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m4a" ContentType="audio/mp4"/>
  <Default Extension="mp4" ContentType="video/mp4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91" r:id="rId1"/>
  </p:sldMasterIdLst>
  <p:notesMasterIdLst>
    <p:notesMasterId r:id="rId23"/>
  </p:notesMasterIdLst>
  <p:handoutMasterIdLst>
    <p:handoutMasterId r:id="rId24"/>
  </p:handoutMasterIdLst>
  <p:sldIdLst>
    <p:sldId id="306" r:id="rId2"/>
    <p:sldId id="331" r:id="rId3"/>
    <p:sldId id="379" r:id="rId4"/>
    <p:sldId id="307" r:id="rId5"/>
    <p:sldId id="324" r:id="rId6"/>
    <p:sldId id="341" r:id="rId7"/>
    <p:sldId id="372" r:id="rId8"/>
    <p:sldId id="373" r:id="rId9"/>
    <p:sldId id="374" r:id="rId10"/>
    <p:sldId id="375" r:id="rId11"/>
    <p:sldId id="320" r:id="rId12"/>
    <p:sldId id="345" r:id="rId13"/>
    <p:sldId id="346" r:id="rId14"/>
    <p:sldId id="377" r:id="rId15"/>
    <p:sldId id="342" r:id="rId16"/>
    <p:sldId id="376" r:id="rId17"/>
    <p:sldId id="322" r:id="rId18"/>
    <p:sldId id="323" r:id="rId19"/>
    <p:sldId id="325" r:id="rId20"/>
    <p:sldId id="262" r:id="rId21"/>
    <p:sldId id="378" r:id="rId22"/>
  </p:sldIdLst>
  <p:sldSz cx="9144000" cy="6858000" type="screen4x3"/>
  <p:notesSz cx="6807200" cy="9939338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90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  <p15:guide id="3" orient="horz" pos="3131">
          <p15:clr>
            <a:srgbClr val="A4A3A4"/>
          </p15:clr>
        </p15:guide>
        <p15:guide id="4" pos="214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E31F26"/>
    <a:srgbClr val="FFFFFF"/>
    <a:srgbClr val="82A0AA"/>
    <a:srgbClr val="567783"/>
    <a:srgbClr val="223F4B"/>
    <a:srgbClr val="006487"/>
    <a:srgbClr val="DC6914"/>
    <a:srgbClr val="647D2D"/>
    <a:srgbClr val="6E1E4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866" autoAdjust="0"/>
    <p:restoredTop sz="94324" autoAdjust="0"/>
  </p:normalViewPr>
  <p:slideViewPr>
    <p:cSldViewPr snapToGrid="0" showGuides="1">
      <p:cViewPr varScale="1">
        <p:scale>
          <a:sx n="87" d="100"/>
          <a:sy n="87" d="100"/>
        </p:scale>
        <p:origin x="966" y="96"/>
      </p:cViewPr>
      <p:guideLst>
        <p:guide orient="horz" pos="2160"/>
        <p:guide pos="2903"/>
      </p:guideLst>
    </p:cSldViewPr>
  </p:slideViewPr>
  <p:notesTextViewPr>
    <p:cViewPr>
      <p:scale>
        <a:sx n="75" d="100"/>
        <a:sy n="7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8" d="100"/>
          <a:sy n="88" d="100"/>
        </p:scale>
        <p:origin x="-3870" y="-102"/>
      </p:cViewPr>
      <p:guideLst>
        <p:guide orient="horz" pos="2880"/>
        <p:guide pos="2160"/>
        <p:guide orient="horz" pos="3131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223315-3652-4BDC-8A79-10D41FA08241}" type="datetimeFigureOut">
              <a:rPr kumimoji="1" lang="ja-JP" altLang="en-US" smtClean="0"/>
              <a:t>2020/11/18</a:t>
            </a:fld>
            <a:endParaRPr kumimoji="1" lang="ja-JP" altLang="en-US" dirty="0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EBD337-12C5-45AC-92D7-BF79CCFC2773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452104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BA264C-6953-4F22-AEE6-38CCC8CB2F77}" type="datetimeFigureOut">
              <a:rPr kumimoji="1" lang="ja-JP" altLang="en-US" smtClean="0"/>
              <a:t>2020/11/18</a:t>
            </a:fld>
            <a:endParaRPr kumimoji="1" lang="ja-JP" altLang="en-US" dirty="0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68400" y="1243013"/>
            <a:ext cx="4470400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 dirty="0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0720" y="4783307"/>
            <a:ext cx="5445760" cy="3913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780C04-D137-4757-B814-7DAA94ED8486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2215661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780C04-D137-4757-B814-7DAA94ED8486}" type="slidenum">
              <a:rPr kumimoji="1" lang="ja-JP" altLang="en-US" smtClean="0"/>
              <a:t>2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3086115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780C04-D137-4757-B814-7DAA94ED8486}" type="slidenum">
              <a:rPr kumimoji="1" lang="ja-JP" altLang="en-US" smtClean="0"/>
              <a:t>3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179080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168400" y="1243013"/>
            <a:ext cx="4470400" cy="33543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27A54-3558-4E93-87E1-7CF483FB6ED8}" type="slidenum">
              <a:rPr kumimoji="1" lang="ja-JP" altLang="en-US" smtClean="0"/>
              <a:t>4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1769246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780C04-D137-4757-B814-7DAA94ED8486}" type="slidenum">
              <a:rPr kumimoji="1" lang="ja-JP" altLang="en-US" smtClean="0"/>
              <a:t>6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235695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780C04-D137-4757-B814-7DAA94ED8486}" type="slidenum">
              <a:rPr kumimoji="1" lang="ja-JP" altLang="en-US" smtClean="0"/>
              <a:t>8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1283797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780C04-D137-4757-B814-7DAA94ED8486}" type="slidenum">
              <a:rPr kumimoji="1" lang="ja-JP" altLang="en-US" smtClean="0"/>
              <a:t>11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0994809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付プレースホルダー 32"/>
          <p:cNvSpPr txBox="1">
            <a:spLocks/>
          </p:cNvSpPr>
          <p:nvPr userDrawn="1"/>
        </p:nvSpPr>
        <p:spPr>
          <a:xfrm>
            <a:off x="213326" y="6371000"/>
            <a:ext cx="5402356" cy="365125"/>
          </a:xfrm>
          <a:prstGeom prst="rect">
            <a:avLst/>
          </a:prstGeom>
          <a:ln>
            <a:noFill/>
          </a:ln>
        </p:spPr>
        <p:txBody>
          <a:bodyPr vert="horz" wrap="square" lIns="0" tIns="49530" rIns="99060" bIns="49530" numCol="1" anchor="ctr" anchorCtr="0" compatLnSpc="1">
            <a:prstTxWarp prst="textNoShape">
              <a:avLst/>
            </a:prstTxWarp>
          </a:bodyPr>
          <a:lstStyle>
            <a:defPPr>
              <a:defRPr lang="ja-JP"/>
            </a:defPPr>
            <a:lvl1pPr algn="l" defTabSz="4572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kumimoji="1" sz="1000" kern="1200" smtClean="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  <a:cs typeface="+mn-cs"/>
              </a:defRPr>
            </a:lvl1pPr>
            <a:lvl2pPr marL="457200" algn="ctr" defTabSz="457200" rt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defRPr kumimoji="1" sz="1600" kern="1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  <a:cs typeface="+mn-cs"/>
              </a:defRPr>
            </a:lvl2pPr>
            <a:lvl3pPr marL="914400" algn="ctr" defTabSz="457200" rt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defRPr kumimoji="1" sz="1600" kern="1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  <a:cs typeface="+mn-cs"/>
              </a:defRPr>
            </a:lvl3pPr>
            <a:lvl4pPr marL="1371600" algn="ctr" defTabSz="457200" rt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defRPr kumimoji="1" sz="1600" kern="1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  <a:cs typeface="+mn-cs"/>
              </a:defRPr>
            </a:lvl4pPr>
            <a:lvl5pPr marL="1828800" algn="ctr" defTabSz="457200" rt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defRPr kumimoji="1" sz="1600" kern="1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  <a:cs typeface="+mn-cs"/>
              </a:defRPr>
            </a:lvl5pPr>
            <a:lvl6pPr marL="2286000" algn="l" defTabSz="914400" rtl="0" eaLnBrk="1" latinLnBrk="0" hangingPunct="1">
              <a:defRPr kumimoji="1" sz="1600" kern="1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  <a:cs typeface="+mn-cs"/>
              </a:defRPr>
            </a:lvl6pPr>
            <a:lvl7pPr marL="2743200" algn="l" defTabSz="914400" rtl="0" eaLnBrk="1" latinLnBrk="0" hangingPunct="1">
              <a:defRPr kumimoji="1" sz="1600" kern="1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  <a:cs typeface="+mn-cs"/>
              </a:defRPr>
            </a:lvl7pPr>
            <a:lvl8pPr marL="3200400" algn="l" defTabSz="914400" rtl="0" eaLnBrk="1" latinLnBrk="0" hangingPunct="1">
              <a:defRPr kumimoji="1" sz="1600" kern="1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  <a:cs typeface="+mn-cs"/>
              </a:defRPr>
            </a:lvl8pPr>
            <a:lvl9pPr marL="3657600" algn="l" defTabSz="914400" rtl="0" eaLnBrk="1" latinLnBrk="0" hangingPunct="1">
              <a:defRPr kumimoji="1" sz="1600" kern="1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  <a:cs typeface="+mn-cs"/>
              </a:defRPr>
            </a:lvl9pPr>
          </a:lstStyle>
          <a:p>
            <a:pPr>
              <a:defRPr/>
            </a:pPr>
            <a:r>
              <a:rPr lang="en-US" altLang="ja-JP" sz="758" dirty="0">
                <a:solidFill>
                  <a:schemeClr val="tx1"/>
                </a:solidFill>
              </a:rPr>
              <a:t>© 2020 MITSUBISHI HEAVY INDUSTRIES, LTD.  All Rights Reserved.</a:t>
            </a:r>
            <a:endParaRPr lang="ja-JP" altLang="en-US" sz="758" dirty="0">
              <a:solidFill>
                <a:schemeClr val="tx1"/>
              </a:solidFill>
            </a:endParaRPr>
          </a:p>
        </p:txBody>
      </p:sp>
      <p:grpSp>
        <p:nvGrpSpPr>
          <p:cNvPr id="2" name="図形グループ 1"/>
          <p:cNvGrpSpPr/>
          <p:nvPr userDrawn="1"/>
        </p:nvGrpSpPr>
        <p:grpSpPr>
          <a:xfrm>
            <a:off x="199498" y="201817"/>
            <a:ext cx="8744712" cy="944880"/>
            <a:chOff x="216123" y="201817"/>
            <a:chExt cx="9473438" cy="944880"/>
          </a:xfrm>
        </p:grpSpPr>
        <p:pic>
          <p:nvPicPr>
            <p:cNvPr id="10" name="図 9" descr="160830_MHI_PPT_En_2-03.jpg"/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16123" y="201817"/>
              <a:ext cx="9473438" cy="944880"/>
            </a:xfrm>
            <a:prstGeom prst="rect">
              <a:avLst/>
            </a:prstGeom>
          </p:spPr>
        </p:pic>
        <p:pic>
          <p:nvPicPr>
            <p:cNvPr id="9" name="図 8" descr="160830_MHI_PPT_En_2-03.jpg"/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1533" y="201817"/>
              <a:ext cx="8744712" cy="944880"/>
            </a:xfrm>
            <a:prstGeom prst="rect">
              <a:avLst/>
            </a:prstGeom>
          </p:spPr>
        </p:pic>
      </p:grpSp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3799" y="1146694"/>
            <a:ext cx="8737350" cy="4884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タイトル 2"/>
          <p:cNvSpPr>
            <a:spLocks noGrp="1"/>
          </p:cNvSpPr>
          <p:nvPr>
            <p:ph type="title" hasCustomPrompt="1"/>
          </p:nvPr>
        </p:nvSpPr>
        <p:spPr>
          <a:xfrm>
            <a:off x="308726" y="2586295"/>
            <a:ext cx="8632424" cy="585574"/>
          </a:xfrm>
          <a:prstGeom prst="rect">
            <a:avLst/>
          </a:prstGeom>
        </p:spPr>
        <p:txBody>
          <a:bodyPr/>
          <a:lstStyle>
            <a:lvl1pPr>
              <a:defRPr sz="3200" b="1" baseline="0">
                <a:solidFill>
                  <a:schemeClr val="tx1"/>
                </a:solidFill>
                <a:latin typeface="+mj-lt"/>
                <a:ea typeface="+mj-ea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  <p:sp>
        <p:nvSpPr>
          <p:cNvPr id="8" name="テキスト プレースホルダー 7"/>
          <p:cNvSpPr>
            <a:spLocks noGrp="1"/>
          </p:cNvSpPr>
          <p:nvPr>
            <p:ph type="body" sz="quarter" idx="12" hasCustomPrompt="1"/>
          </p:nvPr>
        </p:nvSpPr>
        <p:spPr>
          <a:xfrm>
            <a:off x="308738" y="3248719"/>
            <a:ext cx="8632825" cy="1362748"/>
          </a:xfrm>
          <a:prstGeom prst="rect">
            <a:avLst/>
          </a:prstGeom>
        </p:spPr>
        <p:txBody>
          <a:bodyPr/>
          <a:lstStyle>
            <a:lvl1pPr marL="0" marR="0" indent="0" algn="l" defTabSz="742927" rtl="0" eaLnBrk="1" fontAlgn="auto" latinLnBrk="0" hangingPunct="1">
              <a:lnSpc>
                <a:spcPct val="120000"/>
              </a:lnSpc>
              <a:spcBef>
                <a:spcPts val="812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1"/>
                </a:solidFill>
              </a:defRPr>
            </a:lvl1pPr>
          </a:lstStyle>
          <a:p>
            <a:pPr marL="0" marR="0" lvl="0" indent="0" algn="l" defTabSz="742927" rtl="0" eaLnBrk="1" fontAlgn="auto" latinLnBrk="0" hangingPunct="1">
              <a:lnSpc>
                <a:spcPct val="120000"/>
              </a:lnSpc>
              <a:spcBef>
                <a:spcPts val="812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dirty="0"/>
              <a:t>サブタイトル</a:t>
            </a:r>
            <a:r>
              <a:rPr kumimoji="1" lang="en-US" altLang="ja-JP" dirty="0"/>
              <a:t>16pt</a:t>
            </a:r>
          </a:p>
        </p:txBody>
      </p:sp>
      <p:pic>
        <p:nvPicPr>
          <p:cNvPr id="12" name="Picture 2" descr="\\S-server2-pc\l\1805_MHI_PPTテンプレート修正\FromDOS\180514\MHI_PPTテンプレート_0514\PPT用ロゴデータ_0514\三菱重工（念のため）\EN00\Fullcolor\Positive\MHI_EN00_FC_POS_RGB.jpg">
            <a:extLst>
              <a:ext uri="{FF2B5EF4-FFF2-40B4-BE49-F238E27FC236}">
                <a16:creationId xmlns:a16="http://schemas.microsoft.com/office/drawing/2014/main" id="{BDC920B3-76F9-4803-A254-D258DE28910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8384" y="6269371"/>
            <a:ext cx="1422290" cy="386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68362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pread/char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図 13" descr="160830_MHI_PPT_En_2-04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1121" y="6408926"/>
            <a:ext cx="8763000" cy="252984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>
          <a:xfrm>
            <a:off x="555459" y="136983"/>
            <a:ext cx="6390090" cy="349961"/>
          </a:xfrm>
          <a:prstGeom prst="rect">
            <a:avLst/>
          </a:prstGeom>
        </p:spPr>
        <p:txBody>
          <a:bodyPr/>
          <a:lstStyle>
            <a:lvl1pPr>
              <a:defRPr sz="2200" b="1"/>
            </a:lvl1pPr>
          </a:lstStyle>
          <a:p>
            <a:r>
              <a:rPr kumimoji="1" lang="ja-JP" altLang="en-US" dirty="0"/>
              <a:t>ページタイトル </a:t>
            </a:r>
            <a:r>
              <a:rPr kumimoji="1" lang="en-US" altLang="ja-JP" dirty="0"/>
              <a:t>22pt</a:t>
            </a:r>
            <a:endParaRPr kumimoji="1" lang="ja-JP" altLang="en-US" dirty="0"/>
          </a:p>
        </p:txBody>
      </p:sp>
      <p:cxnSp>
        <p:nvCxnSpPr>
          <p:cNvPr id="8" name="直線コネクタ 7"/>
          <p:cNvCxnSpPr/>
          <p:nvPr userDrawn="1"/>
        </p:nvCxnSpPr>
        <p:spPr>
          <a:xfrm>
            <a:off x="225311" y="564204"/>
            <a:ext cx="8748518" cy="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日付プレースホルダー 32"/>
          <p:cNvSpPr txBox="1">
            <a:spLocks/>
          </p:cNvSpPr>
          <p:nvPr userDrawn="1"/>
        </p:nvSpPr>
        <p:spPr>
          <a:xfrm>
            <a:off x="309672" y="6348012"/>
            <a:ext cx="5402356" cy="365125"/>
          </a:xfrm>
          <a:prstGeom prst="rect">
            <a:avLst/>
          </a:prstGeom>
          <a:ln>
            <a:noFill/>
          </a:ln>
        </p:spPr>
        <p:txBody>
          <a:bodyPr vert="horz" wrap="square" lIns="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ja-JP"/>
            </a:defPPr>
            <a:lvl1pPr algn="l" defTabSz="4572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kumimoji="1" sz="1000" kern="1200" smtClean="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  <a:cs typeface="+mn-cs"/>
              </a:defRPr>
            </a:lvl1pPr>
            <a:lvl2pPr marL="457200" algn="ctr" defTabSz="457200" rt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defRPr kumimoji="1" sz="1600" kern="1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  <a:cs typeface="+mn-cs"/>
              </a:defRPr>
            </a:lvl2pPr>
            <a:lvl3pPr marL="914400" algn="ctr" defTabSz="457200" rt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defRPr kumimoji="1" sz="1600" kern="1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  <a:cs typeface="+mn-cs"/>
              </a:defRPr>
            </a:lvl3pPr>
            <a:lvl4pPr marL="1371600" algn="ctr" defTabSz="457200" rt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defRPr kumimoji="1" sz="1600" kern="1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  <a:cs typeface="+mn-cs"/>
              </a:defRPr>
            </a:lvl4pPr>
            <a:lvl5pPr marL="1828800" algn="ctr" defTabSz="457200" rt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defRPr kumimoji="1" sz="1600" kern="1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  <a:cs typeface="+mn-cs"/>
              </a:defRPr>
            </a:lvl5pPr>
            <a:lvl6pPr marL="2286000" algn="l" defTabSz="914400" rtl="0" eaLnBrk="1" latinLnBrk="0" hangingPunct="1">
              <a:defRPr kumimoji="1" sz="1600" kern="1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  <a:cs typeface="+mn-cs"/>
              </a:defRPr>
            </a:lvl6pPr>
            <a:lvl7pPr marL="2743200" algn="l" defTabSz="914400" rtl="0" eaLnBrk="1" latinLnBrk="0" hangingPunct="1">
              <a:defRPr kumimoji="1" sz="1600" kern="1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  <a:cs typeface="+mn-cs"/>
              </a:defRPr>
            </a:lvl7pPr>
            <a:lvl8pPr marL="3200400" algn="l" defTabSz="914400" rtl="0" eaLnBrk="1" latinLnBrk="0" hangingPunct="1">
              <a:defRPr kumimoji="1" sz="1600" kern="1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  <a:cs typeface="+mn-cs"/>
              </a:defRPr>
            </a:lvl8pPr>
            <a:lvl9pPr marL="3657600" algn="l" defTabSz="914400" rtl="0" eaLnBrk="1" latinLnBrk="0" hangingPunct="1">
              <a:defRPr kumimoji="1" sz="1600" kern="1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  <a:cs typeface="+mn-cs"/>
              </a:defRPr>
            </a:lvl9pPr>
          </a:lstStyle>
          <a:p>
            <a:pPr>
              <a:defRPr/>
            </a:pPr>
            <a:r>
              <a:rPr lang="en-US" altLang="ja-JP" sz="700" dirty="0">
                <a:solidFill>
                  <a:schemeClr val="bg1"/>
                </a:solidFill>
              </a:rPr>
              <a:t>© 2020 MITSUBISHI HEAVY INDUSTRIES, LTD.  All Rights Reserved.</a:t>
            </a:r>
            <a:endParaRPr lang="ja-JP" altLang="en-US" sz="700" dirty="0">
              <a:solidFill>
                <a:schemeClr val="bg1"/>
              </a:solidFill>
            </a:endParaRPr>
          </a:p>
        </p:txBody>
      </p:sp>
      <p:sp>
        <p:nvSpPr>
          <p:cNvPr id="7" name="スライド番号プレースホルダー 5"/>
          <p:cNvSpPr txBox="1">
            <a:spLocks/>
          </p:cNvSpPr>
          <p:nvPr userDrawn="1"/>
        </p:nvSpPr>
        <p:spPr>
          <a:xfrm>
            <a:off x="8374063" y="6345248"/>
            <a:ext cx="520700" cy="365125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ja-JP"/>
            </a:defPPr>
            <a:lvl1pPr algn="r" defTabSz="4572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kumimoji="1" sz="1000" b="0" kern="1200">
                <a:solidFill>
                  <a:srgbClr val="FFFFFF"/>
                </a:solidFill>
                <a:latin typeface="+mn-lt"/>
                <a:ea typeface="ＭＳ Ｐゴシック" pitchFamily="50" charset="-128"/>
                <a:cs typeface="+mn-cs"/>
              </a:defRPr>
            </a:lvl1pPr>
            <a:lvl2pPr marL="457200" algn="ctr" defTabSz="457200" rt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defRPr kumimoji="1" sz="1600" kern="1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  <a:cs typeface="+mn-cs"/>
              </a:defRPr>
            </a:lvl2pPr>
            <a:lvl3pPr marL="914400" algn="ctr" defTabSz="457200" rt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defRPr kumimoji="1" sz="1600" kern="1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  <a:cs typeface="+mn-cs"/>
              </a:defRPr>
            </a:lvl3pPr>
            <a:lvl4pPr marL="1371600" algn="ctr" defTabSz="457200" rt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defRPr kumimoji="1" sz="1600" kern="1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  <a:cs typeface="+mn-cs"/>
              </a:defRPr>
            </a:lvl4pPr>
            <a:lvl5pPr marL="1828800" algn="ctr" defTabSz="457200" rt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defRPr kumimoji="1" sz="1600" kern="1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  <a:cs typeface="+mn-cs"/>
              </a:defRPr>
            </a:lvl5pPr>
            <a:lvl6pPr marL="2286000" algn="l" defTabSz="914400" rtl="0" eaLnBrk="1" latinLnBrk="0" hangingPunct="1">
              <a:defRPr kumimoji="1" sz="1600" kern="1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  <a:cs typeface="+mn-cs"/>
              </a:defRPr>
            </a:lvl6pPr>
            <a:lvl7pPr marL="2743200" algn="l" defTabSz="914400" rtl="0" eaLnBrk="1" latinLnBrk="0" hangingPunct="1">
              <a:defRPr kumimoji="1" sz="1600" kern="1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  <a:cs typeface="+mn-cs"/>
              </a:defRPr>
            </a:lvl7pPr>
            <a:lvl8pPr marL="3200400" algn="l" defTabSz="914400" rtl="0" eaLnBrk="1" latinLnBrk="0" hangingPunct="1">
              <a:defRPr kumimoji="1" sz="1600" kern="1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  <a:cs typeface="+mn-cs"/>
              </a:defRPr>
            </a:lvl8pPr>
            <a:lvl9pPr marL="3657600" algn="l" defTabSz="914400" rtl="0" eaLnBrk="1" latinLnBrk="0" hangingPunct="1">
              <a:defRPr kumimoji="1" sz="1600" kern="1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  <a:cs typeface="+mn-cs"/>
              </a:defRPr>
            </a:lvl9pPr>
          </a:lstStyle>
          <a:p>
            <a:pPr>
              <a:defRPr/>
            </a:pPr>
            <a:fld id="{2336B973-55D6-4CA0-852C-851A571EFE2A}" type="slidenum">
              <a:rPr lang="ja-JP" altLang="en-US" smtClean="0">
                <a:latin typeface="Arial"/>
              </a:rPr>
              <a:pPr>
                <a:defRPr/>
              </a:pPr>
              <a:t>‹#›</a:t>
            </a:fld>
            <a:endParaRPr lang="en-US" altLang="ja-JP" dirty="0">
              <a:latin typeface="Arial"/>
            </a:endParaRPr>
          </a:p>
        </p:txBody>
      </p:sp>
      <p:pic>
        <p:nvPicPr>
          <p:cNvPr id="15" name="Picture 2" descr="C:\Users\m126424.MHI\Desktop\ex-rovr_logo-color.jpg">
            <a:extLst>
              <a:ext uri="{FF2B5EF4-FFF2-40B4-BE49-F238E27FC236}">
                <a16:creationId xmlns:a16="http://schemas.microsoft.com/office/drawing/2014/main" id="{1B9D920F-0BAB-4B3B-ADD8-1C8EDEDD787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11063" y="6356779"/>
            <a:ext cx="1444408" cy="342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\\S-server2-pc\l\1805_MHI_PPTテンプレート修正\FromDOS\180514\MHI_PPTテンプレート_0514\PPT用ロゴデータ_0514\三菱重工（念のため）\EN00\Fullcolor\Positive\MHI_EN00_FC_POS_RGB.jpg">
            <a:extLst>
              <a:ext uri="{FF2B5EF4-FFF2-40B4-BE49-F238E27FC236}">
                <a16:creationId xmlns:a16="http://schemas.microsoft.com/office/drawing/2014/main" id="{C218B735-24A3-467B-9EDF-9DAC733D3A8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1539" y="78089"/>
            <a:ext cx="1422290" cy="386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81159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ag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2000" y="3202823"/>
            <a:ext cx="5940000" cy="357104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9514" y="5852493"/>
            <a:ext cx="1229979" cy="736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69383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5885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9" r:id="rId2"/>
    <p:sldLayoutId id="2147483699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kumimoji="1"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0.png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6" Type="http://schemas.openxmlformats.org/officeDocument/2006/relationships/image" Target="../media/image63.png"/><Relationship Id="rId5" Type="http://schemas.openxmlformats.org/officeDocument/2006/relationships/image" Target="../media/image62.wmf"/><Relationship Id="rId4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emf"/><Relationship Id="rId3" Type="http://schemas.openxmlformats.org/officeDocument/2006/relationships/slideLayout" Target="../slideLayouts/slideLayout2.xml"/><Relationship Id="rId7" Type="http://schemas.microsoft.com/office/2007/relationships/hdphoto" Target="../media/hdphoto5.wdp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6" Type="http://schemas.openxmlformats.org/officeDocument/2006/relationships/image" Target="../media/image64.png"/><Relationship Id="rId11" Type="http://schemas.openxmlformats.org/officeDocument/2006/relationships/audio" Target="../media/audio1.wav"/><Relationship Id="rId5" Type="http://schemas.openxmlformats.org/officeDocument/2006/relationships/audio" Target="../media/audio1.wav"/><Relationship Id="rId10" Type="http://schemas.openxmlformats.org/officeDocument/2006/relationships/image" Target="../media/image10.png"/><Relationship Id="rId4" Type="http://schemas.openxmlformats.org/officeDocument/2006/relationships/notesSlide" Target="../notesSlides/notesSlide6.xml"/><Relationship Id="rId9" Type="http://schemas.openxmlformats.org/officeDocument/2006/relationships/image" Target="../media/image6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5.emf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6" Type="http://schemas.microsoft.com/office/2007/relationships/hdphoto" Target="../media/hdphoto5.wdp"/><Relationship Id="rId5" Type="http://schemas.openxmlformats.org/officeDocument/2006/relationships/image" Target="../media/image64.png"/><Relationship Id="rId4" Type="http://schemas.openxmlformats.org/officeDocument/2006/relationships/audio" Target="../media/audio1.wav"/><Relationship Id="rId9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5.emf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6" Type="http://schemas.microsoft.com/office/2007/relationships/hdphoto" Target="../media/hdphoto5.wdp"/><Relationship Id="rId5" Type="http://schemas.openxmlformats.org/officeDocument/2006/relationships/image" Target="../media/image64.png"/><Relationship Id="rId10" Type="http://schemas.openxmlformats.org/officeDocument/2006/relationships/audio" Target="../media/audio1.wav"/><Relationship Id="rId4" Type="http://schemas.openxmlformats.org/officeDocument/2006/relationships/audio" Target="../media/audio1.wav"/><Relationship Id="rId9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6" Type="http://schemas.openxmlformats.org/officeDocument/2006/relationships/audio" Target="../media/audio1.wav"/><Relationship Id="rId5" Type="http://schemas.openxmlformats.org/officeDocument/2006/relationships/image" Target="../media/image10.png"/><Relationship Id="rId4" Type="http://schemas.openxmlformats.org/officeDocument/2006/relationships/audio" Target="../media/audio1.wav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9.emf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6" Type="http://schemas.openxmlformats.org/officeDocument/2006/relationships/image" Target="../media/image68.jpeg"/><Relationship Id="rId5" Type="http://schemas.openxmlformats.org/officeDocument/2006/relationships/image" Target="../media/image67.jpeg"/><Relationship Id="rId4" Type="http://schemas.openxmlformats.org/officeDocument/2006/relationships/audio" Target="../media/audio1.wav"/><Relationship Id="rId9" Type="http://schemas.openxmlformats.org/officeDocument/2006/relationships/audio" Target="../media/audio1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6" Type="http://schemas.openxmlformats.org/officeDocument/2006/relationships/audio" Target="../media/audio1.wav"/><Relationship Id="rId5" Type="http://schemas.openxmlformats.org/officeDocument/2006/relationships/image" Target="../media/image10.png"/><Relationship Id="rId4" Type="http://schemas.openxmlformats.org/officeDocument/2006/relationships/audio" Target="../media/audio1.wav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jpeg"/><Relationship Id="rId3" Type="http://schemas.microsoft.com/office/2007/relationships/media" Target="../media/media23.m4a"/><Relationship Id="rId7" Type="http://schemas.openxmlformats.org/officeDocument/2006/relationships/image" Target="../media/image70.jpeg"/><Relationship Id="rId2" Type="http://schemas.openxmlformats.org/officeDocument/2006/relationships/audio" Target="../media/media22.m4a"/><Relationship Id="rId1" Type="http://schemas.microsoft.com/office/2007/relationships/media" Target="../media/media22.m4a"/><Relationship Id="rId6" Type="http://schemas.openxmlformats.org/officeDocument/2006/relationships/audio" Target="../media/audio1.wav"/><Relationship Id="rId11" Type="http://schemas.openxmlformats.org/officeDocument/2006/relationships/audio" Target="../media/audio1.wav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10.png"/><Relationship Id="rId4" Type="http://schemas.openxmlformats.org/officeDocument/2006/relationships/audio" Target="../media/media23.m4a"/><Relationship Id="rId9" Type="http://schemas.openxmlformats.org/officeDocument/2006/relationships/image" Target="../media/image72.jpeg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5.png"/><Relationship Id="rId2" Type="http://schemas.openxmlformats.org/officeDocument/2006/relationships/audio" Target="../media/media24.m4a"/><Relationship Id="rId1" Type="http://schemas.microsoft.com/office/2007/relationships/media" Target="../media/media24.m4a"/><Relationship Id="rId6" Type="http://schemas.openxmlformats.org/officeDocument/2006/relationships/image" Target="../media/image74.png"/><Relationship Id="rId11" Type="http://schemas.openxmlformats.org/officeDocument/2006/relationships/audio" Target="../media/audio1.wav"/><Relationship Id="rId5" Type="http://schemas.openxmlformats.org/officeDocument/2006/relationships/image" Target="../media/image73.png"/><Relationship Id="rId10" Type="http://schemas.openxmlformats.org/officeDocument/2006/relationships/image" Target="../media/image10.png"/><Relationship Id="rId4" Type="http://schemas.openxmlformats.org/officeDocument/2006/relationships/audio" Target="../media/audio1.wav"/><Relationship Id="rId9" Type="http://schemas.openxmlformats.org/officeDocument/2006/relationships/image" Target="../media/image76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9.png"/><Relationship Id="rId2" Type="http://schemas.openxmlformats.org/officeDocument/2006/relationships/audio" Target="../media/media25.m4a"/><Relationship Id="rId1" Type="http://schemas.microsoft.com/office/2007/relationships/media" Target="../media/media25.m4a"/><Relationship Id="rId6" Type="http://schemas.openxmlformats.org/officeDocument/2006/relationships/image" Target="../media/image78.png"/><Relationship Id="rId5" Type="http://schemas.openxmlformats.org/officeDocument/2006/relationships/image" Target="../media/image77.png"/><Relationship Id="rId4" Type="http://schemas.openxmlformats.org/officeDocument/2006/relationships/audio" Target="../media/audio1.wav"/><Relationship Id="rId9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9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hyperlink" Target="https://www.mhi.com/products/energy/ex_rovr.html" TargetMode="External"/><Relationship Id="rId5" Type="http://schemas.openxmlformats.org/officeDocument/2006/relationships/audio" Target="../media/audio1.wav"/><Relationship Id="rId4" Type="http://schemas.openxmlformats.org/officeDocument/2006/relationships/notesSlide" Target="../notesSlides/notesSlide1.xml"/><Relationship Id="rId9" Type="http://schemas.openxmlformats.org/officeDocument/2006/relationships/audio" Target="../media/audio1.wav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microsoft.com/office/2007/relationships/media" Target="../media/media10.mp4"/><Relationship Id="rId7" Type="http://schemas.openxmlformats.org/officeDocument/2006/relationships/image" Target="../media/image50.png"/><Relationship Id="rId2" Type="http://schemas.openxmlformats.org/officeDocument/2006/relationships/video" Target="../media/media9.mp4"/><Relationship Id="rId1" Type="http://schemas.microsoft.com/office/2007/relationships/media" Target="../media/media9.mp4"/><Relationship Id="rId6" Type="http://schemas.openxmlformats.org/officeDocument/2006/relationships/image" Target="../media/image49.png"/><Relationship Id="rId5" Type="http://schemas.openxmlformats.org/officeDocument/2006/relationships/slideLayout" Target="../slideLayouts/slideLayout2.xml"/><Relationship Id="rId4" Type="http://schemas.openxmlformats.org/officeDocument/2006/relationships/video" Target="../media/media10.mp4"/><Relationship Id="rId9" Type="http://schemas.openxmlformats.org/officeDocument/2006/relationships/image" Target="../media/image52.e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microsoft.com/office/2007/relationships/media" Target="../media/media3.m4a"/><Relationship Id="rId7" Type="http://schemas.openxmlformats.org/officeDocument/2006/relationships/audio" Target="../media/audio1.wav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10" Type="http://schemas.openxmlformats.org/officeDocument/2006/relationships/audio" Target="../media/audio1.wav"/><Relationship Id="rId4" Type="http://schemas.openxmlformats.org/officeDocument/2006/relationships/audio" Target="../media/media3.m4a"/><Relationship Id="rId9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slideLayout" Target="../slideLayouts/slideLayout2.xml"/><Relationship Id="rId7" Type="http://schemas.microsoft.com/office/2007/relationships/hdphoto" Target="../media/hdphoto1.wdp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12.png"/><Relationship Id="rId11" Type="http://schemas.openxmlformats.org/officeDocument/2006/relationships/audio" Target="../media/audio1.wav"/><Relationship Id="rId5" Type="http://schemas.openxmlformats.org/officeDocument/2006/relationships/audio" Target="../media/audio1.wav"/><Relationship Id="rId10" Type="http://schemas.openxmlformats.org/officeDocument/2006/relationships/image" Target="../media/image10.png"/><Relationship Id="rId4" Type="http://schemas.openxmlformats.org/officeDocument/2006/relationships/notesSlide" Target="../notesSlides/notesSlide3.xml"/><Relationship Id="rId9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0.png"/><Relationship Id="rId18" Type="http://schemas.openxmlformats.org/officeDocument/2006/relationships/image" Target="../media/image25.png"/><Relationship Id="rId26" Type="http://schemas.openxmlformats.org/officeDocument/2006/relationships/image" Target="../media/image32.png"/><Relationship Id="rId21" Type="http://schemas.openxmlformats.org/officeDocument/2006/relationships/image" Target="../media/image28.png"/><Relationship Id="rId34" Type="http://schemas.openxmlformats.org/officeDocument/2006/relationships/image" Target="../media/image40.png"/><Relationship Id="rId7" Type="http://schemas.openxmlformats.org/officeDocument/2006/relationships/image" Target="../media/image14.png"/><Relationship Id="rId12" Type="http://schemas.openxmlformats.org/officeDocument/2006/relationships/image" Target="../media/image19.png"/><Relationship Id="rId17" Type="http://schemas.openxmlformats.org/officeDocument/2006/relationships/image" Target="../media/image24.png"/><Relationship Id="rId25" Type="http://schemas.microsoft.com/office/2007/relationships/hdphoto" Target="../media/hdphoto3.wdp"/><Relationship Id="rId33" Type="http://schemas.openxmlformats.org/officeDocument/2006/relationships/image" Target="../media/image39.png"/><Relationship Id="rId38" Type="http://schemas.openxmlformats.org/officeDocument/2006/relationships/audio" Target="../media/audio1.wav"/><Relationship Id="rId2" Type="http://schemas.openxmlformats.org/officeDocument/2006/relationships/audio" Target="../media/media5.m4a"/><Relationship Id="rId16" Type="http://schemas.openxmlformats.org/officeDocument/2006/relationships/image" Target="../media/image23.png"/><Relationship Id="rId20" Type="http://schemas.openxmlformats.org/officeDocument/2006/relationships/image" Target="../media/image27.png"/><Relationship Id="rId29" Type="http://schemas.openxmlformats.org/officeDocument/2006/relationships/image" Target="../media/image35.png"/><Relationship Id="rId1" Type="http://schemas.microsoft.com/office/2007/relationships/media" Target="../media/media5.m4a"/><Relationship Id="rId6" Type="http://schemas.openxmlformats.org/officeDocument/2006/relationships/audio" Target="../media/audio1.wav"/><Relationship Id="rId11" Type="http://schemas.openxmlformats.org/officeDocument/2006/relationships/image" Target="../media/image18.png"/><Relationship Id="rId24" Type="http://schemas.openxmlformats.org/officeDocument/2006/relationships/image" Target="../media/image31.png"/><Relationship Id="rId32" Type="http://schemas.openxmlformats.org/officeDocument/2006/relationships/image" Target="../media/image38.png"/><Relationship Id="rId37" Type="http://schemas.openxmlformats.org/officeDocument/2006/relationships/image" Target="../media/image10.png"/><Relationship Id="rId5" Type="http://schemas.openxmlformats.org/officeDocument/2006/relationships/slideLayout" Target="../slideLayouts/slideLayout2.xml"/><Relationship Id="rId15" Type="http://schemas.openxmlformats.org/officeDocument/2006/relationships/image" Target="../media/image22.png"/><Relationship Id="rId23" Type="http://schemas.openxmlformats.org/officeDocument/2006/relationships/image" Target="../media/image30.png"/><Relationship Id="rId28" Type="http://schemas.openxmlformats.org/officeDocument/2006/relationships/image" Target="../media/image34.png"/><Relationship Id="rId36" Type="http://schemas.openxmlformats.org/officeDocument/2006/relationships/image" Target="../media/image41.png"/><Relationship Id="rId10" Type="http://schemas.openxmlformats.org/officeDocument/2006/relationships/image" Target="../media/image17.png"/><Relationship Id="rId19" Type="http://schemas.openxmlformats.org/officeDocument/2006/relationships/image" Target="../media/image26.png"/><Relationship Id="rId31" Type="http://schemas.openxmlformats.org/officeDocument/2006/relationships/image" Target="../media/image37.png"/><Relationship Id="rId4" Type="http://schemas.openxmlformats.org/officeDocument/2006/relationships/audio" Target="../media/media6.m4a"/><Relationship Id="rId9" Type="http://schemas.openxmlformats.org/officeDocument/2006/relationships/image" Target="../media/image16.png"/><Relationship Id="rId14" Type="http://schemas.openxmlformats.org/officeDocument/2006/relationships/image" Target="../media/image21.png"/><Relationship Id="rId22" Type="http://schemas.openxmlformats.org/officeDocument/2006/relationships/image" Target="../media/image29.png"/><Relationship Id="rId27" Type="http://schemas.openxmlformats.org/officeDocument/2006/relationships/image" Target="../media/image33.png"/><Relationship Id="rId30" Type="http://schemas.openxmlformats.org/officeDocument/2006/relationships/image" Target="../media/image36.png"/><Relationship Id="rId35" Type="http://schemas.microsoft.com/office/2007/relationships/hdphoto" Target="../media/hdphoto4.wdp"/><Relationship Id="rId8" Type="http://schemas.openxmlformats.org/officeDocument/2006/relationships/image" Target="../media/image15.png"/><Relationship Id="rId3" Type="http://schemas.microsoft.com/office/2007/relationships/media" Target="../media/media6.m4a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audio" Target="../media/audio1.wav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image" Target="../media/image10.png"/><Relationship Id="rId5" Type="http://schemas.openxmlformats.org/officeDocument/2006/relationships/audio" Target="../media/audio1.wav"/><Relationship Id="rId4" Type="http://schemas.openxmlformats.org/officeDocument/2006/relationships/notesSlide" Target="../notesSlides/notesSlide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4.jpeg"/><Relationship Id="rId12" Type="http://schemas.openxmlformats.org/officeDocument/2006/relationships/image" Target="../media/image10.png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image" Target="../media/image43.jpeg"/><Relationship Id="rId11" Type="http://schemas.openxmlformats.org/officeDocument/2006/relationships/image" Target="../media/image48.jpeg"/><Relationship Id="rId5" Type="http://schemas.openxmlformats.org/officeDocument/2006/relationships/image" Target="../media/image42.jpeg"/><Relationship Id="rId10" Type="http://schemas.openxmlformats.org/officeDocument/2006/relationships/image" Target="../media/image47.jpeg"/><Relationship Id="rId4" Type="http://schemas.openxmlformats.org/officeDocument/2006/relationships/audio" Target="../media/audio1.wav"/><Relationship Id="rId9" Type="http://schemas.openxmlformats.org/officeDocument/2006/relationships/image" Target="../media/image46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13" Type="http://schemas.openxmlformats.org/officeDocument/2006/relationships/image" Target="../media/image52.emf"/><Relationship Id="rId18" Type="http://schemas.openxmlformats.org/officeDocument/2006/relationships/image" Target="../media/image54.png"/><Relationship Id="rId3" Type="http://schemas.microsoft.com/office/2007/relationships/media" Target="../media/media10.mp4"/><Relationship Id="rId21" Type="http://schemas.openxmlformats.org/officeDocument/2006/relationships/audio" Target="../media/audio1.wav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51.png"/><Relationship Id="rId17" Type="http://schemas.openxmlformats.org/officeDocument/2006/relationships/image" Target="../media/image20.png"/><Relationship Id="rId2" Type="http://schemas.openxmlformats.org/officeDocument/2006/relationships/video" Target="../media/media9.mp4"/><Relationship Id="rId16" Type="http://schemas.openxmlformats.org/officeDocument/2006/relationships/image" Target="../media/image15.png"/><Relationship Id="rId20" Type="http://schemas.openxmlformats.org/officeDocument/2006/relationships/image" Target="../media/image10.png"/><Relationship Id="rId1" Type="http://schemas.microsoft.com/office/2007/relationships/media" Target="../media/media9.mp4"/><Relationship Id="rId6" Type="http://schemas.openxmlformats.org/officeDocument/2006/relationships/audio" Target="../media/media11.m4a"/><Relationship Id="rId11" Type="http://schemas.openxmlformats.org/officeDocument/2006/relationships/image" Target="../media/image50.png"/><Relationship Id="rId5" Type="http://schemas.microsoft.com/office/2007/relationships/media" Target="../media/media11.m4a"/><Relationship Id="rId15" Type="http://schemas.openxmlformats.org/officeDocument/2006/relationships/image" Target="../media/image14.png"/><Relationship Id="rId10" Type="http://schemas.openxmlformats.org/officeDocument/2006/relationships/image" Target="../media/image49.png"/><Relationship Id="rId19" Type="http://schemas.openxmlformats.org/officeDocument/2006/relationships/image" Target="../media/image19.png"/><Relationship Id="rId4" Type="http://schemas.openxmlformats.org/officeDocument/2006/relationships/video" Target="../media/media10.mp4"/><Relationship Id="rId9" Type="http://schemas.openxmlformats.org/officeDocument/2006/relationships/audio" Target="../media/audio1.wav"/><Relationship Id="rId14" Type="http://schemas.openxmlformats.org/officeDocument/2006/relationships/image" Target="../media/image5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13" Type="http://schemas.openxmlformats.org/officeDocument/2006/relationships/image" Target="../media/image59.png"/><Relationship Id="rId3" Type="http://schemas.microsoft.com/office/2007/relationships/media" Target="../media/media13.mp4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58.png"/><Relationship Id="rId17" Type="http://schemas.openxmlformats.org/officeDocument/2006/relationships/audio" Target="../media/audio1.wav"/><Relationship Id="rId2" Type="http://schemas.openxmlformats.org/officeDocument/2006/relationships/video" Target="../media/media12.mp4"/><Relationship Id="rId16" Type="http://schemas.openxmlformats.org/officeDocument/2006/relationships/image" Target="../media/image10.png"/><Relationship Id="rId1" Type="http://schemas.microsoft.com/office/2007/relationships/media" Target="../media/media12.mp4"/><Relationship Id="rId6" Type="http://schemas.openxmlformats.org/officeDocument/2006/relationships/audio" Target="../media/media14.m4a"/><Relationship Id="rId11" Type="http://schemas.openxmlformats.org/officeDocument/2006/relationships/image" Target="../media/image57.png"/><Relationship Id="rId5" Type="http://schemas.microsoft.com/office/2007/relationships/media" Target="../media/media14.m4a"/><Relationship Id="rId15" Type="http://schemas.openxmlformats.org/officeDocument/2006/relationships/image" Target="../media/image61.jpeg"/><Relationship Id="rId10" Type="http://schemas.openxmlformats.org/officeDocument/2006/relationships/image" Target="../media/image56.png"/><Relationship Id="rId4" Type="http://schemas.openxmlformats.org/officeDocument/2006/relationships/video" Target="../media/media13.mp4"/><Relationship Id="rId9" Type="http://schemas.openxmlformats.org/officeDocument/2006/relationships/image" Target="../media/image55.png"/><Relationship Id="rId14" Type="http://schemas.openxmlformats.org/officeDocument/2006/relationships/image" Target="../media/image6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3"/>
          <p:cNvSpPr txBox="1">
            <a:spLocks/>
          </p:cNvSpPr>
          <p:nvPr/>
        </p:nvSpPr>
        <p:spPr>
          <a:xfrm>
            <a:off x="219076" y="4334720"/>
            <a:ext cx="7708520" cy="1593908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3200" b="1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ja-JP" sz="220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EX ROVR</a:t>
            </a:r>
            <a:r>
              <a:rPr lang="ja-JP" altLang="en-US" sz="220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　</a:t>
            </a:r>
            <a:r>
              <a:rPr lang="en-US" altLang="ja-JP" sz="220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“ACCENT”, THE AUTONOMOUS, EXPLOSION-PROOF, PLANT INSPECTION ROBOT</a:t>
            </a:r>
          </a:p>
          <a:p>
            <a:pPr>
              <a:lnSpc>
                <a:spcPct val="100000"/>
              </a:lnSpc>
            </a:pPr>
            <a:endParaRPr lang="en-US" altLang="ja-JP" sz="2200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>
              <a:lnSpc>
                <a:spcPct val="100000"/>
              </a:lnSpc>
            </a:pPr>
            <a:r>
              <a:rPr lang="en-US" altLang="ja-JP" sz="200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Demonstration Outline</a:t>
            </a:r>
          </a:p>
          <a:p>
            <a:pPr>
              <a:lnSpc>
                <a:spcPct val="100000"/>
              </a:lnSpc>
            </a:pPr>
            <a:r>
              <a:rPr lang="en-US" altLang="ja-JP" sz="200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August, 2020</a:t>
            </a:r>
            <a:endParaRPr lang="ja-JP" altLang="en-US" sz="2000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94758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4000">
        <p:sndAc>
          <p:stSnd>
            <p:snd r:embed="rId2" name="2sec_NM.wav"/>
          </p:stSnd>
        </p:sndAc>
      </p:transition>
    </mc:Choice>
    <mc:Fallback xmlns="">
      <p:transition advTm="4000">
        <p:sndAc>
          <p:stSnd>
            <p:snd r:embed="rId3" name="2sec_NM.wav"/>
          </p:stSnd>
        </p:sndAc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1">
            <a:extLst>
              <a:ext uri="{FF2B5EF4-FFF2-40B4-BE49-F238E27FC236}">
                <a16:creationId xmlns:a16="http://schemas.microsoft.com/office/drawing/2014/main" id="{9215E97B-9ED6-4927-9B61-ECA50002E0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4993" y="111816"/>
            <a:ext cx="8032808" cy="349961"/>
          </a:xfrm>
        </p:spPr>
        <p:txBody>
          <a:bodyPr/>
          <a:lstStyle/>
          <a:p>
            <a:pPr lvl="0" defTabSz="914400">
              <a:lnSpc>
                <a:spcPct val="100000"/>
              </a:lnSpc>
              <a:spcBef>
                <a:spcPts val="0"/>
              </a:spcBef>
            </a:pPr>
            <a:r>
              <a:rPr lang="en-US" altLang="ja-JP" sz="2000" b="0" dirty="0">
                <a:solidFill>
                  <a:srgbClr val="000000"/>
                </a:solidFill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  <a:t>Execute autonomous inspection according to set schedule/scenario</a:t>
            </a:r>
            <a:endParaRPr lang="ja-JP" altLang="en-US" sz="2000" b="0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0C7E2BB3-F0A2-4FB0-8ECA-338BCD9EA2F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3377" y="1139201"/>
            <a:ext cx="2576159" cy="4397093"/>
          </a:xfrm>
          <a:prstGeom prst="rect">
            <a:avLst/>
          </a:prstGeom>
        </p:spPr>
      </p:pic>
      <p:grpSp>
        <p:nvGrpSpPr>
          <p:cNvPr id="5" name="グループ化 4">
            <a:extLst>
              <a:ext uri="{FF2B5EF4-FFF2-40B4-BE49-F238E27FC236}">
                <a16:creationId xmlns:a16="http://schemas.microsoft.com/office/drawing/2014/main" id="{2D1AD7B0-9DFE-41A8-A3C9-A6FE4CFFC80B}"/>
              </a:ext>
            </a:extLst>
          </p:cNvPr>
          <p:cNvGrpSpPr/>
          <p:nvPr/>
        </p:nvGrpSpPr>
        <p:grpSpPr>
          <a:xfrm>
            <a:off x="2637622" y="1535420"/>
            <a:ext cx="6138193" cy="4661986"/>
            <a:chOff x="1990842" y="1596853"/>
            <a:chExt cx="6138193" cy="4661986"/>
          </a:xfrm>
        </p:grpSpPr>
        <p:sp>
          <p:nvSpPr>
            <p:cNvPr id="6" name="四角形吹き出し 35">
              <a:extLst>
                <a:ext uri="{FF2B5EF4-FFF2-40B4-BE49-F238E27FC236}">
                  <a16:creationId xmlns:a16="http://schemas.microsoft.com/office/drawing/2014/main" id="{15D1BDD0-08EC-47AE-B065-EBEC2C157043}"/>
                </a:ext>
              </a:extLst>
            </p:cNvPr>
            <p:cNvSpPr/>
            <p:nvPr/>
          </p:nvSpPr>
          <p:spPr>
            <a:xfrm>
              <a:off x="1990842" y="1615504"/>
              <a:ext cx="6138193" cy="4643335"/>
            </a:xfrm>
            <a:prstGeom prst="wedgeRectCallout">
              <a:avLst>
                <a:gd name="adj1" fmla="val -55659"/>
                <a:gd name="adj2" fmla="val 14112"/>
              </a:avLst>
            </a:prstGeom>
            <a:solidFill>
              <a:srgbClr val="FFFFFF"/>
            </a:solidFill>
            <a:ln w="12700" cap="flat" cmpd="sng" algn="ctr">
              <a:solidFill>
                <a:srgbClr val="006487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endParaRPr>
            </a:p>
          </p:txBody>
        </p:sp>
        <p:pic>
          <p:nvPicPr>
            <p:cNvPr id="7" name="Picture 2">
              <a:extLst>
                <a:ext uri="{FF2B5EF4-FFF2-40B4-BE49-F238E27FC236}">
                  <a16:creationId xmlns:a16="http://schemas.microsoft.com/office/drawing/2014/main" id="{CB6435D1-2840-4A81-8A98-16B7FF6042E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53640" y="4225063"/>
              <a:ext cx="1977222" cy="1569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8" name="直線コネクタ 7">
              <a:extLst>
                <a:ext uri="{FF2B5EF4-FFF2-40B4-BE49-F238E27FC236}">
                  <a16:creationId xmlns:a16="http://schemas.microsoft.com/office/drawing/2014/main" id="{44E774F2-7082-4B89-B8F8-8839CBD08063}"/>
                </a:ext>
              </a:extLst>
            </p:cNvPr>
            <p:cNvCxnSpPr/>
            <p:nvPr/>
          </p:nvCxnSpPr>
          <p:spPr>
            <a:xfrm>
              <a:off x="2598420" y="2311947"/>
              <a:ext cx="5478780" cy="0"/>
            </a:xfrm>
            <a:prstGeom prst="line">
              <a:avLst/>
            </a:prstGeom>
            <a:noFill/>
            <a:ln w="6350" cap="flat" cmpd="sng" algn="ctr">
              <a:solidFill>
                <a:srgbClr val="223F4B"/>
              </a:solidFill>
              <a:prstDash val="solid"/>
              <a:miter lim="800000"/>
            </a:ln>
            <a:effectLst/>
          </p:spPr>
        </p:cxnSp>
        <p:sp>
          <p:nvSpPr>
            <p:cNvPr id="9" name="角丸四角形 4">
              <a:extLst>
                <a:ext uri="{FF2B5EF4-FFF2-40B4-BE49-F238E27FC236}">
                  <a16:creationId xmlns:a16="http://schemas.microsoft.com/office/drawing/2014/main" id="{5AF38F91-6370-48D0-9F87-FAF62465E450}"/>
                </a:ext>
              </a:extLst>
            </p:cNvPr>
            <p:cNvSpPr/>
            <p:nvPr/>
          </p:nvSpPr>
          <p:spPr>
            <a:xfrm>
              <a:off x="2979420" y="2167167"/>
              <a:ext cx="853766" cy="289560"/>
            </a:xfrm>
            <a:prstGeom prst="roundRect">
              <a:avLst>
                <a:gd name="adj" fmla="val 50000"/>
              </a:avLst>
            </a:prstGeom>
            <a:solidFill>
              <a:srgbClr val="223F4B"/>
            </a:solidFill>
            <a:ln w="12700" cap="flat" cmpd="sng" algn="ctr">
              <a:solidFill>
                <a:srgbClr val="223F4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eiryo UI" panose="020B0604030504040204" pitchFamily="50" charset="-128"/>
                  <a:ea typeface="Meiryo UI" panose="020B0604030504040204" pitchFamily="50" charset="-128"/>
                  <a:cs typeface="+mn-cs"/>
                </a:rPr>
                <a:t>Scenario A</a:t>
              </a:r>
              <a:endParaRPr kumimoji="0" lang="ja-JP" alt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endParaRPr>
            </a:p>
          </p:txBody>
        </p:sp>
        <p:sp>
          <p:nvSpPr>
            <p:cNvPr id="10" name="テキスト ボックス 9">
              <a:extLst>
                <a:ext uri="{FF2B5EF4-FFF2-40B4-BE49-F238E27FC236}">
                  <a16:creationId xmlns:a16="http://schemas.microsoft.com/office/drawing/2014/main" id="{8A1BAF08-CECD-454B-B348-1E2EF0179BB0}"/>
                </a:ext>
              </a:extLst>
            </p:cNvPr>
            <p:cNvSpPr txBox="1"/>
            <p:nvPr/>
          </p:nvSpPr>
          <p:spPr>
            <a:xfrm>
              <a:off x="2183130" y="1596853"/>
              <a:ext cx="579882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eiryo UI" panose="020B0604030504040204" pitchFamily="50" charset="-128"/>
                  <a:ea typeface="Meiryo UI" panose="020B0604030504040204" pitchFamily="50" charset="-128"/>
                </a:rPr>
                <a:t>08/03/2020 Mon.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eiryo UI" panose="020B0604030504040204" pitchFamily="50" charset="-128"/>
                  <a:ea typeface="Meiryo UI" panose="020B0604030504040204" pitchFamily="50" charset="-128"/>
                </a:rPr>
                <a:t>0:00                    3:00                    6:00                    9:00                    12:00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Meiryo UI" panose="020B0604030504040204" pitchFamily="50" charset="-128"/>
                  <a:ea typeface="Meiryo UI" panose="020B0604030504040204" pitchFamily="50" charset="-128"/>
                </a:rPr>
                <a:t>+</a:t>
              </a:r>
              <a:r>
                <a:rPr kumimoji="0" lang="en-US" altLang="ja-JP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eiryo UI" panose="020B0604030504040204" pitchFamily="50" charset="-128"/>
                  <a:ea typeface="Meiryo UI" panose="020B0604030504040204" pitchFamily="50" charset="-128"/>
                </a:rPr>
                <a:t>+++++++++++</a:t>
              </a:r>
              <a:r>
                <a:rPr kumimoji="0" lang="en-US" altLang="ja-JP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Meiryo UI" panose="020B0604030504040204" pitchFamily="50" charset="-128"/>
                  <a:ea typeface="Meiryo UI" panose="020B0604030504040204" pitchFamily="50" charset="-128"/>
                </a:rPr>
                <a:t>+</a:t>
              </a:r>
              <a:r>
                <a:rPr kumimoji="0" lang="en-US" altLang="ja-JP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eiryo UI" panose="020B0604030504040204" pitchFamily="50" charset="-128"/>
                  <a:ea typeface="Meiryo UI" panose="020B0604030504040204" pitchFamily="50" charset="-128"/>
                </a:rPr>
                <a:t>+++++++++++</a:t>
              </a:r>
              <a:r>
                <a:rPr kumimoji="0" lang="en-US" altLang="ja-JP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Meiryo UI" panose="020B0604030504040204" pitchFamily="50" charset="-128"/>
                  <a:ea typeface="Meiryo UI" panose="020B0604030504040204" pitchFamily="50" charset="-128"/>
                </a:rPr>
                <a:t>+</a:t>
              </a:r>
              <a:r>
                <a:rPr kumimoji="0" lang="en-US" altLang="ja-JP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eiryo UI" panose="020B0604030504040204" pitchFamily="50" charset="-128"/>
                  <a:ea typeface="Meiryo UI" panose="020B0604030504040204" pitchFamily="50" charset="-128"/>
                </a:rPr>
                <a:t>+++++++++++</a:t>
              </a:r>
              <a:r>
                <a:rPr kumimoji="0" lang="en-US" altLang="ja-JP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Meiryo UI" panose="020B0604030504040204" pitchFamily="50" charset="-128"/>
                  <a:ea typeface="Meiryo UI" panose="020B0604030504040204" pitchFamily="50" charset="-128"/>
                </a:rPr>
                <a:t>+</a:t>
              </a:r>
              <a:r>
                <a:rPr kumimoji="0" lang="en-US" altLang="ja-JP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eiryo UI" panose="020B0604030504040204" pitchFamily="50" charset="-128"/>
                  <a:ea typeface="Meiryo UI" panose="020B0604030504040204" pitchFamily="50" charset="-128"/>
                </a:rPr>
                <a:t>+++++++++++</a:t>
              </a:r>
              <a:r>
                <a:rPr kumimoji="0" lang="en-US" altLang="ja-JP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Meiryo UI" panose="020B0604030504040204" pitchFamily="50" charset="-128"/>
                  <a:ea typeface="Meiryo UI" panose="020B0604030504040204" pitchFamily="50" charset="-128"/>
                </a:rPr>
                <a:t>+</a:t>
              </a:r>
              <a:r>
                <a:rPr kumimoji="0" lang="en-US" altLang="ja-JP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eiryo UI" panose="020B0604030504040204" pitchFamily="50" charset="-128"/>
                  <a:ea typeface="Meiryo UI" panose="020B0604030504040204" pitchFamily="50" charset="-128"/>
                </a:rPr>
                <a:t>+++</a:t>
              </a:r>
              <a:endParaRPr kumimoji="0" lang="ja-JP" alt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11" name="角丸四角形 22">
              <a:extLst>
                <a:ext uri="{FF2B5EF4-FFF2-40B4-BE49-F238E27FC236}">
                  <a16:creationId xmlns:a16="http://schemas.microsoft.com/office/drawing/2014/main" id="{B8BAED1E-26EA-4DB1-A6C2-56A226E7490F}"/>
                </a:ext>
              </a:extLst>
            </p:cNvPr>
            <p:cNvSpPr/>
            <p:nvPr/>
          </p:nvSpPr>
          <p:spPr>
            <a:xfrm>
              <a:off x="4235141" y="2167167"/>
              <a:ext cx="628324" cy="289560"/>
            </a:xfrm>
            <a:prstGeom prst="roundRect">
              <a:avLst>
                <a:gd name="adj" fmla="val 50000"/>
              </a:avLst>
            </a:prstGeom>
            <a:solidFill>
              <a:srgbClr val="223F4B"/>
            </a:solidFill>
            <a:ln w="12700" cap="flat" cmpd="sng" algn="ctr">
              <a:solidFill>
                <a:srgbClr val="223F4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lIns="0" r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eiryo UI" panose="020B0604030504040204" pitchFamily="50" charset="-128"/>
                  <a:ea typeface="Meiryo UI" panose="020B0604030504040204" pitchFamily="50" charset="-128"/>
                  <a:cs typeface="+mn-cs"/>
                </a:rPr>
                <a:t>Scenario B</a:t>
              </a:r>
              <a:endParaRPr kumimoji="0" lang="ja-JP" alt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endParaRPr>
            </a:p>
          </p:txBody>
        </p:sp>
        <p:sp>
          <p:nvSpPr>
            <p:cNvPr id="12" name="角丸四角形 25">
              <a:extLst>
                <a:ext uri="{FF2B5EF4-FFF2-40B4-BE49-F238E27FC236}">
                  <a16:creationId xmlns:a16="http://schemas.microsoft.com/office/drawing/2014/main" id="{BA61E36C-155B-48C9-A592-33E6007961EE}"/>
                </a:ext>
              </a:extLst>
            </p:cNvPr>
            <p:cNvSpPr/>
            <p:nvPr/>
          </p:nvSpPr>
          <p:spPr>
            <a:xfrm>
              <a:off x="6789420" y="2167167"/>
              <a:ext cx="798876" cy="289560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12700" cap="flat" cmpd="sng" algn="ctr">
              <a:solidFill>
                <a:srgbClr val="223F4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lIns="0" r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eiryo UI" panose="020B0604030504040204" pitchFamily="50" charset="-128"/>
                  <a:ea typeface="Meiryo UI" panose="020B0604030504040204" pitchFamily="50" charset="-128"/>
                  <a:cs typeface="+mn-cs"/>
                </a:rPr>
                <a:t>Scenario</a:t>
              </a:r>
              <a:br>
                <a:rPr kumimoji="0" lang="en-US" altLang="ja-JP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eiryo UI" panose="020B0604030504040204" pitchFamily="50" charset="-128"/>
                  <a:ea typeface="Meiryo UI" panose="020B0604030504040204" pitchFamily="50" charset="-128"/>
                  <a:cs typeface="+mn-cs"/>
                </a:rPr>
              </a:br>
              <a:r>
                <a:rPr kumimoji="0" lang="en-US" altLang="ja-JP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eiryo UI" panose="020B0604030504040204" pitchFamily="50" charset="-128"/>
                  <a:ea typeface="Meiryo UI" panose="020B0604030504040204" pitchFamily="50" charset="-128"/>
                  <a:cs typeface="+mn-cs"/>
                </a:rPr>
                <a:t>C</a:t>
              </a:r>
              <a:endParaRPr kumimoji="0" lang="ja-JP" alt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endParaRPr>
            </a:p>
          </p:txBody>
        </p:sp>
        <p:sp>
          <p:nvSpPr>
            <p:cNvPr id="13" name="角丸四角形 26">
              <a:extLst>
                <a:ext uri="{FF2B5EF4-FFF2-40B4-BE49-F238E27FC236}">
                  <a16:creationId xmlns:a16="http://schemas.microsoft.com/office/drawing/2014/main" id="{7C094DDA-C4F1-4351-81D4-391AB399FF3F}"/>
                </a:ext>
              </a:extLst>
            </p:cNvPr>
            <p:cNvSpPr/>
            <p:nvPr/>
          </p:nvSpPr>
          <p:spPr>
            <a:xfrm>
              <a:off x="5444490" y="2150852"/>
              <a:ext cx="853766" cy="328422"/>
            </a:xfrm>
            <a:prstGeom prst="roundRect">
              <a:avLst>
                <a:gd name="adj" fmla="val 50000"/>
              </a:avLst>
            </a:prstGeom>
            <a:solidFill>
              <a:srgbClr val="223F4B"/>
            </a:solidFill>
            <a:ln w="12700" cap="flat" cmpd="sng" algn="ctr">
              <a:solidFill>
                <a:srgbClr val="223F4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endParaRPr>
            </a:p>
          </p:txBody>
        </p:sp>
        <p:sp>
          <p:nvSpPr>
            <p:cNvPr id="14" name="角丸四角形 28">
              <a:extLst>
                <a:ext uri="{FF2B5EF4-FFF2-40B4-BE49-F238E27FC236}">
                  <a16:creationId xmlns:a16="http://schemas.microsoft.com/office/drawing/2014/main" id="{58F9D2F9-94D4-4FDA-810B-ED3E53D92730}"/>
                </a:ext>
              </a:extLst>
            </p:cNvPr>
            <p:cNvSpPr/>
            <p:nvPr/>
          </p:nvSpPr>
          <p:spPr>
            <a:xfrm>
              <a:off x="5458777" y="2167166"/>
              <a:ext cx="806142" cy="297560"/>
            </a:xfrm>
            <a:prstGeom prst="roundRect">
              <a:avLst>
                <a:gd name="adj" fmla="val 50000"/>
              </a:avLst>
            </a:prstGeom>
            <a:solidFill>
              <a:srgbClr val="FFFF00"/>
            </a:solidFill>
            <a:ln w="12700" cap="flat" cmpd="sng" algn="ctr">
              <a:solidFill>
                <a:srgbClr val="223F4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Meiryo UI" panose="020B0604030504040204" pitchFamily="50" charset="-128"/>
                  <a:ea typeface="Meiryo UI" panose="020B0604030504040204" pitchFamily="50" charset="-128"/>
                  <a:cs typeface="+mn-cs"/>
                </a:rPr>
                <a:t>Scenario A</a:t>
              </a:r>
              <a:endParaRPr kumimoji="0" lang="ja-JP" alt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endParaRPr>
            </a:p>
          </p:txBody>
        </p:sp>
        <p:sp>
          <p:nvSpPr>
            <p:cNvPr id="15" name="四角形吹き出し 31">
              <a:extLst>
                <a:ext uri="{FF2B5EF4-FFF2-40B4-BE49-F238E27FC236}">
                  <a16:creationId xmlns:a16="http://schemas.microsoft.com/office/drawing/2014/main" id="{A4EB58B9-657C-400C-9D02-1A3E6BE444F9}"/>
                </a:ext>
              </a:extLst>
            </p:cNvPr>
            <p:cNvSpPr/>
            <p:nvPr/>
          </p:nvSpPr>
          <p:spPr>
            <a:xfrm>
              <a:off x="5208385" y="2823477"/>
              <a:ext cx="1228519" cy="3313119"/>
            </a:xfrm>
            <a:prstGeom prst="wedgeRectCallout">
              <a:avLst>
                <a:gd name="adj1" fmla="val -11233"/>
                <a:gd name="adj2" fmla="val -59393"/>
              </a:avLst>
            </a:prstGeom>
            <a:noFill/>
            <a:ln w="12700" cap="flat" cmpd="sng" algn="ctr">
              <a:solidFill>
                <a:srgbClr val="FF0000"/>
              </a:solidFill>
              <a:prstDash val="solid"/>
              <a:miter lim="800000"/>
            </a:ln>
            <a:effectLst/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eiryo UI" panose="020B0604030504040204" pitchFamily="50" charset="-128"/>
                  <a:ea typeface="Meiryo UI" panose="020B0604030504040204" pitchFamily="50" charset="-128"/>
                  <a:cs typeface="+mn-cs"/>
                </a:rPr>
                <a:t>DL course data A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eiryo UI" panose="020B0604030504040204" pitchFamily="50" charset="-128"/>
                  <a:ea typeface="Meiryo UI" panose="020B0604030504040204" pitchFamily="50" charset="-128"/>
                  <a:cs typeface="+mn-cs"/>
                </a:rPr>
                <a:t>↓</a:t>
              </a:r>
              <a:endParaRPr kumimoji="0" lang="en-US" altLang="ja-JP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eiryo UI" panose="020B0604030504040204" pitchFamily="50" charset="-128"/>
                  <a:ea typeface="Meiryo UI" panose="020B0604030504040204" pitchFamily="50" charset="-128"/>
                  <a:cs typeface="+mn-cs"/>
                </a:rPr>
                <a:t>Start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eiryo UI" panose="020B0604030504040204" pitchFamily="50" charset="-128"/>
                  <a:ea typeface="Meiryo UI" panose="020B0604030504040204" pitchFamily="50" charset="-128"/>
                  <a:cs typeface="+mn-cs"/>
                </a:rPr>
                <a:t>↓</a:t>
              </a:r>
              <a:endParaRPr kumimoji="0" lang="en-US" altLang="ja-JP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eiryo UI" panose="020B0604030504040204" pitchFamily="50" charset="-128"/>
                  <a:ea typeface="Meiryo UI" panose="020B0604030504040204" pitchFamily="50" charset="-128"/>
                  <a:cs typeface="+mn-cs"/>
                </a:rPr>
                <a:t>Image capture gauge #4B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eiryo UI" panose="020B0604030504040204" pitchFamily="50" charset="-128"/>
                  <a:ea typeface="Meiryo UI" panose="020B0604030504040204" pitchFamily="50" charset="-128"/>
                  <a:cs typeface="+mn-cs"/>
                </a:rPr>
                <a:t>↓</a:t>
              </a:r>
              <a:endParaRPr kumimoji="0" lang="en-US" altLang="ja-JP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eiryo UI" panose="020B0604030504040204" pitchFamily="50" charset="-128"/>
                  <a:ea typeface="Meiryo UI" panose="020B0604030504040204" pitchFamily="50" charset="-128"/>
                  <a:cs typeface="+mn-cs"/>
                </a:rPr>
                <a:t>Image capture gauge #4C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eiryo UI" panose="020B0604030504040204" pitchFamily="50" charset="-128"/>
                  <a:ea typeface="Meiryo UI" panose="020B0604030504040204" pitchFamily="50" charset="-128"/>
                  <a:cs typeface="+mn-cs"/>
                </a:rPr>
                <a:t>↓</a:t>
              </a:r>
              <a:endParaRPr kumimoji="0" lang="en-US" altLang="ja-JP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eiryo UI" panose="020B0604030504040204" pitchFamily="50" charset="-128"/>
                  <a:ea typeface="Meiryo UI" panose="020B0604030504040204" pitchFamily="50" charset="-128"/>
                  <a:cs typeface="+mn-cs"/>
                </a:rPr>
                <a:t>Ascend stair#2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eiryo UI" panose="020B0604030504040204" pitchFamily="50" charset="-128"/>
                  <a:ea typeface="Meiryo UI" panose="020B0604030504040204" pitchFamily="50" charset="-128"/>
                  <a:cs typeface="+mn-cs"/>
                </a:rPr>
                <a:t>↓</a:t>
              </a:r>
              <a:endParaRPr kumimoji="0" lang="en-US" altLang="ja-JP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eiryo UI" panose="020B0604030504040204" pitchFamily="50" charset="-128"/>
                  <a:ea typeface="Meiryo UI" panose="020B0604030504040204" pitchFamily="50" charset="-128"/>
                  <a:cs typeface="+mn-cs"/>
                </a:rPr>
                <a:t>Sound record</a:t>
              </a:r>
              <a:br>
                <a:rPr kumimoji="0" lang="en-US" altLang="ja-JP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eiryo UI" panose="020B0604030504040204" pitchFamily="50" charset="-128"/>
                  <a:ea typeface="Meiryo UI" panose="020B0604030504040204" pitchFamily="50" charset="-128"/>
                  <a:cs typeface="+mn-cs"/>
                </a:rPr>
              </a:br>
              <a:r>
                <a:rPr kumimoji="0" lang="en-US" altLang="ja-JP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eiryo UI" panose="020B0604030504040204" pitchFamily="50" charset="-128"/>
                  <a:ea typeface="Meiryo UI" panose="020B0604030504040204" pitchFamily="50" charset="-128"/>
                  <a:cs typeface="+mn-cs"/>
                </a:rPr>
                <a:t>(30 sec.)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eiryo UI" panose="020B0604030504040204" pitchFamily="50" charset="-128"/>
                  <a:ea typeface="Meiryo UI" panose="020B0604030504040204" pitchFamily="50" charset="-128"/>
                  <a:cs typeface="+mn-cs"/>
                </a:rPr>
                <a:t>・</a:t>
              </a:r>
              <a:endParaRPr kumimoji="0" lang="en-US" altLang="ja-JP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eiryo UI" panose="020B0604030504040204" pitchFamily="50" charset="-128"/>
                  <a:ea typeface="Meiryo UI" panose="020B0604030504040204" pitchFamily="50" charset="-128"/>
                  <a:cs typeface="+mn-cs"/>
                </a:rPr>
                <a:t>・</a:t>
              </a:r>
              <a:endParaRPr kumimoji="0" lang="en-US" altLang="ja-JP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eiryo UI" panose="020B0604030504040204" pitchFamily="50" charset="-128"/>
                  <a:ea typeface="Meiryo UI" panose="020B0604030504040204" pitchFamily="50" charset="-128"/>
                  <a:cs typeface="+mn-cs"/>
                </a:rPr>
                <a:t>・</a:t>
              </a:r>
              <a:endParaRPr kumimoji="0" lang="en-US" altLang="ja-JP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eiryo UI" panose="020B0604030504040204" pitchFamily="50" charset="-128"/>
                  <a:ea typeface="Meiryo UI" panose="020B0604030504040204" pitchFamily="50" charset="-128"/>
                  <a:cs typeface="+mn-cs"/>
                </a:rPr>
                <a:t>↓</a:t>
              </a:r>
              <a:endParaRPr kumimoji="0" lang="en-US" altLang="ja-JP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eiryo UI" panose="020B0604030504040204" pitchFamily="50" charset="-128"/>
                  <a:ea typeface="Meiryo UI" panose="020B0604030504040204" pitchFamily="50" charset="-128"/>
                  <a:cs typeface="+mn-cs"/>
                </a:rPr>
                <a:t>Descend stair#2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eiryo UI" panose="020B0604030504040204" pitchFamily="50" charset="-128"/>
                  <a:ea typeface="Meiryo UI" panose="020B0604030504040204" pitchFamily="50" charset="-128"/>
                  <a:cs typeface="+mn-cs"/>
                </a:rPr>
                <a:t>↓</a:t>
              </a:r>
              <a:endParaRPr kumimoji="0" lang="en-US" altLang="ja-JP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eiryo UI" panose="020B0604030504040204" pitchFamily="50" charset="-128"/>
                  <a:ea typeface="Meiryo UI" panose="020B0604030504040204" pitchFamily="50" charset="-128"/>
                  <a:cs typeface="+mn-cs"/>
                </a:rPr>
                <a:t>Return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ja-JP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eiryo UI" panose="020B0604030504040204" pitchFamily="50" charset="-128"/>
                  <a:ea typeface="Meiryo UI" panose="020B0604030504040204" pitchFamily="50" charset="-128"/>
                  <a:cs typeface="+mn-cs"/>
                </a:rPr>
                <a:t>In progress</a:t>
              </a:r>
              <a:endParaRPr kumimoji="0" lang="ja-JP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endParaRPr>
            </a:p>
          </p:txBody>
        </p:sp>
        <p:sp>
          <p:nvSpPr>
            <p:cNvPr id="16" name="四角形吹き出し 32">
              <a:extLst>
                <a:ext uri="{FF2B5EF4-FFF2-40B4-BE49-F238E27FC236}">
                  <a16:creationId xmlns:a16="http://schemas.microsoft.com/office/drawing/2014/main" id="{C7308B6D-58FB-4F14-86C4-951872D0DABD}"/>
                </a:ext>
              </a:extLst>
            </p:cNvPr>
            <p:cNvSpPr/>
            <p:nvPr/>
          </p:nvSpPr>
          <p:spPr>
            <a:xfrm>
              <a:off x="6666887" y="2815858"/>
              <a:ext cx="1228519" cy="2608749"/>
            </a:xfrm>
            <a:prstGeom prst="wedgeRectCallout">
              <a:avLst>
                <a:gd name="adj1" fmla="val -7637"/>
                <a:gd name="adj2" fmla="val -63902"/>
              </a:avLst>
            </a:prstGeom>
            <a:noFill/>
            <a:ln w="12700" cap="flat" cmpd="sng" algn="ctr">
              <a:solidFill>
                <a:srgbClr val="223F4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eiryo UI" panose="020B0604030504040204" pitchFamily="50" charset="-128"/>
                  <a:ea typeface="Meiryo UI" panose="020B0604030504040204" pitchFamily="50" charset="-128"/>
                  <a:cs typeface="+mn-cs"/>
                </a:rPr>
                <a:t>DL course data C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eiryo UI" panose="020B0604030504040204" pitchFamily="50" charset="-128"/>
                  <a:ea typeface="Meiryo UI" panose="020B0604030504040204" pitchFamily="50" charset="-128"/>
                  <a:cs typeface="+mn-cs"/>
                </a:rPr>
                <a:t>↓</a:t>
              </a:r>
              <a:endParaRPr kumimoji="0" lang="en-US" altLang="ja-JP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eiryo UI" panose="020B0604030504040204" pitchFamily="50" charset="-128"/>
                  <a:ea typeface="Meiryo UI" panose="020B0604030504040204" pitchFamily="50" charset="-128"/>
                  <a:cs typeface="+mn-cs"/>
                </a:rPr>
                <a:t>Start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eiryo UI" panose="020B0604030504040204" pitchFamily="50" charset="-128"/>
                  <a:ea typeface="Meiryo UI" panose="020B0604030504040204" pitchFamily="50" charset="-128"/>
                  <a:cs typeface="+mn-cs"/>
                </a:rPr>
                <a:t>↓</a:t>
              </a:r>
              <a:endParaRPr kumimoji="0" lang="en-US" altLang="ja-JP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eiryo UI" panose="020B0604030504040204" pitchFamily="50" charset="-128"/>
                  <a:ea typeface="Meiryo UI" panose="020B0604030504040204" pitchFamily="50" charset="-128"/>
                  <a:cs typeface="+mn-cs"/>
                </a:rPr>
                <a:t>Image capture</a:t>
              </a:r>
              <a:br>
                <a:rPr kumimoji="0" lang="en-US" altLang="ja-JP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eiryo UI" panose="020B0604030504040204" pitchFamily="50" charset="-128"/>
                  <a:ea typeface="Meiryo UI" panose="020B0604030504040204" pitchFamily="50" charset="-128"/>
                  <a:cs typeface="+mn-cs"/>
                </a:rPr>
              </a:br>
              <a:r>
                <a:rPr kumimoji="0" lang="en-US" altLang="ja-JP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eiryo UI" panose="020B0604030504040204" pitchFamily="50" charset="-128"/>
                  <a:ea typeface="Meiryo UI" panose="020B0604030504040204" pitchFamily="50" charset="-128"/>
                  <a:cs typeface="+mn-cs"/>
                </a:rPr>
                <a:t>gauge #4B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eiryo UI" panose="020B0604030504040204" pitchFamily="50" charset="-128"/>
                  <a:ea typeface="Meiryo UI" panose="020B0604030504040204" pitchFamily="50" charset="-128"/>
                  <a:cs typeface="+mn-cs"/>
                </a:rPr>
                <a:t>↓</a:t>
              </a:r>
              <a:endParaRPr kumimoji="0" lang="en-US" altLang="ja-JP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eiryo UI" panose="020B0604030504040204" pitchFamily="50" charset="-128"/>
                  <a:ea typeface="Meiryo UI" panose="020B0604030504040204" pitchFamily="50" charset="-128"/>
                  <a:cs typeface="+mn-cs"/>
                </a:rPr>
                <a:t>Stride over gap#6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eiryo UI" panose="020B0604030504040204" pitchFamily="50" charset="-128"/>
                  <a:ea typeface="Meiryo UI" panose="020B0604030504040204" pitchFamily="50" charset="-128"/>
                  <a:cs typeface="+mn-cs"/>
                </a:rPr>
                <a:t>↓</a:t>
              </a:r>
              <a:endParaRPr kumimoji="0" lang="en-US" altLang="ja-JP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eiryo UI" panose="020B0604030504040204" pitchFamily="50" charset="-128"/>
                  <a:ea typeface="Meiryo UI" panose="020B0604030504040204" pitchFamily="50" charset="-128"/>
                  <a:cs typeface="+mn-cs"/>
                </a:rPr>
                <a:t>Image capture</a:t>
              </a:r>
              <a:br>
                <a:rPr kumimoji="0" lang="en-US" altLang="ja-JP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eiryo UI" panose="020B0604030504040204" pitchFamily="50" charset="-128"/>
                  <a:ea typeface="Meiryo UI" panose="020B0604030504040204" pitchFamily="50" charset="-128"/>
                  <a:cs typeface="+mn-cs"/>
                </a:rPr>
              </a:br>
              <a:r>
                <a:rPr kumimoji="0" lang="en-US" altLang="ja-JP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eiryo UI" panose="020B0604030504040204" pitchFamily="50" charset="-128"/>
                  <a:ea typeface="Meiryo UI" panose="020B0604030504040204" pitchFamily="50" charset="-128"/>
                  <a:cs typeface="+mn-cs"/>
                </a:rPr>
                <a:t>gauge #9F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eiryo UI" panose="020B0604030504040204" pitchFamily="50" charset="-128"/>
                  <a:ea typeface="Meiryo UI" panose="020B0604030504040204" pitchFamily="50" charset="-128"/>
                  <a:cs typeface="+mn-cs"/>
                </a:rPr>
                <a:t>・</a:t>
              </a:r>
              <a:endParaRPr kumimoji="0" lang="en-US" altLang="ja-JP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eiryo UI" panose="020B0604030504040204" pitchFamily="50" charset="-128"/>
                  <a:ea typeface="Meiryo UI" panose="020B0604030504040204" pitchFamily="50" charset="-128"/>
                  <a:cs typeface="+mn-cs"/>
                </a:rPr>
                <a:t>・</a:t>
              </a:r>
              <a:endParaRPr kumimoji="0" lang="en-US" altLang="ja-JP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eiryo UI" panose="020B0604030504040204" pitchFamily="50" charset="-128"/>
                  <a:ea typeface="Meiryo UI" panose="020B0604030504040204" pitchFamily="50" charset="-128"/>
                  <a:cs typeface="+mn-cs"/>
                </a:rPr>
                <a:t>・</a:t>
              </a:r>
              <a:endParaRPr kumimoji="0" lang="en-US" altLang="ja-JP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eiryo UI" panose="020B0604030504040204" pitchFamily="50" charset="-128"/>
                  <a:ea typeface="Meiryo UI" panose="020B0604030504040204" pitchFamily="50" charset="-128"/>
                  <a:cs typeface="+mn-cs"/>
                </a:rPr>
                <a:t>↓</a:t>
              </a:r>
              <a:endParaRPr kumimoji="0" lang="en-US" altLang="ja-JP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eiryo UI" panose="020B0604030504040204" pitchFamily="50" charset="-128"/>
                  <a:ea typeface="Meiryo UI" panose="020B0604030504040204" pitchFamily="50" charset="-128"/>
                  <a:cs typeface="+mn-cs"/>
                </a:rPr>
                <a:t>Return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ja-JP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eiryo UI" panose="020B0604030504040204" pitchFamily="50" charset="-128"/>
                  <a:ea typeface="Meiryo UI" panose="020B0604030504040204" pitchFamily="50" charset="-128"/>
                  <a:cs typeface="+mn-cs"/>
                </a:rPr>
                <a:t>11:00 Scheduled</a:t>
              </a:r>
              <a:endParaRPr kumimoji="0" lang="ja-JP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endParaRPr>
            </a:p>
          </p:txBody>
        </p:sp>
        <p:sp>
          <p:nvSpPr>
            <p:cNvPr id="17" name="四角形吹き出し 14">
              <a:extLst>
                <a:ext uri="{FF2B5EF4-FFF2-40B4-BE49-F238E27FC236}">
                  <a16:creationId xmlns:a16="http://schemas.microsoft.com/office/drawing/2014/main" id="{A42561E7-1D5F-40E2-AAC1-DFEC5844CF96}"/>
                </a:ext>
              </a:extLst>
            </p:cNvPr>
            <p:cNvSpPr/>
            <p:nvPr/>
          </p:nvSpPr>
          <p:spPr>
            <a:xfrm>
              <a:off x="3690191" y="2831098"/>
              <a:ext cx="1228519" cy="1953848"/>
            </a:xfrm>
            <a:prstGeom prst="wedgeRectCallout">
              <a:avLst>
                <a:gd name="adj1" fmla="val 19064"/>
                <a:gd name="adj2" fmla="val -66795"/>
              </a:avLst>
            </a:prstGeom>
            <a:solidFill>
              <a:srgbClr val="FFFFFF"/>
            </a:solidFill>
            <a:ln w="12700" cap="flat" cmpd="sng" algn="ctr">
              <a:solidFill>
                <a:srgbClr val="223F4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eiryo UI" panose="020B0604030504040204" pitchFamily="50" charset="-128"/>
                  <a:ea typeface="Meiryo UI" panose="020B0604030504040204" pitchFamily="50" charset="-128"/>
                  <a:cs typeface="+mn-cs"/>
                </a:rPr>
                <a:t>DL course data B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eiryo UI" panose="020B0604030504040204" pitchFamily="50" charset="-128"/>
                  <a:ea typeface="Meiryo UI" panose="020B0604030504040204" pitchFamily="50" charset="-128"/>
                  <a:cs typeface="+mn-cs"/>
                </a:rPr>
                <a:t>↓</a:t>
              </a:r>
              <a:endParaRPr kumimoji="0" lang="en-US" altLang="ja-JP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eiryo UI" panose="020B0604030504040204" pitchFamily="50" charset="-128"/>
                  <a:ea typeface="Meiryo UI" panose="020B0604030504040204" pitchFamily="50" charset="-128"/>
                  <a:cs typeface="+mn-cs"/>
                </a:rPr>
                <a:t>Start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eiryo UI" panose="020B0604030504040204" pitchFamily="50" charset="-128"/>
                  <a:ea typeface="Meiryo UI" panose="020B0604030504040204" pitchFamily="50" charset="-128"/>
                  <a:cs typeface="+mn-cs"/>
                </a:rPr>
                <a:t>↓</a:t>
              </a:r>
              <a:endParaRPr kumimoji="0" lang="en-US" altLang="ja-JP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eiryo UI" panose="020B0604030504040204" pitchFamily="50" charset="-128"/>
                  <a:ea typeface="Meiryo UI" panose="020B0604030504040204" pitchFamily="50" charset="-128"/>
                  <a:cs typeface="+mn-cs"/>
                </a:rPr>
                <a:t>Image capture gauge #4B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eiryo UI" panose="020B0604030504040204" pitchFamily="50" charset="-128"/>
                  <a:ea typeface="Meiryo UI" panose="020B0604030504040204" pitchFamily="50" charset="-128"/>
                  <a:cs typeface="+mn-cs"/>
                </a:rPr>
                <a:t>・</a:t>
              </a:r>
              <a:endParaRPr kumimoji="0" lang="en-US" altLang="ja-JP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eiryo UI" panose="020B0604030504040204" pitchFamily="50" charset="-128"/>
                  <a:ea typeface="Meiryo UI" panose="020B0604030504040204" pitchFamily="50" charset="-128"/>
                  <a:cs typeface="+mn-cs"/>
                </a:rPr>
                <a:t>・</a:t>
              </a:r>
              <a:endParaRPr kumimoji="0" lang="en-US" altLang="ja-JP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eiryo UI" panose="020B0604030504040204" pitchFamily="50" charset="-128"/>
                  <a:ea typeface="Meiryo UI" panose="020B0604030504040204" pitchFamily="50" charset="-128"/>
                  <a:cs typeface="+mn-cs"/>
                </a:rPr>
                <a:t>・</a:t>
              </a:r>
              <a:endParaRPr kumimoji="0" lang="en-US" altLang="ja-JP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eiryo UI" panose="020B0604030504040204" pitchFamily="50" charset="-128"/>
                  <a:ea typeface="Meiryo UI" panose="020B0604030504040204" pitchFamily="50" charset="-128"/>
                  <a:cs typeface="+mn-cs"/>
                </a:rPr>
                <a:t>↓</a:t>
              </a:r>
              <a:endParaRPr kumimoji="0" lang="en-US" altLang="ja-JP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eiryo UI" panose="020B0604030504040204" pitchFamily="50" charset="-128"/>
                  <a:ea typeface="Meiryo UI" panose="020B0604030504040204" pitchFamily="50" charset="-128"/>
                  <a:cs typeface="+mn-cs"/>
                </a:rPr>
                <a:t>Return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ja-JP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eiryo UI" panose="020B0604030504040204" pitchFamily="50" charset="-128"/>
                  <a:ea typeface="Meiryo UI" panose="020B0604030504040204" pitchFamily="50" charset="-128"/>
                  <a:cs typeface="+mn-cs"/>
                </a:rPr>
                <a:t>6:05 Normal</a:t>
              </a:r>
              <a:r>
                <a:rPr kumimoji="0" lang="ja-JP" altLang="en-US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eiryo UI" panose="020B0604030504040204" pitchFamily="50" charset="-128"/>
                  <a:ea typeface="Meiryo UI" panose="020B0604030504040204" pitchFamily="50" charset="-128"/>
                  <a:cs typeface="+mn-cs"/>
                </a:rPr>
                <a:t> </a:t>
              </a:r>
              <a:r>
                <a:rPr kumimoji="0" lang="en-US" altLang="ja-JP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eiryo UI" panose="020B0604030504040204" pitchFamily="50" charset="-128"/>
                  <a:ea typeface="Meiryo UI" panose="020B0604030504040204" pitchFamily="50" charset="-128"/>
                  <a:cs typeface="+mn-cs"/>
                </a:rPr>
                <a:t>end</a:t>
              </a:r>
              <a:endParaRPr kumimoji="0" lang="ja-JP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endParaRPr>
            </a:p>
          </p:txBody>
        </p:sp>
      </p:grpSp>
      <p:sp>
        <p:nvSpPr>
          <p:cNvPr id="18" name="タイトル 1">
            <a:extLst>
              <a:ext uri="{FF2B5EF4-FFF2-40B4-BE49-F238E27FC236}">
                <a16:creationId xmlns:a16="http://schemas.microsoft.com/office/drawing/2014/main" id="{FE102FA7-7D2C-4D0B-B562-209FEBD2AD6C}"/>
              </a:ext>
            </a:extLst>
          </p:cNvPr>
          <p:cNvSpPr txBox="1">
            <a:spLocks/>
          </p:cNvSpPr>
          <p:nvPr/>
        </p:nvSpPr>
        <p:spPr>
          <a:xfrm>
            <a:off x="4274820" y="1031510"/>
            <a:ext cx="4038116" cy="312688"/>
          </a:xfrm>
          <a:prstGeom prst="wedgeRectCallout">
            <a:avLst>
              <a:gd name="adj1" fmla="val -5110"/>
              <a:gd name="adj2" fmla="val 108839"/>
            </a:avLst>
          </a:prstGeom>
          <a:solidFill>
            <a:srgbClr val="006487">
              <a:lumMod val="20000"/>
              <a:lumOff val="80000"/>
            </a:srgbClr>
          </a:solidFill>
          <a:ln>
            <a:solidFill>
              <a:srgbClr val="00B0F0"/>
            </a:solidFill>
          </a:ln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22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j-cs"/>
              </a:rPr>
              <a:t>Demonstrate from this point today!</a:t>
            </a:r>
            <a:endParaRPr kumimoji="1" lang="ja-JP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j-cs"/>
            </a:endParaRPr>
          </a:p>
        </p:txBody>
      </p:sp>
      <p:grpSp>
        <p:nvGrpSpPr>
          <p:cNvPr id="19" name="グループ化 18">
            <a:extLst>
              <a:ext uri="{FF2B5EF4-FFF2-40B4-BE49-F238E27FC236}">
                <a16:creationId xmlns:a16="http://schemas.microsoft.com/office/drawing/2014/main" id="{6B92F6ED-0771-4613-BBD3-49F3A6D0E0CD}"/>
              </a:ext>
            </a:extLst>
          </p:cNvPr>
          <p:cNvGrpSpPr/>
          <p:nvPr/>
        </p:nvGrpSpPr>
        <p:grpSpPr>
          <a:xfrm>
            <a:off x="5760720" y="1554071"/>
            <a:ext cx="716279" cy="666342"/>
            <a:chOff x="5845312" y="1620438"/>
            <a:chExt cx="716279" cy="666342"/>
          </a:xfrm>
        </p:grpSpPr>
        <p:sp>
          <p:nvSpPr>
            <p:cNvPr id="20" name="二等辺三角形 19">
              <a:extLst>
                <a:ext uri="{FF2B5EF4-FFF2-40B4-BE49-F238E27FC236}">
                  <a16:creationId xmlns:a16="http://schemas.microsoft.com/office/drawing/2014/main" id="{E62A7E10-290A-4897-A463-492FF29DB987}"/>
                </a:ext>
              </a:extLst>
            </p:cNvPr>
            <p:cNvSpPr/>
            <p:nvPr/>
          </p:nvSpPr>
          <p:spPr>
            <a:xfrm flipV="1">
              <a:off x="6231225" y="1765935"/>
              <a:ext cx="144000" cy="144000"/>
            </a:xfrm>
            <a:prstGeom prst="triangle">
              <a:avLst/>
            </a:prstGeom>
            <a:solidFill>
              <a:srgbClr val="00B0F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cxnSp>
          <p:nvCxnSpPr>
            <p:cNvPr id="21" name="直線コネクタ 20">
              <a:extLst>
                <a:ext uri="{FF2B5EF4-FFF2-40B4-BE49-F238E27FC236}">
                  <a16:creationId xmlns:a16="http://schemas.microsoft.com/office/drawing/2014/main" id="{348C84CA-0FC4-48A4-A6D8-6B7F31F05398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308305" y="1848890"/>
              <a:ext cx="4445" cy="437890"/>
            </a:xfrm>
            <a:prstGeom prst="line">
              <a:avLst/>
            </a:prstGeom>
            <a:noFill/>
            <a:ln w="1905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</p:cxnSp>
        <p:sp>
          <p:nvSpPr>
            <p:cNvPr id="22" name="角丸四角形 28">
              <a:extLst>
                <a:ext uri="{FF2B5EF4-FFF2-40B4-BE49-F238E27FC236}">
                  <a16:creationId xmlns:a16="http://schemas.microsoft.com/office/drawing/2014/main" id="{65221CAD-3C44-4B6B-B789-6C98437A5604}"/>
                </a:ext>
              </a:extLst>
            </p:cNvPr>
            <p:cNvSpPr/>
            <p:nvPr/>
          </p:nvSpPr>
          <p:spPr>
            <a:xfrm>
              <a:off x="5845312" y="1620438"/>
              <a:ext cx="716279" cy="129182"/>
            </a:xfrm>
            <a:prstGeom prst="rect">
              <a:avLst/>
            </a:prstGeom>
            <a:noFill/>
            <a:ln w="9525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Meiryo UI" panose="020B0604030504040204" pitchFamily="50" charset="-128"/>
                  <a:ea typeface="Meiryo UI" panose="020B0604030504040204" pitchFamily="50" charset="-128"/>
                  <a:cs typeface="+mn-cs"/>
                </a:rPr>
                <a:t>Time now</a:t>
              </a:r>
              <a:endParaRPr kumimoji="0" lang="ja-JP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endParaRPr>
            </a:p>
          </p:txBody>
        </p:sp>
      </p:grp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E29BFC4D-35C4-4693-8498-E5432CE42E06}"/>
              </a:ext>
            </a:extLst>
          </p:cNvPr>
          <p:cNvSpPr txBox="1"/>
          <p:nvPr/>
        </p:nvSpPr>
        <p:spPr>
          <a:xfrm>
            <a:off x="204338" y="3233119"/>
            <a:ext cx="1721906" cy="246221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05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   App for robot managing</a:t>
            </a:r>
            <a:endParaRPr kumimoji="0" lang="ja-JP" altLang="en-US" sz="105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67D8BB0F-5DF1-4D0A-91F1-0FB2A84AE4F7}"/>
              </a:ext>
            </a:extLst>
          </p:cNvPr>
          <p:cNvSpPr txBox="1"/>
          <p:nvPr/>
        </p:nvSpPr>
        <p:spPr>
          <a:xfrm>
            <a:off x="583123" y="4372883"/>
            <a:ext cx="1228222" cy="400110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05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Monitoring PC</a:t>
            </a:r>
            <a:br>
              <a:rPr kumimoji="0" lang="en-US" altLang="ja-JP" sz="105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</a:br>
            <a:r>
              <a:rPr kumimoji="0" lang="en-US" altLang="ja-JP" sz="105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for each user</a:t>
            </a:r>
            <a:endParaRPr kumimoji="0" lang="ja-JP" altLang="en-US" sz="105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25" name="角丸四角形 28">
            <a:extLst>
              <a:ext uri="{FF2B5EF4-FFF2-40B4-BE49-F238E27FC236}">
                <a16:creationId xmlns:a16="http://schemas.microsoft.com/office/drawing/2014/main" id="{4DB9BEFE-6D3C-4B75-A8AD-DAB2FF89A0F5}"/>
              </a:ext>
            </a:extLst>
          </p:cNvPr>
          <p:cNvSpPr/>
          <p:nvPr/>
        </p:nvSpPr>
        <p:spPr>
          <a:xfrm>
            <a:off x="2856089" y="2769665"/>
            <a:ext cx="1562795" cy="78483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</a:ln>
          <a:effectLst/>
        </p:spPr>
        <p:txBody>
          <a:bodyPr wrap="square" lIns="0" rIns="0" rtlCol="0" anchor="t" anchorCtr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rPr>
              <a:t>※</a:t>
            </a:r>
            <a:br>
              <a:rPr kumimoji="0" lang="en-US" altLang="ja-JP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rPr>
            </a:br>
            <a:r>
              <a:rPr kumimoji="0" lang="en-US" altLang="ja-JP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rPr>
              <a:t>All scenario include continuous 4-component gas detecting and temperature monitoring</a:t>
            </a:r>
            <a:endParaRPr kumimoji="0" lang="ja-JP" altLang="en-US" sz="9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</p:txBody>
      </p:sp>
      <p:pic>
        <p:nvPicPr>
          <p:cNvPr id="2" name="DM20014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500" out="500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720000" y="0"/>
            <a:ext cx="609600" cy="609600"/>
          </a:xfrm>
          <a:prstGeom prst="rect">
            <a:avLst/>
          </a:prstGeom>
        </p:spPr>
      </p:pic>
      <p:sp>
        <p:nvSpPr>
          <p:cNvPr id="26" name="パンチ"/>
          <p:cNvSpPr/>
          <p:nvPr/>
        </p:nvSpPr>
        <p:spPr>
          <a:xfrm>
            <a:off x="9360000" y="0"/>
            <a:ext cx="360000" cy="360000"/>
          </a:xfrm>
          <a:prstGeom prst="donut">
            <a:avLst>
              <a:gd name="adj" fmla="val 7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2303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  <p:sndAc>
          <p:stSnd>
            <p:snd r:embed="rId4" name="2sec_NM.wav"/>
          </p:stSnd>
        </p:sndAc>
      </p:transition>
    </mc:Choice>
    <mc:Fallback xmlns="">
      <p:transition spd="med" advTm="0">
        <p:fade/>
        <p:sndAc>
          <p:stSnd>
            <p:snd r:embed="rId8" name="2sec_NM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10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9109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2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2"/>
          <p:cNvSpPr txBox="1">
            <a:spLocks/>
          </p:cNvSpPr>
          <p:nvPr/>
        </p:nvSpPr>
        <p:spPr>
          <a:xfrm>
            <a:off x="555458" y="136983"/>
            <a:ext cx="7077241" cy="349961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22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altLang="ja-JP" dirty="0">
                <a:solidFill>
                  <a:sysClr val="windowText" lastClr="000000"/>
                </a:solidFill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  <a:t>EX ROVR </a:t>
            </a:r>
            <a:r>
              <a:rPr lang="en-US" altLang="ja-JP" dirty="0"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  <a:t>“</a:t>
            </a:r>
            <a:r>
              <a:rPr lang="en-US" altLang="ja-JP" dirty="0">
                <a:solidFill>
                  <a:sysClr val="windowText" lastClr="000000"/>
                </a:solidFill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  <a:t>ASCENT”</a:t>
            </a:r>
            <a:r>
              <a:rPr lang="ja-JP" altLang="en-US" dirty="0">
                <a:solidFill>
                  <a:sysClr val="windowText" lastClr="000000"/>
                </a:solidFill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  <a:t> </a:t>
            </a:r>
            <a:r>
              <a:rPr lang="en-US" altLang="ja-JP" dirty="0">
                <a:solidFill>
                  <a:sysClr val="windowText" lastClr="000000"/>
                </a:solidFill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  <a:t>Demonstration Scenario (1/3)</a:t>
            </a:r>
            <a:endParaRPr lang="ja-JP" altLang="en-US" sz="1200" dirty="0">
              <a:solidFill>
                <a:sysClr val="windowText" lastClr="000000"/>
              </a:solidFill>
              <a:latin typeface="Calibri" panose="020F0502020204030204" pitchFamily="34" charset="0"/>
              <a:ea typeface="Meiryo UI" panose="020B0604030504040204" pitchFamily="50" charset="-128"/>
              <a:cs typeface="Calibri" panose="020F0502020204030204" pitchFamily="34" charset="0"/>
            </a:endParaRPr>
          </a:p>
        </p:txBody>
      </p:sp>
      <p:grpSp>
        <p:nvGrpSpPr>
          <p:cNvPr id="130" name="グループ化 129">
            <a:extLst>
              <a:ext uri="{FF2B5EF4-FFF2-40B4-BE49-F238E27FC236}">
                <a16:creationId xmlns:a16="http://schemas.microsoft.com/office/drawing/2014/main" id="{E1785845-70D2-46AD-B105-10C2BA994F40}"/>
              </a:ext>
            </a:extLst>
          </p:cNvPr>
          <p:cNvGrpSpPr/>
          <p:nvPr/>
        </p:nvGrpSpPr>
        <p:grpSpPr>
          <a:xfrm>
            <a:off x="72000" y="711525"/>
            <a:ext cx="9126545" cy="5658770"/>
            <a:chOff x="72000" y="711525"/>
            <a:chExt cx="9126545" cy="5658770"/>
          </a:xfrm>
        </p:grpSpPr>
        <p:pic>
          <p:nvPicPr>
            <p:cNvPr id="131" name="方位磁針">
              <a:extLst>
                <a:ext uri="{FF2B5EF4-FFF2-40B4-BE49-F238E27FC236}">
                  <a16:creationId xmlns:a16="http://schemas.microsoft.com/office/drawing/2014/main" id="{944AACB2-57D3-4F21-96C1-A4F8AE49239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0" b="100000" l="0" r="100000">
                          <a14:foregroundMark x1="49219" y1="74805" x2="49219" y2="74805"/>
                          <a14:foregroundMark x1="51953" y1="12109" x2="51953" y2="12109"/>
                          <a14:foregroundMark x1="66016" y1="28711" x2="66016" y2="28711"/>
                          <a14:foregroundMark x1="41211" y1="25391" x2="41211" y2="25391"/>
                          <a14:backgroundMark x1="86719" y1="11328" x2="86719" y2="11328"/>
                          <a14:backgroundMark x1="67969" y1="52148" x2="67969" y2="52148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713" y="711525"/>
              <a:ext cx="485227" cy="4852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32" name="グループ化 131">
              <a:extLst>
                <a:ext uri="{FF2B5EF4-FFF2-40B4-BE49-F238E27FC236}">
                  <a16:creationId xmlns:a16="http://schemas.microsoft.com/office/drawing/2014/main" id="{6404463B-0DA1-4D29-99EA-63B2D78121FC}"/>
                </a:ext>
              </a:extLst>
            </p:cNvPr>
            <p:cNvGrpSpPr/>
            <p:nvPr/>
          </p:nvGrpSpPr>
          <p:grpSpPr>
            <a:xfrm>
              <a:off x="72000" y="1052655"/>
              <a:ext cx="4354166" cy="5317640"/>
              <a:chOff x="150952" y="1052655"/>
              <a:chExt cx="4354166" cy="5317640"/>
            </a:xfrm>
          </p:grpSpPr>
          <p:pic>
            <p:nvPicPr>
              <p:cNvPr id="141" name="テストスタンド">
                <a:extLst>
                  <a:ext uri="{FF2B5EF4-FFF2-40B4-BE49-F238E27FC236}">
                    <a16:creationId xmlns:a16="http://schemas.microsoft.com/office/drawing/2014/main" id="{9798620D-8F0C-4E69-A817-930BBD54D2E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1385273" y="2499374"/>
                <a:ext cx="3959306" cy="216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42" name="マスク">
                <a:extLst>
                  <a:ext uri="{FF2B5EF4-FFF2-40B4-BE49-F238E27FC236}">
                    <a16:creationId xmlns:a16="http://schemas.microsoft.com/office/drawing/2014/main" id="{FE0679D7-D609-4C38-B625-E0B33C9C4A33}"/>
                  </a:ext>
                </a:extLst>
              </p:cNvPr>
              <p:cNvSpPr/>
              <p:nvPr/>
            </p:nvSpPr>
            <p:spPr>
              <a:xfrm>
                <a:off x="2699756" y="2752507"/>
                <a:ext cx="1708329" cy="1799949"/>
              </a:xfrm>
              <a:prstGeom prst="rect">
                <a:avLst/>
              </a:prstGeom>
              <a:solidFill>
                <a:sysClr val="window" lastClr="FFFFFF">
                  <a:alpha val="60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/>
                  <a:ea typeface="游ゴシック"/>
                  <a:cs typeface="+mn-cs"/>
                </a:endParaRPr>
              </a:p>
            </p:txBody>
          </p:sp>
          <p:sp>
            <p:nvSpPr>
              <p:cNvPr id="143" name="正方形/長方形 142">
                <a:extLst>
                  <a:ext uri="{FF2B5EF4-FFF2-40B4-BE49-F238E27FC236}">
                    <a16:creationId xmlns:a16="http://schemas.microsoft.com/office/drawing/2014/main" id="{6CCBB356-62A3-491A-85B6-491601E47684}"/>
                  </a:ext>
                </a:extLst>
              </p:cNvPr>
              <p:cNvSpPr/>
              <p:nvPr/>
            </p:nvSpPr>
            <p:spPr>
              <a:xfrm>
                <a:off x="2962687" y="1369612"/>
                <a:ext cx="144016" cy="144016"/>
              </a:xfrm>
              <a:prstGeom prst="rect">
                <a:avLst/>
              </a:prstGeom>
              <a:solidFill>
                <a:sysClr val="windowText" lastClr="000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/>
                  <a:ea typeface="游ゴシック"/>
                  <a:cs typeface="+mn-cs"/>
                </a:endParaRPr>
              </a:p>
            </p:txBody>
          </p:sp>
          <p:sp>
            <p:nvSpPr>
              <p:cNvPr id="144" name="正方形/長方形 143">
                <a:extLst>
                  <a:ext uri="{FF2B5EF4-FFF2-40B4-BE49-F238E27FC236}">
                    <a16:creationId xmlns:a16="http://schemas.microsoft.com/office/drawing/2014/main" id="{E9926FED-4FB8-4EBB-A876-CE9362240006}"/>
                  </a:ext>
                </a:extLst>
              </p:cNvPr>
              <p:cNvSpPr/>
              <p:nvPr/>
            </p:nvSpPr>
            <p:spPr>
              <a:xfrm>
                <a:off x="2962687" y="1052655"/>
                <a:ext cx="144016" cy="144016"/>
              </a:xfrm>
              <a:prstGeom prst="rect">
                <a:avLst/>
              </a:prstGeom>
              <a:solidFill>
                <a:sysClr val="windowText" lastClr="000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/>
                  <a:ea typeface="游ゴシック"/>
                  <a:cs typeface="+mn-cs"/>
                </a:endParaRPr>
              </a:p>
            </p:txBody>
          </p:sp>
          <p:sp>
            <p:nvSpPr>
              <p:cNvPr id="145" name="正方形/長方形 144">
                <a:extLst>
                  <a:ext uri="{FF2B5EF4-FFF2-40B4-BE49-F238E27FC236}">
                    <a16:creationId xmlns:a16="http://schemas.microsoft.com/office/drawing/2014/main" id="{F8694A41-8DC1-4CFA-B827-D05F8D0CDF81}"/>
                  </a:ext>
                </a:extLst>
              </p:cNvPr>
              <p:cNvSpPr/>
              <p:nvPr/>
            </p:nvSpPr>
            <p:spPr>
              <a:xfrm>
                <a:off x="545118" y="1551132"/>
                <a:ext cx="3960000" cy="4536000"/>
              </a:xfrm>
              <a:prstGeom prst="rect">
                <a:avLst/>
              </a:prstGeom>
              <a:noFill/>
              <a:ln w="25400" cap="flat" cmpd="sng" algn="ctr">
                <a:solidFill>
                  <a:srgbClr val="9E9E9E"/>
                </a:solidFill>
                <a:prstDash val="dash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/>
                  <a:ea typeface="游ゴシック"/>
                  <a:cs typeface="+mn-cs"/>
                </a:endParaRPr>
              </a:p>
            </p:txBody>
          </p:sp>
          <p:sp>
            <p:nvSpPr>
              <p:cNvPr id="146" name="正方形/長方形 145">
                <a:extLst>
                  <a:ext uri="{FF2B5EF4-FFF2-40B4-BE49-F238E27FC236}">
                    <a16:creationId xmlns:a16="http://schemas.microsoft.com/office/drawing/2014/main" id="{ECC2EC62-284D-4591-9156-261BE73D5B11}"/>
                  </a:ext>
                </a:extLst>
              </p:cNvPr>
              <p:cNvSpPr/>
              <p:nvPr/>
            </p:nvSpPr>
            <p:spPr>
              <a:xfrm>
                <a:off x="784664" y="1850657"/>
                <a:ext cx="633016" cy="1271646"/>
              </a:xfrm>
              <a:prstGeom prst="rect">
                <a:avLst/>
              </a:prstGeom>
              <a:solidFill>
                <a:srgbClr val="FF5722">
                  <a:lumMod val="60000"/>
                  <a:lumOff val="4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/>
                  <a:ea typeface="游ゴシック"/>
                  <a:cs typeface="+mn-cs"/>
                </a:endParaRPr>
              </a:p>
            </p:txBody>
          </p:sp>
          <p:sp>
            <p:nvSpPr>
              <p:cNvPr id="147" name="テキスト ボックス 146">
                <a:extLst>
                  <a:ext uri="{FF2B5EF4-FFF2-40B4-BE49-F238E27FC236}">
                    <a16:creationId xmlns:a16="http://schemas.microsoft.com/office/drawing/2014/main" id="{8836CEF3-25D8-4D73-A541-8B2D1F4F4D0A}"/>
                  </a:ext>
                </a:extLst>
              </p:cNvPr>
              <p:cNvSpPr txBox="1"/>
              <p:nvPr/>
            </p:nvSpPr>
            <p:spPr>
              <a:xfrm>
                <a:off x="705922" y="2301814"/>
                <a:ext cx="790500" cy="369332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ja-JP" sz="9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"/>
                    <a:ea typeface="游ゴシック"/>
                  </a:rPr>
                  <a:t>Operation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ja-JP" sz="9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"/>
                    <a:ea typeface="游ゴシック"/>
                  </a:rPr>
                  <a:t>HQ</a:t>
                </a:r>
                <a:endParaRPr kumimoji="0" lang="ja-JP" altLang="en-US" sz="9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"/>
                  <a:ea typeface="游ゴシック"/>
                </a:endParaRPr>
              </a:p>
            </p:txBody>
          </p:sp>
          <p:grpSp>
            <p:nvGrpSpPr>
              <p:cNvPr id="148" name="充電ステーション">
                <a:extLst>
                  <a:ext uri="{FF2B5EF4-FFF2-40B4-BE49-F238E27FC236}">
                    <a16:creationId xmlns:a16="http://schemas.microsoft.com/office/drawing/2014/main" id="{B8EB92D2-15A4-4E34-8DEE-E07B79D388CB}"/>
                  </a:ext>
                </a:extLst>
              </p:cNvPr>
              <p:cNvGrpSpPr/>
              <p:nvPr/>
            </p:nvGrpSpPr>
            <p:grpSpPr>
              <a:xfrm>
                <a:off x="1551754" y="2314524"/>
                <a:ext cx="733172" cy="568192"/>
                <a:chOff x="3334773" y="1420648"/>
                <a:chExt cx="733172" cy="568192"/>
              </a:xfrm>
            </p:grpSpPr>
            <p:sp>
              <p:nvSpPr>
                <p:cNvPr id="189" name="正方形/長方形 188">
                  <a:extLst>
                    <a:ext uri="{FF2B5EF4-FFF2-40B4-BE49-F238E27FC236}">
                      <a16:creationId xmlns:a16="http://schemas.microsoft.com/office/drawing/2014/main" id="{8B3296EE-670C-4AA2-9647-93F4F2EAC37B}"/>
                    </a:ext>
                  </a:extLst>
                </p:cNvPr>
                <p:cNvSpPr/>
                <p:nvPr/>
              </p:nvSpPr>
              <p:spPr>
                <a:xfrm>
                  <a:off x="3435512" y="1420648"/>
                  <a:ext cx="531696" cy="568192"/>
                </a:xfrm>
                <a:prstGeom prst="rect">
                  <a:avLst/>
                </a:prstGeom>
                <a:solidFill>
                  <a:srgbClr val="FF5722">
                    <a:lumMod val="60000"/>
                    <a:lumOff val="40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Segoe UI"/>
                    <a:ea typeface="游ゴシック"/>
                    <a:cs typeface="+mn-cs"/>
                  </a:endParaRPr>
                </a:p>
              </p:txBody>
            </p:sp>
            <p:sp>
              <p:nvSpPr>
                <p:cNvPr id="190" name="テキスト ボックス 189">
                  <a:extLst>
                    <a:ext uri="{FF2B5EF4-FFF2-40B4-BE49-F238E27FC236}">
                      <a16:creationId xmlns:a16="http://schemas.microsoft.com/office/drawing/2014/main" id="{D1EC465E-BEB8-4105-BA94-02D369B49D34}"/>
                    </a:ext>
                  </a:extLst>
                </p:cNvPr>
                <p:cNvSpPr txBox="1"/>
                <p:nvPr/>
              </p:nvSpPr>
              <p:spPr>
                <a:xfrm>
                  <a:off x="3334773" y="1550854"/>
                  <a:ext cx="733172" cy="307777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ja-JP" sz="7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Segoe UI"/>
                      <a:ea typeface="游ゴシック"/>
                    </a:rPr>
                    <a:t>Charging</a:t>
                  </a:r>
                </a:p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ja-JP" sz="7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Segoe UI"/>
                      <a:ea typeface="游ゴシック"/>
                    </a:rPr>
                    <a:t>Station</a:t>
                  </a:r>
                  <a:endParaRPr kumimoji="0" lang="ja-JP" altLang="en-US" sz="7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"/>
                    <a:ea typeface="游ゴシック"/>
                  </a:endParaRPr>
                </a:p>
              </p:txBody>
            </p:sp>
          </p:grpSp>
          <p:sp>
            <p:nvSpPr>
              <p:cNvPr id="149" name="柱">
                <a:extLst>
                  <a:ext uri="{FF2B5EF4-FFF2-40B4-BE49-F238E27FC236}">
                    <a16:creationId xmlns:a16="http://schemas.microsoft.com/office/drawing/2014/main" id="{EB1B1E9A-AD08-4B28-880B-2882360EDAE4}"/>
                  </a:ext>
                </a:extLst>
              </p:cNvPr>
              <p:cNvSpPr/>
              <p:nvPr/>
            </p:nvSpPr>
            <p:spPr>
              <a:xfrm>
                <a:off x="2717455" y="2784078"/>
                <a:ext cx="72129" cy="72129"/>
              </a:xfrm>
              <a:prstGeom prst="rect">
                <a:avLst/>
              </a:prstGeom>
              <a:solidFill>
                <a:srgbClr val="E91E63">
                  <a:lumMod val="40000"/>
                  <a:lumOff val="6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/>
                  <a:ea typeface="游ゴシック"/>
                  <a:cs typeface="+mn-cs"/>
                </a:endParaRPr>
              </a:p>
            </p:txBody>
          </p:sp>
          <p:sp>
            <p:nvSpPr>
              <p:cNvPr id="150" name="柱">
                <a:extLst>
                  <a:ext uri="{FF2B5EF4-FFF2-40B4-BE49-F238E27FC236}">
                    <a16:creationId xmlns:a16="http://schemas.microsoft.com/office/drawing/2014/main" id="{608C4FFB-6483-48D9-8FEE-93237059B041}"/>
                  </a:ext>
                </a:extLst>
              </p:cNvPr>
              <p:cNvSpPr/>
              <p:nvPr/>
            </p:nvSpPr>
            <p:spPr>
              <a:xfrm>
                <a:off x="4335956" y="2784078"/>
                <a:ext cx="72129" cy="72129"/>
              </a:xfrm>
              <a:prstGeom prst="rect">
                <a:avLst/>
              </a:prstGeom>
              <a:solidFill>
                <a:srgbClr val="E91E63">
                  <a:lumMod val="40000"/>
                  <a:lumOff val="6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/>
                  <a:ea typeface="游ゴシック"/>
                  <a:cs typeface="+mn-cs"/>
                </a:endParaRPr>
              </a:p>
            </p:txBody>
          </p:sp>
          <p:sp>
            <p:nvSpPr>
              <p:cNvPr id="151" name="柱">
                <a:extLst>
                  <a:ext uri="{FF2B5EF4-FFF2-40B4-BE49-F238E27FC236}">
                    <a16:creationId xmlns:a16="http://schemas.microsoft.com/office/drawing/2014/main" id="{C4DF9904-9750-482A-9A21-769FD0372DE5}"/>
                  </a:ext>
                </a:extLst>
              </p:cNvPr>
              <p:cNvSpPr/>
              <p:nvPr/>
            </p:nvSpPr>
            <p:spPr>
              <a:xfrm>
                <a:off x="3070586" y="2785378"/>
                <a:ext cx="525066" cy="45719"/>
              </a:xfrm>
              <a:prstGeom prst="rect">
                <a:avLst/>
              </a:prstGeom>
              <a:solidFill>
                <a:srgbClr val="E91E63">
                  <a:lumMod val="40000"/>
                  <a:lumOff val="6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/>
                  <a:ea typeface="游ゴシック"/>
                  <a:cs typeface="+mn-cs"/>
                </a:endParaRPr>
              </a:p>
            </p:txBody>
          </p:sp>
          <p:sp>
            <p:nvSpPr>
              <p:cNvPr id="152" name="柱">
                <a:extLst>
                  <a:ext uri="{FF2B5EF4-FFF2-40B4-BE49-F238E27FC236}">
                    <a16:creationId xmlns:a16="http://schemas.microsoft.com/office/drawing/2014/main" id="{1A71E190-C943-4C22-ABA9-F87353B0E916}"/>
                  </a:ext>
                </a:extLst>
              </p:cNvPr>
              <p:cNvSpPr/>
              <p:nvPr/>
            </p:nvSpPr>
            <p:spPr>
              <a:xfrm>
                <a:off x="2699756" y="4457207"/>
                <a:ext cx="72129" cy="72129"/>
              </a:xfrm>
              <a:prstGeom prst="rect">
                <a:avLst/>
              </a:prstGeom>
              <a:solidFill>
                <a:srgbClr val="E91E63">
                  <a:lumMod val="40000"/>
                  <a:lumOff val="6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/>
                  <a:ea typeface="游ゴシック"/>
                  <a:cs typeface="+mn-cs"/>
                </a:endParaRPr>
              </a:p>
            </p:txBody>
          </p:sp>
          <p:sp>
            <p:nvSpPr>
              <p:cNvPr id="153" name="柱">
                <a:extLst>
                  <a:ext uri="{FF2B5EF4-FFF2-40B4-BE49-F238E27FC236}">
                    <a16:creationId xmlns:a16="http://schemas.microsoft.com/office/drawing/2014/main" id="{6F7CA0C1-F3DF-4538-883B-B8BC740FCCE5}"/>
                  </a:ext>
                </a:extLst>
              </p:cNvPr>
              <p:cNvSpPr/>
              <p:nvPr/>
            </p:nvSpPr>
            <p:spPr>
              <a:xfrm>
                <a:off x="4329696" y="4457207"/>
                <a:ext cx="72129" cy="72129"/>
              </a:xfrm>
              <a:prstGeom prst="rect">
                <a:avLst/>
              </a:prstGeom>
              <a:solidFill>
                <a:srgbClr val="E91E63">
                  <a:lumMod val="40000"/>
                  <a:lumOff val="6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/>
                  <a:ea typeface="游ゴシック"/>
                  <a:cs typeface="+mn-cs"/>
                </a:endParaRPr>
              </a:p>
            </p:txBody>
          </p:sp>
          <p:sp>
            <p:nvSpPr>
              <p:cNvPr id="154" name="衝立">
                <a:extLst>
                  <a:ext uri="{FF2B5EF4-FFF2-40B4-BE49-F238E27FC236}">
                    <a16:creationId xmlns:a16="http://schemas.microsoft.com/office/drawing/2014/main" id="{B6FF2F91-FE1A-4211-8F69-12CB892AAE8C}"/>
                  </a:ext>
                </a:extLst>
              </p:cNvPr>
              <p:cNvSpPr/>
              <p:nvPr/>
            </p:nvSpPr>
            <p:spPr>
              <a:xfrm>
                <a:off x="561380" y="1557712"/>
                <a:ext cx="2167980" cy="4529420"/>
              </a:xfrm>
              <a:custGeom>
                <a:avLst/>
                <a:gdLst>
                  <a:gd name="connsiteX0" fmla="*/ 2173857 w 2579298"/>
                  <a:gd name="connsiteY0" fmla="*/ 0 h 5270740"/>
                  <a:gd name="connsiteX1" fmla="*/ 0 w 2579298"/>
                  <a:gd name="connsiteY1" fmla="*/ 0 h 5270740"/>
                  <a:gd name="connsiteX2" fmla="*/ 0 w 2579298"/>
                  <a:gd name="connsiteY2" fmla="*/ 5270740 h 5270740"/>
                  <a:gd name="connsiteX3" fmla="*/ 2579298 w 2579298"/>
                  <a:gd name="connsiteY3" fmla="*/ 5270740 h 52707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79298" h="5270740">
                    <a:moveTo>
                      <a:pt x="2173857" y="0"/>
                    </a:moveTo>
                    <a:lnTo>
                      <a:pt x="0" y="0"/>
                    </a:lnTo>
                    <a:lnTo>
                      <a:pt x="0" y="5270740"/>
                    </a:lnTo>
                    <a:lnTo>
                      <a:pt x="2579298" y="5270740"/>
                    </a:lnTo>
                  </a:path>
                </a:pathLst>
              </a:custGeom>
              <a:noFill/>
              <a:ln w="76200" cap="flat" cmpd="sng" algn="ctr">
                <a:solidFill>
                  <a:srgbClr val="9E9E9E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/>
                  <a:ea typeface="游ゴシック"/>
                  <a:cs typeface="+mn-cs"/>
                </a:endParaRPr>
              </a:p>
            </p:txBody>
          </p:sp>
          <p:sp>
            <p:nvSpPr>
              <p:cNvPr id="155" name="正方形/長方形 154">
                <a:extLst>
                  <a:ext uri="{FF2B5EF4-FFF2-40B4-BE49-F238E27FC236}">
                    <a16:creationId xmlns:a16="http://schemas.microsoft.com/office/drawing/2014/main" id="{D34A660E-89AE-464B-AE10-7D0C76177D5C}"/>
                  </a:ext>
                </a:extLst>
              </p:cNvPr>
              <p:cNvSpPr/>
              <p:nvPr/>
            </p:nvSpPr>
            <p:spPr>
              <a:xfrm>
                <a:off x="2771884" y="4483617"/>
                <a:ext cx="1564071" cy="45719"/>
              </a:xfrm>
              <a:prstGeom prst="rect">
                <a:avLst/>
              </a:prstGeom>
              <a:solidFill>
                <a:srgbClr val="E91E63">
                  <a:lumMod val="40000"/>
                  <a:lumOff val="6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/>
                  <a:ea typeface="游ゴシック"/>
                  <a:cs typeface="+mn-cs"/>
                </a:endParaRPr>
              </a:p>
            </p:txBody>
          </p:sp>
          <p:sp>
            <p:nvSpPr>
              <p:cNvPr id="156" name="正方形/長方形 155">
                <a:extLst>
                  <a:ext uri="{FF2B5EF4-FFF2-40B4-BE49-F238E27FC236}">
                    <a16:creationId xmlns:a16="http://schemas.microsoft.com/office/drawing/2014/main" id="{C485BEAB-56AB-4CA4-9D40-851E47CE5994}"/>
                  </a:ext>
                </a:extLst>
              </p:cNvPr>
              <p:cNvSpPr/>
              <p:nvPr/>
            </p:nvSpPr>
            <p:spPr>
              <a:xfrm>
                <a:off x="545118" y="1369612"/>
                <a:ext cx="144016" cy="144016"/>
              </a:xfrm>
              <a:prstGeom prst="rect">
                <a:avLst/>
              </a:prstGeom>
              <a:solidFill>
                <a:sysClr val="windowText" lastClr="000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/>
                  <a:ea typeface="游ゴシック"/>
                  <a:cs typeface="+mn-cs"/>
                </a:endParaRPr>
              </a:p>
            </p:txBody>
          </p:sp>
          <p:sp>
            <p:nvSpPr>
              <p:cNvPr id="157" name="正方形/長方形 156">
                <a:extLst>
                  <a:ext uri="{FF2B5EF4-FFF2-40B4-BE49-F238E27FC236}">
                    <a16:creationId xmlns:a16="http://schemas.microsoft.com/office/drawing/2014/main" id="{ED8BEDC5-4EAC-43AB-AB47-FD2DDA6A86BF}"/>
                  </a:ext>
                </a:extLst>
              </p:cNvPr>
              <p:cNvSpPr/>
              <p:nvPr/>
            </p:nvSpPr>
            <p:spPr>
              <a:xfrm rot="16200000">
                <a:off x="2081986" y="3723946"/>
                <a:ext cx="522000" cy="36000"/>
              </a:xfrm>
              <a:prstGeom prst="rect">
                <a:avLst/>
              </a:prstGeom>
              <a:solidFill>
                <a:srgbClr val="FF5722">
                  <a:lumMod val="60000"/>
                  <a:lumOff val="4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/>
                  <a:ea typeface="游ゴシック"/>
                  <a:cs typeface="+mn-cs"/>
                </a:endParaRPr>
              </a:p>
            </p:txBody>
          </p:sp>
          <p:grpSp>
            <p:nvGrpSpPr>
              <p:cNvPr id="158" name="グループ化 157">
                <a:extLst>
                  <a:ext uri="{FF2B5EF4-FFF2-40B4-BE49-F238E27FC236}">
                    <a16:creationId xmlns:a16="http://schemas.microsoft.com/office/drawing/2014/main" id="{71379EA9-CA42-4576-BEE4-CE87B88F9B5E}"/>
                  </a:ext>
                </a:extLst>
              </p:cNvPr>
              <p:cNvGrpSpPr/>
              <p:nvPr/>
            </p:nvGrpSpPr>
            <p:grpSpPr>
              <a:xfrm rot="16200000">
                <a:off x="1384932" y="4442568"/>
                <a:ext cx="487247" cy="288000"/>
                <a:chOff x="7362820" y="2588818"/>
                <a:chExt cx="487247" cy="288000"/>
              </a:xfrm>
            </p:grpSpPr>
            <p:sp>
              <p:nvSpPr>
                <p:cNvPr id="187" name="正方形/長方形 186">
                  <a:extLst>
                    <a:ext uri="{FF2B5EF4-FFF2-40B4-BE49-F238E27FC236}">
                      <a16:creationId xmlns:a16="http://schemas.microsoft.com/office/drawing/2014/main" id="{936E6CC9-C4A2-463D-9EE6-272A097090FE}"/>
                    </a:ext>
                  </a:extLst>
                </p:cNvPr>
                <p:cNvSpPr/>
                <p:nvPr/>
              </p:nvSpPr>
              <p:spPr>
                <a:xfrm>
                  <a:off x="7390444" y="2588818"/>
                  <a:ext cx="432000" cy="288000"/>
                </a:xfrm>
                <a:prstGeom prst="rect">
                  <a:avLst/>
                </a:prstGeom>
                <a:solidFill>
                  <a:srgbClr val="FF5722">
                    <a:lumMod val="60000"/>
                    <a:lumOff val="40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Segoe UI"/>
                    <a:ea typeface="游ゴシック"/>
                    <a:cs typeface="+mn-cs"/>
                  </a:endParaRPr>
                </a:p>
              </p:txBody>
            </p:sp>
            <p:sp>
              <p:nvSpPr>
                <p:cNvPr id="188" name="テキスト ボックス 187">
                  <a:extLst>
                    <a:ext uri="{FF2B5EF4-FFF2-40B4-BE49-F238E27FC236}">
                      <a16:creationId xmlns:a16="http://schemas.microsoft.com/office/drawing/2014/main" id="{9E9B9AF2-A9A4-45DA-B758-9186FA88B159}"/>
                    </a:ext>
                  </a:extLst>
                </p:cNvPr>
                <p:cNvSpPr txBox="1"/>
                <p:nvPr/>
              </p:nvSpPr>
              <p:spPr>
                <a:xfrm>
                  <a:off x="7362820" y="2632790"/>
                  <a:ext cx="487247" cy="200055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ja-JP" sz="7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Segoe UI"/>
                      <a:ea typeface="游ゴシック"/>
                    </a:rPr>
                    <a:t>Pipes</a:t>
                  </a:r>
                  <a:endParaRPr kumimoji="0" lang="ja-JP" altLang="en-US" sz="7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"/>
                    <a:ea typeface="游ゴシック"/>
                  </a:endParaRPr>
                </a:p>
              </p:txBody>
            </p:sp>
          </p:grpSp>
          <p:grpSp>
            <p:nvGrpSpPr>
              <p:cNvPr id="159" name="グループ化 158">
                <a:extLst>
                  <a:ext uri="{FF2B5EF4-FFF2-40B4-BE49-F238E27FC236}">
                    <a16:creationId xmlns:a16="http://schemas.microsoft.com/office/drawing/2014/main" id="{F03C66ED-B1AE-4060-B4FC-1AA27FB16321}"/>
                  </a:ext>
                </a:extLst>
              </p:cNvPr>
              <p:cNvGrpSpPr/>
              <p:nvPr/>
            </p:nvGrpSpPr>
            <p:grpSpPr>
              <a:xfrm rot="16200000">
                <a:off x="1384934" y="4888960"/>
                <a:ext cx="487247" cy="288000"/>
                <a:chOff x="7362820" y="2588818"/>
                <a:chExt cx="487247" cy="288000"/>
              </a:xfrm>
            </p:grpSpPr>
            <p:sp>
              <p:nvSpPr>
                <p:cNvPr id="185" name="正方形/長方形 184">
                  <a:extLst>
                    <a:ext uri="{FF2B5EF4-FFF2-40B4-BE49-F238E27FC236}">
                      <a16:creationId xmlns:a16="http://schemas.microsoft.com/office/drawing/2014/main" id="{986E8627-4E34-4104-8BDC-1C8543B59372}"/>
                    </a:ext>
                  </a:extLst>
                </p:cNvPr>
                <p:cNvSpPr/>
                <p:nvPr/>
              </p:nvSpPr>
              <p:spPr>
                <a:xfrm>
                  <a:off x="7390444" y="2588818"/>
                  <a:ext cx="432000" cy="288000"/>
                </a:xfrm>
                <a:prstGeom prst="rect">
                  <a:avLst/>
                </a:prstGeom>
                <a:solidFill>
                  <a:srgbClr val="FF5722">
                    <a:lumMod val="60000"/>
                    <a:lumOff val="40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Segoe UI"/>
                    <a:ea typeface="游ゴシック"/>
                    <a:cs typeface="+mn-cs"/>
                  </a:endParaRPr>
                </a:p>
              </p:txBody>
            </p:sp>
            <p:sp>
              <p:nvSpPr>
                <p:cNvPr id="186" name="テキスト ボックス 185">
                  <a:extLst>
                    <a:ext uri="{FF2B5EF4-FFF2-40B4-BE49-F238E27FC236}">
                      <a16:creationId xmlns:a16="http://schemas.microsoft.com/office/drawing/2014/main" id="{E7069444-D933-4272-90DF-BEF2FAA2C1AC}"/>
                    </a:ext>
                  </a:extLst>
                </p:cNvPr>
                <p:cNvSpPr txBox="1"/>
                <p:nvPr/>
              </p:nvSpPr>
              <p:spPr>
                <a:xfrm>
                  <a:off x="7362820" y="2632790"/>
                  <a:ext cx="487247" cy="200055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ja-JP" sz="7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Segoe UI"/>
                      <a:ea typeface="游ゴシック"/>
                    </a:rPr>
                    <a:t>Pipes</a:t>
                  </a:r>
                  <a:endParaRPr kumimoji="0" lang="ja-JP" altLang="en-US" sz="7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"/>
                    <a:ea typeface="游ゴシック"/>
                  </a:endParaRPr>
                </a:p>
              </p:txBody>
            </p:sp>
          </p:grpSp>
          <p:sp>
            <p:nvSpPr>
              <p:cNvPr id="160" name="正方形/長方形 159">
                <a:extLst>
                  <a:ext uri="{FF2B5EF4-FFF2-40B4-BE49-F238E27FC236}">
                    <a16:creationId xmlns:a16="http://schemas.microsoft.com/office/drawing/2014/main" id="{BEC6E1BB-4A74-45E5-B488-71974D3C710E}"/>
                  </a:ext>
                </a:extLst>
              </p:cNvPr>
              <p:cNvSpPr/>
              <p:nvPr/>
            </p:nvSpPr>
            <p:spPr>
              <a:xfrm>
                <a:off x="2160808" y="4353014"/>
                <a:ext cx="522000" cy="36000"/>
              </a:xfrm>
              <a:prstGeom prst="rect">
                <a:avLst/>
              </a:prstGeom>
              <a:solidFill>
                <a:srgbClr val="FF5722">
                  <a:lumMod val="60000"/>
                  <a:lumOff val="4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/>
                  <a:ea typeface="游ゴシック"/>
                  <a:cs typeface="+mn-cs"/>
                </a:endParaRPr>
              </a:p>
            </p:txBody>
          </p:sp>
          <p:sp>
            <p:nvSpPr>
              <p:cNvPr id="161" name="正方形/長方形 160">
                <a:extLst>
                  <a:ext uri="{FF2B5EF4-FFF2-40B4-BE49-F238E27FC236}">
                    <a16:creationId xmlns:a16="http://schemas.microsoft.com/office/drawing/2014/main" id="{9EE18D30-DD62-49C5-8CB0-E8859CFDF15A}"/>
                  </a:ext>
                </a:extLst>
              </p:cNvPr>
              <p:cNvSpPr/>
              <p:nvPr/>
            </p:nvSpPr>
            <p:spPr>
              <a:xfrm rot="16200000">
                <a:off x="1881808" y="4632014"/>
                <a:ext cx="522000" cy="36000"/>
              </a:xfrm>
              <a:prstGeom prst="rect">
                <a:avLst/>
              </a:prstGeom>
              <a:solidFill>
                <a:srgbClr val="FF5722">
                  <a:lumMod val="60000"/>
                  <a:lumOff val="4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/>
                  <a:ea typeface="游ゴシック"/>
                  <a:cs typeface="+mn-cs"/>
                </a:endParaRPr>
              </a:p>
            </p:txBody>
          </p:sp>
          <p:grpSp>
            <p:nvGrpSpPr>
              <p:cNvPr id="162" name="グループ化 161">
                <a:extLst>
                  <a:ext uri="{FF2B5EF4-FFF2-40B4-BE49-F238E27FC236}">
                    <a16:creationId xmlns:a16="http://schemas.microsoft.com/office/drawing/2014/main" id="{1FECF03C-3B04-4818-84B8-1879F2255366}"/>
                  </a:ext>
                </a:extLst>
              </p:cNvPr>
              <p:cNvGrpSpPr/>
              <p:nvPr/>
            </p:nvGrpSpPr>
            <p:grpSpPr>
              <a:xfrm rot="10800000">
                <a:off x="1755597" y="5278465"/>
                <a:ext cx="487247" cy="288000"/>
                <a:chOff x="7362820" y="2588818"/>
                <a:chExt cx="487247" cy="288000"/>
              </a:xfrm>
            </p:grpSpPr>
            <p:sp>
              <p:nvSpPr>
                <p:cNvPr id="183" name="正方形/長方形 182">
                  <a:extLst>
                    <a:ext uri="{FF2B5EF4-FFF2-40B4-BE49-F238E27FC236}">
                      <a16:creationId xmlns:a16="http://schemas.microsoft.com/office/drawing/2014/main" id="{5E5D0EAE-8184-4CCD-9A98-88C3B0499A75}"/>
                    </a:ext>
                  </a:extLst>
                </p:cNvPr>
                <p:cNvSpPr/>
                <p:nvPr/>
              </p:nvSpPr>
              <p:spPr>
                <a:xfrm>
                  <a:off x="7390444" y="2588818"/>
                  <a:ext cx="432000" cy="288000"/>
                </a:xfrm>
                <a:prstGeom prst="rect">
                  <a:avLst/>
                </a:prstGeom>
                <a:solidFill>
                  <a:srgbClr val="FF5722">
                    <a:lumMod val="60000"/>
                    <a:lumOff val="40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Segoe UI"/>
                    <a:ea typeface="游ゴシック"/>
                    <a:cs typeface="+mn-cs"/>
                  </a:endParaRPr>
                </a:p>
              </p:txBody>
            </p:sp>
            <p:sp>
              <p:nvSpPr>
                <p:cNvPr id="184" name="テキスト ボックス 183">
                  <a:extLst>
                    <a:ext uri="{FF2B5EF4-FFF2-40B4-BE49-F238E27FC236}">
                      <a16:creationId xmlns:a16="http://schemas.microsoft.com/office/drawing/2014/main" id="{B15BB6B9-8B7F-4124-B954-95C71DEA65E7}"/>
                    </a:ext>
                  </a:extLst>
                </p:cNvPr>
                <p:cNvSpPr txBox="1"/>
                <p:nvPr/>
              </p:nvSpPr>
              <p:spPr>
                <a:xfrm rot="10800000">
                  <a:off x="7362820" y="2632790"/>
                  <a:ext cx="487247" cy="200055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ja-JP" sz="7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Segoe UI"/>
                      <a:ea typeface="游ゴシック"/>
                    </a:rPr>
                    <a:t>Pipes</a:t>
                  </a:r>
                  <a:endParaRPr kumimoji="0" lang="ja-JP" altLang="en-US" sz="7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"/>
                    <a:ea typeface="游ゴシック"/>
                  </a:endParaRPr>
                </a:p>
              </p:txBody>
            </p:sp>
          </p:grpSp>
          <p:grpSp>
            <p:nvGrpSpPr>
              <p:cNvPr id="163" name="グループ化 162">
                <a:extLst>
                  <a:ext uri="{FF2B5EF4-FFF2-40B4-BE49-F238E27FC236}">
                    <a16:creationId xmlns:a16="http://schemas.microsoft.com/office/drawing/2014/main" id="{22FD36CD-B644-4F27-A083-83EFFE53669E}"/>
                  </a:ext>
                </a:extLst>
              </p:cNvPr>
              <p:cNvGrpSpPr/>
              <p:nvPr/>
            </p:nvGrpSpPr>
            <p:grpSpPr>
              <a:xfrm rot="5400000">
                <a:off x="2568401" y="3633959"/>
                <a:ext cx="487247" cy="288000"/>
                <a:chOff x="7362821" y="2588818"/>
                <a:chExt cx="487247" cy="288000"/>
              </a:xfrm>
            </p:grpSpPr>
            <p:sp>
              <p:nvSpPr>
                <p:cNvPr id="181" name="正方形/長方形 180">
                  <a:extLst>
                    <a:ext uri="{FF2B5EF4-FFF2-40B4-BE49-F238E27FC236}">
                      <a16:creationId xmlns:a16="http://schemas.microsoft.com/office/drawing/2014/main" id="{94A4028B-134C-480F-AF52-8CD9EDCF41F5}"/>
                    </a:ext>
                  </a:extLst>
                </p:cNvPr>
                <p:cNvSpPr/>
                <p:nvPr/>
              </p:nvSpPr>
              <p:spPr>
                <a:xfrm>
                  <a:off x="7390444" y="2588818"/>
                  <a:ext cx="432000" cy="288000"/>
                </a:xfrm>
                <a:prstGeom prst="rect">
                  <a:avLst/>
                </a:prstGeom>
                <a:solidFill>
                  <a:srgbClr val="FF5722">
                    <a:lumMod val="60000"/>
                    <a:lumOff val="40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Segoe UI"/>
                    <a:ea typeface="游ゴシック"/>
                    <a:cs typeface="+mn-cs"/>
                  </a:endParaRPr>
                </a:p>
              </p:txBody>
            </p:sp>
            <p:sp>
              <p:nvSpPr>
                <p:cNvPr id="182" name="テキスト ボックス 181">
                  <a:extLst>
                    <a:ext uri="{FF2B5EF4-FFF2-40B4-BE49-F238E27FC236}">
                      <a16:creationId xmlns:a16="http://schemas.microsoft.com/office/drawing/2014/main" id="{2724E4B0-7AA5-4BA1-B144-1A2B4E4723AB}"/>
                    </a:ext>
                  </a:extLst>
                </p:cNvPr>
                <p:cNvSpPr txBox="1"/>
                <p:nvPr/>
              </p:nvSpPr>
              <p:spPr>
                <a:xfrm rot="10800000">
                  <a:off x="7362821" y="2632790"/>
                  <a:ext cx="487247" cy="200055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ja-JP" sz="7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Segoe UI"/>
                      <a:ea typeface="游ゴシック"/>
                    </a:rPr>
                    <a:t>Pipes</a:t>
                  </a:r>
                  <a:endParaRPr kumimoji="0" lang="ja-JP" altLang="en-US" sz="7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"/>
                    <a:ea typeface="游ゴシック"/>
                  </a:endParaRPr>
                </a:p>
              </p:txBody>
            </p:sp>
          </p:grpSp>
          <p:grpSp>
            <p:nvGrpSpPr>
              <p:cNvPr id="164" name="グループ化 163">
                <a:extLst>
                  <a:ext uri="{FF2B5EF4-FFF2-40B4-BE49-F238E27FC236}">
                    <a16:creationId xmlns:a16="http://schemas.microsoft.com/office/drawing/2014/main" id="{9A13FF45-69AB-4035-84FE-FF491BDD330F}"/>
                  </a:ext>
                </a:extLst>
              </p:cNvPr>
              <p:cNvGrpSpPr/>
              <p:nvPr/>
            </p:nvGrpSpPr>
            <p:grpSpPr>
              <a:xfrm rot="10800000">
                <a:off x="2208402" y="5278465"/>
                <a:ext cx="487247" cy="288000"/>
                <a:chOff x="7362820" y="2588818"/>
                <a:chExt cx="487247" cy="288000"/>
              </a:xfrm>
            </p:grpSpPr>
            <p:sp>
              <p:nvSpPr>
                <p:cNvPr id="179" name="正方形/長方形 178">
                  <a:extLst>
                    <a:ext uri="{FF2B5EF4-FFF2-40B4-BE49-F238E27FC236}">
                      <a16:creationId xmlns:a16="http://schemas.microsoft.com/office/drawing/2014/main" id="{9145425B-E915-4CD0-A716-90DB713ADCD1}"/>
                    </a:ext>
                  </a:extLst>
                </p:cNvPr>
                <p:cNvSpPr/>
                <p:nvPr/>
              </p:nvSpPr>
              <p:spPr>
                <a:xfrm>
                  <a:off x="7390444" y="2588818"/>
                  <a:ext cx="432000" cy="288000"/>
                </a:xfrm>
                <a:prstGeom prst="rect">
                  <a:avLst/>
                </a:prstGeom>
                <a:solidFill>
                  <a:srgbClr val="FF5722">
                    <a:lumMod val="60000"/>
                    <a:lumOff val="40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Segoe UI"/>
                    <a:ea typeface="游ゴシック"/>
                    <a:cs typeface="+mn-cs"/>
                  </a:endParaRPr>
                </a:p>
              </p:txBody>
            </p:sp>
            <p:sp>
              <p:nvSpPr>
                <p:cNvPr id="180" name="テキスト ボックス 179">
                  <a:extLst>
                    <a:ext uri="{FF2B5EF4-FFF2-40B4-BE49-F238E27FC236}">
                      <a16:creationId xmlns:a16="http://schemas.microsoft.com/office/drawing/2014/main" id="{EA857F05-302E-4AB9-94A1-5BE81AF83291}"/>
                    </a:ext>
                  </a:extLst>
                </p:cNvPr>
                <p:cNvSpPr txBox="1"/>
                <p:nvPr/>
              </p:nvSpPr>
              <p:spPr>
                <a:xfrm rot="10800000">
                  <a:off x="7362820" y="2632790"/>
                  <a:ext cx="487247" cy="200055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ja-JP" sz="7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Segoe UI"/>
                      <a:ea typeface="游ゴシック"/>
                    </a:rPr>
                    <a:t>Pipes</a:t>
                  </a:r>
                  <a:endParaRPr kumimoji="0" lang="ja-JP" altLang="en-US" sz="7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"/>
                    <a:ea typeface="游ゴシック"/>
                  </a:endParaRPr>
                </a:p>
              </p:txBody>
            </p:sp>
          </p:grpSp>
          <p:sp>
            <p:nvSpPr>
              <p:cNvPr id="165" name="正方形/長方形 164">
                <a:extLst>
                  <a:ext uri="{FF2B5EF4-FFF2-40B4-BE49-F238E27FC236}">
                    <a16:creationId xmlns:a16="http://schemas.microsoft.com/office/drawing/2014/main" id="{D6CBDE4F-DA1E-4CC3-A512-84FDA1997545}"/>
                  </a:ext>
                </a:extLst>
              </p:cNvPr>
              <p:cNvSpPr/>
              <p:nvPr/>
            </p:nvSpPr>
            <p:spPr>
              <a:xfrm rot="16200000">
                <a:off x="4095431" y="3207157"/>
                <a:ext cx="522000" cy="36000"/>
              </a:xfrm>
              <a:prstGeom prst="rect">
                <a:avLst/>
              </a:prstGeom>
              <a:solidFill>
                <a:srgbClr val="FF5722">
                  <a:lumMod val="60000"/>
                  <a:lumOff val="4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/>
                  <a:ea typeface="游ゴシック"/>
                  <a:cs typeface="+mn-cs"/>
                </a:endParaRPr>
              </a:p>
            </p:txBody>
          </p:sp>
          <p:sp>
            <p:nvSpPr>
              <p:cNvPr id="166" name="正方形/長方形 165">
                <a:extLst>
                  <a:ext uri="{FF2B5EF4-FFF2-40B4-BE49-F238E27FC236}">
                    <a16:creationId xmlns:a16="http://schemas.microsoft.com/office/drawing/2014/main" id="{FB24A382-4389-48C9-AD1E-12612E62FB2F}"/>
                  </a:ext>
                </a:extLst>
              </p:cNvPr>
              <p:cNvSpPr/>
              <p:nvPr/>
            </p:nvSpPr>
            <p:spPr>
              <a:xfrm rot="16200000">
                <a:off x="4095431" y="4087303"/>
                <a:ext cx="522000" cy="36000"/>
              </a:xfrm>
              <a:prstGeom prst="rect">
                <a:avLst/>
              </a:prstGeom>
              <a:solidFill>
                <a:srgbClr val="FF5722">
                  <a:lumMod val="60000"/>
                  <a:lumOff val="4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/>
                  <a:ea typeface="游ゴシック"/>
                  <a:cs typeface="+mn-cs"/>
                </a:endParaRPr>
              </a:p>
            </p:txBody>
          </p:sp>
          <p:sp>
            <p:nvSpPr>
              <p:cNvPr id="167" name="フリーフォーム 3">
                <a:extLst>
                  <a:ext uri="{FF2B5EF4-FFF2-40B4-BE49-F238E27FC236}">
                    <a16:creationId xmlns:a16="http://schemas.microsoft.com/office/drawing/2014/main" id="{58E1BC3F-C9D8-459B-AE90-D08BD671AA0A}"/>
                  </a:ext>
                </a:extLst>
              </p:cNvPr>
              <p:cNvSpPr/>
              <p:nvPr/>
            </p:nvSpPr>
            <p:spPr>
              <a:xfrm>
                <a:off x="1907820" y="2952750"/>
                <a:ext cx="742950" cy="2133600"/>
              </a:xfrm>
              <a:custGeom>
                <a:avLst/>
                <a:gdLst>
                  <a:gd name="connsiteX0" fmla="*/ 0 w 742950"/>
                  <a:gd name="connsiteY0" fmla="*/ 0 h 2133600"/>
                  <a:gd name="connsiteX1" fmla="*/ 0 w 742950"/>
                  <a:gd name="connsiteY1" fmla="*/ 266700 h 2133600"/>
                  <a:gd name="connsiteX2" fmla="*/ 276225 w 742950"/>
                  <a:gd name="connsiteY2" fmla="*/ 542925 h 2133600"/>
                  <a:gd name="connsiteX3" fmla="*/ 276225 w 742950"/>
                  <a:gd name="connsiteY3" fmla="*/ 1209675 h 2133600"/>
                  <a:gd name="connsiteX4" fmla="*/ 57150 w 742950"/>
                  <a:gd name="connsiteY4" fmla="*/ 1209675 h 2133600"/>
                  <a:gd name="connsiteX5" fmla="*/ 57150 w 742950"/>
                  <a:gd name="connsiteY5" fmla="*/ 2133600 h 2133600"/>
                  <a:gd name="connsiteX6" fmla="*/ 523875 w 742950"/>
                  <a:gd name="connsiteY6" fmla="*/ 2133600 h 2133600"/>
                  <a:gd name="connsiteX7" fmla="*/ 523875 w 742950"/>
                  <a:gd name="connsiteY7" fmla="*/ 1790700 h 2133600"/>
                  <a:gd name="connsiteX8" fmla="*/ 742950 w 742950"/>
                  <a:gd name="connsiteY8" fmla="*/ 1790700 h 2133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42950" h="2133600">
                    <a:moveTo>
                      <a:pt x="0" y="0"/>
                    </a:moveTo>
                    <a:lnTo>
                      <a:pt x="0" y="266700"/>
                    </a:lnTo>
                    <a:lnTo>
                      <a:pt x="276225" y="542925"/>
                    </a:lnTo>
                    <a:lnTo>
                      <a:pt x="276225" y="1209675"/>
                    </a:lnTo>
                    <a:lnTo>
                      <a:pt x="57150" y="1209675"/>
                    </a:lnTo>
                    <a:lnTo>
                      <a:pt x="57150" y="2133600"/>
                    </a:lnTo>
                    <a:lnTo>
                      <a:pt x="523875" y="2133600"/>
                    </a:lnTo>
                    <a:lnTo>
                      <a:pt x="523875" y="1790700"/>
                    </a:lnTo>
                    <a:lnTo>
                      <a:pt x="742950" y="1790700"/>
                    </a:lnTo>
                  </a:path>
                </a:pathLst>
              </a:custGeom>
              <a:noFill/>
              <a:ln w="38100" cap="flat" cmpd="sng" algn="ctr">
                <a:solidFill>
                  <a:srgbClr val="E91E63"/>
                </a:solidFill>
                <a:prstDash val="solid"/>
                <a:headEnd type="oval" w="med" len="med"/>
                <a:tailEnd type="triangle" w="med" len="me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/>
                  <a:ea typeface="游ゴシック"/>
                  <a:cs typeface="+mn-cs"/>
                </a:endParaRPr>
              </a:p>
            </p:txBody>
          </p:sp>
          <p:pic>
            <p:nvPicPr>
              <p:cNvPr id="168" name="Picture 2" descr="\\QMUSP267\download\m171039\3901.png">
                <a:extLst>
                  <a:ext uri="{FF2B5EF4-FFF2-40B4-BE49-F238E27FC236}">
                    <a16:creationId xmlns:a16="http://schemas.microsoft.com/office/drawing/2014/main" id="{B61455B9-FD3A-4FCE-AE02-259EEA287A9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55596" y="5067454"/>
                <a:ext cx="180879" cy="18087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169" name="段差">
                <a:extLst>
                  <a:ext uri="{FF2B5EF4-FFF2-40B4-BE49-F238E27FC236}">
                    <a16:creationId xmlns:a16="http://schemas.microsoft.com/office/drawing/2014/main" id="{97BD7340-C880-4E47-BD40-7F656ABB3E61}"/>
                  </a:ext>
                </a:extLst>
              </p:cNvPr>
              <p:cNvGrpSpPr/>
              <p:nvPr/>
            </p:nvGrpSpPr>
            <p:grpSpPr>
              <a:xfrm rot="16200000">
                <a:off x="1206633" y="3926021"/>
                <a:ext cx="671183" cy="200055"/>
                <a:chOff x="2593132" y="4206824"/>
                <a:chExt cx="671183" cy="200055"/>
              </a:xfrm>
            </p:grpSpPr>
            <p:sp>
              <p:nvSpPr>
                <p:cNvPr id="177" name="正方形/長方形 176">
                  <a:extLst>
                    <a:ext uri="{FF2B5EF4-FFF2-40B4-BE49-F238E27FC236}">
                      <a16:creationId xmlns:a16="http://schemas.microsoft.com/office/drawing/2014/main" id="{471F196F-9FF7-40D3-BC11-F42348A6E8EC}"/>
                    </a:ext>
                  </a:extLst>
                </p:cNvPr>
                <p:cNvSpPr/>
                <p:nvPr/>
              </p:nvSpPr>
              <p:spPr>
                <a:xfrm>
                  <a:off x="2593132" y="4250313"/>
                  <a:ext cx="671183" cy="113079"/>
                </a:xfrm>
                <a:prstGeom prst="rect">
                  <a:avLst/>
                </a:prstGeom>
                <a:solidFill>
                  <a:srgbClr val="FF5722">
                    <a:lumMod val="60000"/>
                    <a:lumOff val="40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Segoe UI"/>
                    <a:ea typeface="游ゴシック"/>
                    <a:cs typeface="+mn-cs"/>
                  </a:endParaRPr>
                </a:p>
              </p:txBody>
            </p:sp>
            <p:sp>
              <p:nvSpPr>
                <p:cNvPr id="178" name="テキスト ボックス 177">
                  <a:extLst>
                    <a:ext uri="{FF2B5EF4-FFF2-40B4-BE49-F238E27FC236}">
                      <a16:creationId xmlns:a16="http://schemas.microsoft.com/office/drawing/2014/main" id="{B245CE55-934A-4536-92DE-8C847CAFCCCC}"/>
                    </a:ext>
                  </a:extLst>
                </p:cNvPr>
                <p:cNvSpPr txBox="1"/>
                <p:nvPr/>
              </p:nvSpPr>
              <p:spPr>
                <a:xfrm>
                  <a:off x="2653149" y="4206824"/>
                  <a:ext cx="551152" cy="200055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ja-JP" sz="7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Segoe UI"/>
                      <a:ea typeface="游ゴシック"/>
                    </a:rPr>
                    <a:t>Obstacle</a:t>
                  </a:r>
                  <a:endParaRPr kumimoji="0" lang="ja-JP" altLang="en-US" sz="7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"/>
                    <a:ea typeface="游ゴシック"/>
                  </a:endParaRPr>
                </a:p>
              </p:txBody>
            </p:sp>
          </p:grpSp>
          <p:grpSp>
            <p:nvGrpSpPr>
              <p:cNvPr id="170" name="タンク">
                <a:extLst>
                  <a:ext uri="{FF2B5EF4-FFF2-40B4-BE49-F238E27FC236}">
                    <a16:creationId xmlns:a16="http://schemas.microsoft.com/office/drawing/2014/main" id="{DAC1C51C-3957-422E-97B9-5FD65F269510}"/>
                  </a:ext>
                </a:extLst>
              </p:cNvPr>
              <p:cNvGrpSpPr/>
              <p:nvPr/>
            </p:nvGrpSpPr>
            <p:grpSpPr>
              <a:xfrm>
                <a:off x="1574511" y="3690457"/>
                <a:ext cx="487247" cy="288000"/>
                <a:chOff x="7362820" y="2588818"/>
                <a:chExt cx="487247" cy="288000"/>
              </a:xfrm>
            </p:grpSpPr>
            <p:sp>
              <p:nvSpPr>
                <p:cNvPr id="175" name="正方形/長方形 174">
                  <a:extLst>
                    <a:ext uri="{FF2B5EF4-FFF2-40B4-BE49-F238E27FC236}">
                      <a16:creationId xmlns:a16="http://schemas.microsoft.com/office/drawing/2014/main" id="{8BF2CEB4-58FA-4F5E-8045-5EDF21C07B00}"/>
                    </a:ext>
                  </a:extLst>
                </p:cNvPr>
                <p:cNvSpPr/>
                <p:nvPr/>
              </p:nvSpPr>
              <p:spPr>
                <a:xfrm>
                  <a:off x="7390444" y="2588818"/>
                  <a:ext cx="432000" cy="288000"/>
                </a:xfrm>
                <a:prstGeom prst="rect">
                  <a:avLst/>
                </a:prstGeom>
                <a:solidFill>
                  <a:srgbClr val="FF5722">
                    <a:lumMod val="60000"/>
                    <a:lumOff val="40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Segoe UI"/>
                    <a:ea typeface="游ゴシック"/>
                    <a:cs typeface="+mn-cs"/>
                  </a:endParaRPr>
                </a:p>
              </p:txBody>
            </p:sp>
            <p:sp>
              <p:nvSpPr>
                <p:cNvPr id="176" name="テキスト ボックス 175">
                  <a:extLst>
                    <a:ext uri="{FF2B5EF4-FFF2-40B4-BE49-F238E27FC236}">
                      <a16:creationId xmlns:a16="http://schemas.microsoft.com/office/drawing/2014/main" id="{753F6B36-48E5-46B9-B0CE-7DEDCEDAA5F4}"/>
                    </a:ext>
                  </a:extLst>
                </p:cNvPr>
                <p:cNvSpPr txBox="1"/>
                <p:nvPr/>
              </p:nvSpPr>
              <p:spPr>
                <a:xfrm>
                  <a:off x="7362820" y="2632790"/>
                  <a:ext cx="487247" cy="200055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ja-JP" sz="7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Segoe UI"/>
                      <a:ea typeface="游ゴシック"/>
                    </a:rPr>
                    <a:t>Tank</a:t>
                  </a:r>
                  <a:endParaRPr kumimoji="0" lang="ja-JP" altLang="en-US" sz="7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"/>
                    <a:ea typeface="游ゴシック"/>
                  </a:endParaRPr>
                </a:p>
              </p:txBody>
            </p:sp>
          </p:grpSp>
          <p:cxnSp>
            <p:nvCxnSpPr>
              <p:cNvPr id="171" name="直線矢印コネクタ 170">
                <a:extLst>
                  <a:ext uri="{FF2B5EF4-FFF2-40B4-BE49-F238E27FC236}">
                    <a16:creationId xmlns:a16="http://schemas.microsoft.com/office/drawing/2014/main" id="{4578B483-E135-469A-8FF2-F76D26818D5F}"/>
                  </a:ext>
                </a:extLst>
              </p:cNvPr>
              <p:cNvCxnSpPr/>
              <p:nvPr/>
            </p:nvCxnSpPr>
            <p:spPr>
              <a:xfrm>
                <a:off x="543922" y="6327841"/>
                <a:ext cx="3961196" cy="0"/>
              </a:xfrm>
              <a:prstGeom prst="straightConnector1">
                <a:avLst/>
              </a:prstGeom>
              <a:noFill/>
              <a:ln w="9525" cap="flat" cmpd="sng" algn="ctr">
                <a:solidFill>
                  <a:srgbClr val="2196F3">
                    <a:alpha val="50000"/>
                  </a:srgbClr>
                </a:solidFill>
                <a:prstDash val="solid"/>
                <a:headEnd type="triangle" w="med" len="med"/>
                <a:tailEnd type="triangle" w="med" len="med"/>
              </a:ln>
              <a:effectLst/>
            </p:spPr>
          </p:cxnSp>
          <p:sp>
            <p:nvSpPr>
              <p:cNvPr id="172" name="テキスト ボックス 171">
                <a:extLst>
                  <a:ext uri="{FF2B5EF4-FFF2-40B4-BE49-F238E27FC236}">
                    <a16:creationId xmlns:a16="http://schemas.microsoft.com/office/drawing/2014/main" id="{0B8D2336-AD19-4534-9F7A-9B41F1063920}"/>
                  </a:ext>
                </a:extLst>
              </p:cNvPr>
              <p:cNvSpPr txBox="1"/>
              <p:nvPr/>
            </p:nvSpPr>
            <p:spPr>
              <a:xfrm>
                <a:off x="2342311" y="6093296"/>
                <a:ext cx="484428" cy="276999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ja-JP" sz="1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"/>
                    <a:ea typeface="游ゴシック"/>
                  </a:rPr>
                  <a:t>11m</a:t>
                </a:r>
                <a:endParaRPr kumimoji="0" lang="ja-JP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"/>
                  <a:ea typeface="游ゴシック"/>
                </a:endParaRPr>
              </a:p>
            </p:txBody>
          </p:sp>
          <p:cxnSp>
            <p:nvCxnSpPr>
              <p:cNvPr id="173" name="直線矢印コネクタ 172">
                <a:extLst>
                  <a:ext uri="{FF2B5EF4-FFF2-40B4-BE49-F238E27FC236}">
                    <a16:creationId xmlns:a16="http://schemas.microsoft.com/office/drawing/2014/main" id="{2449AC2D-D30A-444C-B33D-201164770445}"/>
                  </a:ext>
                </a:extLst>
              </p:cNvPr>
              <p:cNvCxnSpPr/>
              <p:nvPr/>
            </p:nvCxnSpPr>
            <p:spPr>
              <a:xfrm flipV="1">
                <a:off x="395536" y="1539569"/>
                <a:ext cx="0" cy="4536000"/>
              </a:xfrm>
              <a:prstGeom prst="straightConnector1">
                <a:avLst/>
              </a:prstGeom>
              <a:noFill/>
              <a:ln w="9525" cap="flat" cmpd="sng" algn="ctr">
                <a:solidFill>
                  <a:srgbClr val="2196F3">
                    <a:alpha val="50000"/>
                  </a:srgbClr>
                </a:solidFill>
                <a:prstDash val="solid"/>
                <a:headEnd type="triangle" w="med" len="med"/>
                <a:tailEnd type="triangle" w="med" len="med"/>
              </a:ln>
              <a:effectLst/>
            </p:spPr>
          </p:cxnSp>
          <p:sp>
            <p:nvSpPr>
              <p:cNvPr id="174" name="テキスト ボックス 173">
                <a:extLst>
                  <a:ext uri="{FF2B5EF4-FFF2-40B4-BE49-F238E27FC236}">
                    <a16:creationId xmlns:a16="http://schemas.microsoft.com/office/drawing/2014/main" id="{C8C5B015-AF20-47F2-8F43-8F0552DD2EAB}"/>
                  </a:ext>
                </a:extLst>
              </p:cNvPr>
              <p:cNvSpPr txBox="1"/>
              <p:nvPr/>
            </p:nvSpPr>
            <p:spPr>
              <a:xfrm rot="16200000">
                <a:off x="-11272" y="3680632"/>
                <a:ext cx="601447" cy="276999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marL="0" marR="0" lvl="0" indent="0" algn="just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ja-JP" sz="12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"/>
                    <a:ea typeface="游ゴシック"/>
                  </a:rPr>
                  <a:t>12.6m</a:t>
                </a:r>
                <a:endParaRPr kumimoji="0" lang="ja-JP" altLang="en-US" sz="12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"/>
                  <a:ea typeface="游ゴシック"/>
                </a:endParaRPr>
              </a:p>
            </p:txBody>
          </p:sp>
        </p:grpSp>
        <p:sp>
          <p:nvSpPr>
            <p:cNvPr id="133" name="テキスト ボックス 132">
              <a:extLst>
                <a:ext uri="{FF2B5EF4-FFF2-40B4-BE49-F238E27FC236}">
                  <a16:creationId xmlns:a16="http://schemas.microsoft.com/office/drawing/2014/main" id="{A7686A36-967A-49DF-811E-73B3E41FD571}"/>
                </a:ext>
              </a:extLst>
            </p:cNvPr>
            <p:cNvSpPr txBox="1"/>
            <p:nvPr/>
          </p:nvSpPr>
          <p:spPr>
            <a:xfrm>
              <a:off x="657401" y="822057"/>
              <a:ext cx="2410002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"/>
                  <a:ea typeface="游ゴシック"/>
                </a:rPr>
                <a:t>1/3 (Ground Floor)</a:t>
              </a: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游ゴシック"/>
              </a:endParaRPr>
            </a:p>
          </p:txBody>
        </p:sp>
        <p:sp>
          <p:nvSpPr>
            <p:cNvPr id="134" name="テキスト ボックス 133">
              <a:extLst>
                <a:ext uri="{FF2B5EF4-FFF2-40B4-BE49-F238E27FC236}">
                  <a16:creationId xmlns:a16="http://schemas.microsoft.com/office/drawing/2014/main" id="{CD85B66D-DC2B-4F54-AD2E-05254D24F1B1}"/>
                </a:ext>
              </a:extLst>
            </p:cNvPr>
            <p:cNvSpPr txBox="1"/>
            <p:nvPr/>
          </p:nvSpPr>
          <p:spPr>
            <a:xfrm>
              <a:off x="4451143" y="1400639"/>
              <a:ext cx="4747402" cy="37802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marR="0" lvl="0" indent="-34290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AutoNum type="arabicPeriod"/>
                <a:tabLst/>
                <a:defRPr/>
              </a:pPr>
              <a:r>
                <a:rPr kumimoji="0" lang="en-US" altLang="ja-JP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"/>
                  <a:ea typeface="游ゴシック"/>
                </a:rPr>
                <a:t>Autonomous navigation in narrow spaces</a:t>
              </a:r>
            </a:p>
            <a:p>
              <a:pPr marL="342900" marR="0" lvl="0" indent="-34290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AutoNum type="arabicPeriod"/>
                <a:tabLst/>
                <a:defRPr/>
              </a:pPr>
              <a:r>
                <a:rPr kumimoji="0" lang="en-US" altLang="ja-JP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"/>
                  <a:ea typeface="游ゴシック"/>
                </a:rPr>
                <a:t>Robotic arm accessing of gauges</a:t>
              </a:r>
            </a:p>
            <a:p>
              <a:pPr marL="342900" marR="0" lvl="0" indent="-34290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AutoNum type="arabicPeriod"/>
                <a:tabLst/>
                <a:defRPr/>
              </a:pPr>
              <a:r>
                <a:rPr kumimoji="0" lang="en-US" altLang="ja-JP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"/>
                  <a:ea typeface="游ゴシック"/>
                </a:rPr>
                <a:t>Optical camera image acquisition</a:t>
              </a:r>
            </a:p>
            <a:p>
              <a:pPr marL="342900" marR="0" lvl="0" indent="-34290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AutoNum type="arabicPeriod"/>
                <a:tabLst/>
                <a:defRPr/>
              </a:pPr>
              <a:r>
                <a:rPr kumimoji="0" lang="en-US" altLang="ja-JP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"/>
                  <a:ea typeface="游ゴシック"/>
                </a:rPr>
                <a:t>Stairs ascension &amp; descension</a:t>
              </a:r>
            </a:p>
            <a:p>
              <a:pPr marL="342900" marR="0" lvl="0" indent="-34290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AutoNum type="arabicPeriod"/>
                <a:tabLst/>
                <a:defRPr/>
              </a:pPr>
              <a:r>
                <a:rPr kumimoji="0" lang="en-US" altLang="ja-JP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"/>
                  <a:ea typeface="游ゴシック"/>
                </a:rPr>
                <a:t>Demonstration of operation dashboard</a:t>
              </a:r>
            </a:p>
            <a:p>
              <a:pPr marL="342900" marR="0" lvl="0" indent="-34290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AutoNum type="arabicPeriod"/>
                <a:tabLst/>
                <a:defRPr/>
              </a:pPr>
              <a:r>
                <a:rPr kumimoji="0" lang="en-US" altLang="ja-JP" sz="1800" b="0" i="0" u="none" strike="noStrike" kern="0" cap="none" spc="0" normalizeH="0" baseline="0" noProof="0">
                  <a:ln>
                    <a:noFill/>
                  </a:ln>
                  <a:solidFill>
                    <a:srgbClr val="9E9E9E">
                      <a:lumMod val="40000"/>
                      <a:lumOff val="60000"/>
                    </a:srgbClr>
                  </a:solidFill>
                  <a:effectLst/>
                  <a:uLnTx/>
                  <a:uFillTx/>
                  <a:latin typeface="Segoe UI"/>
                  <a:ea typeface="游ゴシック"/>
                </a:rPr>
                <a:t>Detection of an unknown obstacle</a:t>
              </a:r>
            </a:p>
            <a:p>
              <a:pPr marL="342900" marR="0" lvl="0" indent="-34290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AutoNum type="arabicPeriod"/>
                <a:tabLst/>
                <a:defRPr/>
              </a:pPr>
              <a:r>
                <a:rPr kumimoji="0" lang="en-US" altLang="ja-JP" sz="1800" b="0" i="0" u="none" strike="noStrike" kern="0" cap="none" spc="0" normalizeH="0" baseline="0" noProof="0">
                  <a:ln>
                    <a:noFill/>
                  </a:ln>
                  <a:solidFill>
                    <a:srgbClr val="9E9E9E">
                      <a:lumMod val="40000"/>
                      <a:lumOff val="60000"/>
                    </a:srgbClr>
                  </a:solidFill>
                  <a:effectLst/>
                  <a:uLnTx/>
                  <a:uFillTx/>
                  <a:latin typeface="Segoe UI"/>
                  <a:ea typeface="游ゴシック"/>
                </a:rPr>
                <a:t>Thermal camera image acquisition</a:t>
              </a:r>
            </a:p>
            <a:p>
              <a:pPr marL="342900" marR="0" lvl="0" indent="-34290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AutoNum type="arabicPeriod"/>
                <a:tabLst/>
                <a:defRPr/>
              </a:pPr>
              <a:r>
                <a:rPr kumimoji="0" lang="en-US" altLang="ja-JP" sz="1800" b="0" i="0" u="none" strike="noStrike" kern="0" cap="none" spc="0" normalizeH="0" baseline="0" noProof="0">
                  <a:ln>
                    <a:noFill/>
                  </a:ln>
                  <a:solidFill>
                    <a:srgbClr val="9E9E9E">
                      <a:lumMod val="40000"/>
                      <a:lumOff val="60000"/>
                    </a:srgbClr>
                  </a:solidFill>
                  <a:effectLst/>
                  <a:uLnTx/>
                  <a:uFillTx/>
                  <a:latin typeface="Segoe UI"/>
                  <a:ea typeface="游ゴシック"/>
                </a:rPr>
                <a:t>Autonomous obstacle negotiation</a:t>
              </a:r>
            </a:p>
            <a:p>
              <a:pPr marL="342900" marR="0" lvl="0" indent="-34290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AutoNum type="arabicPeriod"/>
                <a:tabLst/>
                <a:defRPr/>
              </a:pPr>
              <a:r>
                <a:rPr kumimoji="0" lang="en-US" altLang="ja-JP" sz="1800" b="0" i="0" u="none" strike="noStrike" kern="0" cap="none" spc="0" normalizeH="0" baseline="0" noProof="0">
                  <a:ln>
                    <a:noFill/>
                  </a:ln>
                  <a:solidFill>
                    <a:srgbClr val="9E9E9E">
                      <a:lumMod val="40000"/>
                      <a:lumOff val="60000"/>
                    </a:srgbClr>
                  </a:solidFill>
                  <a:effectLst/>
                  <a:uLnTx/>
                  <a:uFillTx/>
                  <a:latin typeface="Segoe UI"/>
                  <a:ea typeface="游ゴシック"/>
                </a:rPr>
                <a:t>Contactless battery charging</a:t>
              </a:r>
            </a:p>
          </p:txBody>
        </p:sp>
        <p:sp>
          <p:nvSpPr>
            <p:cNvPr id="135" name="テキスト ボックス 134">
              <a:extLst>
                <a:ext uri="{FF2B5EF4-FFF2-40B4-BE49-F238E27FC236}">
                  <a16:creationId xmlns:a16="http://schemas.microsoft.com/office/drawing/2014/main" id="{F63ECBC1-1312-4403-A031-728677D0670E}"/>
                </a:ext>
              </a:extLst>
            </p:cNvPr>
            <p:cNvSpPr txBox="1"/>
            <p:nvPr/>
          </p:nvSpPr>
          <p:spPr>
            <a:xfrm>
              <a:off x="2787804" y="2971114"/>
              <a:ext cx="283918" cy="369332"/>
            </a:xfrm>
            <a:prstGeom prst="rect">
              <a:avLst/>
            </a:prstGeom>
            <a:solidFill>
              <a:sysClr val="window" lastClr="FFFFFF">
                <a:alpha val="60000"/>
              </a:sysClr>
            </a:solidFill>
          </p:spPr>
          <p:txBody>
            <a:bodyPr wrap="square" rtlCol="0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"/>
                  <a:ea typeface="游ゴシック"/>
                </a:rPr>
                <a:t>1</a:t>
              </a: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游ゴシック"/>
              </a:endParaRPr>
            </a:p>
          </p:txBody>
        </p:sp>
        <p:sp>
          <p:nvSpPr>
            <p:cNvPr id="136" name="テキスト ボックス 135">
              <a:extLst>
                <a:ext uri="{FF2B5EF4-FFF2-40B4-BE49-F238E27FC236}">
                  <a16:creationId xmlns:a16="http://schemas.microsoft.com/office/drawing/2014/main" id="{1A9A5B71-EF1B-441F-8DF6-CF49F19887BE}"/>
                </a:ext>
              </a:extLst>
            </p:cNvPr>
            <p:cNvSpPr txBox="1"/>
            <p:nvPr/>
          </p:nvSpPr>
          <p:spPr>
            <a:xfrm>
              <a:off x="2174325" y="4639387"/>
              <a:ext cx="925976" cy="369332"/>
            </a:xfrm>
            <a:prstGeom prst="rect">
              <a:avLst/>
            </a:prstGeom>
            <a:solidFill>
              <a:sysClr val="window" lastClr="FFFFFF">
                <a:alpha val="60000"/>
              </a:sysClr>
            </a:solidFill>
          </p:spPr>
          <p:txBody>
            <a:bodyPr wrap="square" rtlCol="0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"/>
                  <a:ea typeface="游ゴシック"/>
                </a:rPr>
                <a:t>2, 3, 5</a:t>
              </a: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游ゴシック"/>
              </a:endParaRPr>
            </a:p>
          </p:txBody>
        </p:sp>
        <p:sp>
          <p:nvSpPr>
            <p:cNvPr id="137" name="テキスト ボックス 136">
              <a:extLst>
                <a:ext uri="{FF2B5EF4-FFF2-40B4-BE49-F238E27FC236}">
                  <a16:creationId xmlns:a16="http://schemas.microsoft.com/office/drawing/2014/main" id="{C01DBF61-7438-41D7-90D6-862829B879FB}"/>
                </a:ext>
              </a:extLst>
            </p:cNvPr>
            <p:cNvSpPr txBox="1"/>
            <p:nvPr/>
          </p:nvSpPr>
          <p:spPr>
            <a:xfrm>
              <a:off x="2523139" y="4177827"/>
              <a:ext cx="568153" cy="369332"/>
            </a:xfrm>
            <a:prstGeom prst="rect">
              <a:avLst/>
            </a:prstGeom>
            <a:solidFill>
              <a:sysClr val="window" lastClr="FFFFFF">
                <a:alpha val="60000"/>
              </a:sysClr>
            </a:solidFill>
          </p:spPr>
          <p:txBody>
            <a:bodyPr wrap="square" rtlCol="0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"/>
                  <a:ea typeface="游ゴシック"/>
                </a:rPr>
                <a:t>4</a:t>
              </a: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游ゴシック"/>
              </a:endParaRPr>
            </a:p>
          </p:txBody>
        </p:sp>
        <p:sp>
          <p:nvSpPr>
            <p:cNvPr id="138" name="フリーフォーム: 図形 137">
              <a:extLst>
                <a:ext uri="{FF2B5EF4-FFF2-40B4-BE49-F238E27FC236}">
                  <a16:creationId xmlns:a16="http://schemas.microsoft.com/office/drawing/2014/main" id="{EF42F56E-B254-4E55-86A8-125C39316D62}"/>
                </a:ext>
              </a:extLst>
            </p:cNvPr>
            <p:cNvSpPr/>
            <p:nvPr/>
          </p:nvSpPr>
          <p:spPr>
            <a:xfrm>
              <a:off x="2080941" y="3302000"/>
              <a:ext cx="946150" cy="228600"/>
            </a:xfrm>
            <a:custGeom>
              <a:avLst/>
              <a:gdLst>
                <a:gd name="connsiteX0" fmla="*/ 0 w 946150"/>
                <a:gd name="connsiteY0" fmla="*/ 228600 h 228600"/>
                <a:gd name="connsiteX1" fmla="*/ 228600 w 946150"/>
                <a:gd name="connsiteY1" fmla="*/ 0 h 228600"/>
                <a:gd name="connsiteX2" fmla="*/ 946150 w 946150"/>
                <a:gd name="connsiteY2" fmla="*/ 0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46150" h="228600">
                  <a:moveTo>
                    <a:pt x="0" y="228600"/>
                  </a:moveTo>
                  <a:lnTo>
                    <a:pt x="228600" y="0"/>
                  </a:lnTo>
                  <a:lnTo>
                    <a:pt x="946150" y="0"/>
                  </a:lnTo>
                </a:path>
              </a:pathLst>
            </a:custGeom>
            <a:noFill/>
            <a:ln w="25400" cap="flat" cmpd="sng" algn="ctr">
              <a:solidFill>
                <a:sysClr val="windowText" lastClr="000000"/>
              </a:solidFill>
              <a:prstDash val="solid"/>
              <a:headEnd type="oval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游ゴシック"/>
                <a:cs typeface="+mn-cs"/>
              </a:endParaRPr>
            </a:p>
          </p:txBody>
        </p:sp>
        <p:sp>
          <p:nvSpPr>
            <p:cNvPr id="139" name="フリーフォーム: 図形 138">
              <a:extLst>
                <a:ext uri="{FF2B5EF4-FFF2-40B4-BE49-F238E27FC236}">
                  <a16:creationId xmlns:a16="http://schemas.microsoft.com/office/drawing/2014/main" id="{7A461A5A-5E22-4601-8C42-3FFEC1792414}"/>
                </a:ext>
              </a:extLst>
            </p:cNvPr>
            <p:cNvSpPr/>
            <p:nvPr/>
          </p:nvSpPr>
          <p:spPr>
            <a:xfrm>
              <a:off x="2565081" y="4509286"/>
              <a:ext cx="430613" cy="159799"/>
            </a:xfrm>
            <a:custGeom>
              <a:avLst/>
              <a:gdLst>
                <a:gd name="connsiteX0" fmla="*/ 0 w 1083076"/>
                <a:gd name="connsiteY0" fmla="*/ 159798 h 159798"/>
                <a:gd name="connsiteX1" fmla="*/ 159798 w 1083076"/>
                <a:gd name="connsiteY1" fmla="*/ 0 h 159798"/>
                <a:gd name="connsiteX2" fmla="*/ 1083076 w 1083076"/>
                <a:gd name="connsiteY2" fmla="*/ 0 h 159798"/>
                <a:gd name="connsiteX0" fmla="*/ 0 w 421088"/>
                <a:gd name="connsiteY0" fmla="*/ 164561 h 164561"/>
                <a:gd name="connsiteX1" fmla="*/ 159798 w 421088"/>
                <a:gd name="connsiteY1" fmla="*/ 4763 h 164561"/>
                <a:gd name="connsiteX2" fmla="*/ 421088 w 421088"/>
                <a:gd name="connsiteY2" fmla="*/ 0 h 164561"/>
                <a:gd name="connsiteX0" fmla="*/ 0 w 430613"/>
                <a:gd name="connsiteY0" fmla="*/ 159798 h 159798"/>
                <a:gd name="connsiteX1" fmla="*/ 159798 w 430613"/>
                <a:gd name="connsiteY1" fmla="*/ 0 h 159798"/>
                <a:gd name="connsiteX2" fmla="*/ 430613 w 430613"/>
                <a:gd name="connsiteY2" fmla="*/ 14287 h 159798"/>
                <a:gd name="connsiteX0" fmla="*/ 0 w 430613"/>
                <a:gd name="connsiteY0" fmla="*/ 159799 h 159799"/>
                <a:gd name="connsiteX1" fmla="*/ 159798 w 430613"/>
                <a:gd name="connsiteY1" fmla="*/ 1 h 159799"/>
                <a:gd name="connsiteX2" fmla="*/ 430613 w 430613"/>
                <a:gd name="connsiteY2" fmla="*/ 0 h 15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0613" h="159799">
                  <a:moveTo>
                    <a:pt x="0" y="159799"/>
                  </a:moveTo>
                  <a:lnTo>
                    <a:pt x="159798" y="1"/>
                  </a:lnTo>
                  <a:lnTo>
                    <a:pt x="430613" y="0"/>
                  </a:lnTo>
                </a:path>
              </a:pathLst>
            </a:custGeom>
            <a:noFill/>
            <a:ln w="25400" cap="flat" cmpd="sng" algn="ctr">
              <a:solidFill>
                <a:sysClr val="windowText" lastClr="000000"/>
              </a:solidFill>
              <a:prstDash val="solid"/>
              <a:headEnd type="oval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游ゴシック"/>
                <a:cs typeface="+mn-cs"/>
              </a:endParaRPr>
            </a:p>
          </p:txBody>
        </p:sp>
        <p:sp>
          <p:nvSpPr>
            <p:cNvPr id="140" name="フリーフォーム: 図形 139">
              <a:extLst>
                <a:ext uri="{FF2B5EF4-FFF2-40B4-BE49-F238E27FC236}">
                  <a16:creationId xmlns:a16="http://schemas.microsoft.com/office/drawing/2014/main" id="{C69F3CB2-4B68-47CC-B3CB-1665592F5D36}"/>
                </a:ext>
              </a:extLst>
            </p:cNvPr>
            <p:cNvSpPr/>
            <p:nvPr/>
          </p:nvSpPr>
          <p:spPr>
            <a:xfrm>
              <a:off x="1934644" y="4970848"/>
              <a:ext cx="1083076" cy="159798"/>
            </a:xfrm>
            <a:custGeom>
              <a:avLst/>
              <a:gdLst>
                <a:gd name="connsiteX0" fmla="*/ 0 w 1083076"/>
                <a:gd name="connsiteY0" fmla="*/ 159798 h 159798"/>
                <a:gd name="connsiteX1" fmla="*/ 159798 w 1083076"/>
                <a:gd name="connsiteY1" fmla="*/ 0 h 159798"/>
                <a:gd name="connsiteX2" fmla="*/ 1083076 w 1083076"/>
                <a:gd name="connsiteY2" fmla="*/ 0 h 159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83076" h="159798">
                  <a:moveTo>
                    <a:pt x="0" y="159798"/>
                  </a:moveTo>
                  <a:lnTo>
                    <a:pt x="159798" y="0"/>
                  </a:lnTo>
                  <a:lnTo>
                    <a:pt x="1083076" y="0"/>
                  </a:lnTo>
                </a:path>
              </a:pathLst>
            </a:custGeom>
            <a:noFill/>
            <a:ln w="25400" cap="flat" cmpd="sng" algn="ctr">
              <a:solidFill>
                <a:sysClr val="windowText" lastClr="000000"/>
              </a:solidFill>
              <a:prstDash val="solid"/>
              <a:headEnd type="oval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游ゴシック"/>
                <a:cs typeface="+mn-cs"/>
              </a:endParaRPr>
            </a:p>
          </p:txBody>
        </p:sp>
      </p:grpSp>
      <p:pic>
        <p:nvPicPr>
          <p:cNvPr id="2" name="DM20014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720000" y="0"/>
            <a:ext cx="609600" cy="609600"/>
          </a:xfrm>
          <a:prstGeom prst="rect">
            <a:avLst/>
          </a:prstGeom>
        </p:spPr>
      </p:pic>
      <p:sp>
        <p:nvSpPr>
          <p:cNvPr id="65" name="パンチ"/>
          <p:cNvSpPr/>
          <p:nvPr/>
        </p:nvSpPr>
        <p:spPr>
          <a:xfrm>
            <a:off x="9360000" y="0"/>
            <a:ext cx="360000" cy="360000"/>
          </a:xfrm>
          <a:prstGeom prst="donut">
            <a:avLst>
              <a:gd name="adj" fmla="val 7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227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  <p:sndAc>
          <p:stSnd>
            <p:snd r:embed="rId5" name="2sec_NM.wav"/>
          </p:stSnd>
        </p:sndAc>
      </p:transition>
    </mc:Choice>
    <mc:Fallback xmlns="">
      <p:transition spd="med" advTm="0">
        <p:fade/>
        <p:sndAc>
          <p:stSnd>
            <p:snd r:embed="rId11" name="2sec_NM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89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897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6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タイトル 2">
            <a:extLst>
              <a:ext uri="{FF2B5EF4-FFF2-40B4-BE49-F238E27FC236}">
                <a16:creationId xmlns:a16="http://schemas.microsoft.com/office/drawing/2014/main" id="{8A444142-4C2D-46CE-9914-34AE2B85443E}"/>
              </a:ext>
            </a:extLst>
          </p:cNvPr>
          <p:cNvSpPr txBox="1">
            <a:spLocks/>
          </p:cNvSpPr>
          <p:nvPr/>
        </p:nvSpPr>
        <p:spPr>
          <a:xfrm>
            <a:off x="555458" y="136983"/>
            <a:ext cx="7077241" cy="349961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22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altLang="ja-JP" dirty="0">
                <a:solidFill>
                  <a:sysClr val="windowText" lastClr="000000"/>
                </a:solidFill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  <a:t>EX ROVR </a:t>
            </a:r>
            <a:r>
              <a:rPr lang="en-US" altLang="ja-JP" dirty="0"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  <a:t>“</a:t>
            </a:r>
            <a:r>
              <a:rPr lang="en-US" altLang="ja-JP" dirty="0">
                <a:solidFill>
                  <a:sysClr val="windowText" lastClr="000000"/>
                </a:solidFill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  <a:t>ASCENT”</a:t>
            </a:r>
            <a:r>
              <a:rPr lang="ja-JP" altLang="en-US" dirty="0">
                <a:solidFill>
                  <a:sysClr val="windowText" lastClr="000000"/>
                </a:solidFill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  <a:t> </a:t>
            </a:r>
            <a:r>
              <a:rPr lang="en-US" altLang="ja-JP" dirty="0">
                <a:solidFill>
                  <a:sysClr val="windowText" lastClr="000000"/>
                </a:solidFill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  <a:t>Demonstration Scenario (2/3)</a:t>
            </a:r>
            <a:endParaRPr lang="ja-JP" altLang="en-US" sz="1200" dirty="0">
              <a:solidFill>
                <a:sysClr val="windowText" lastClr="000000"/>
              </a:solidFill>
              <a:latin typeface="Calibri" panose="020F0502020204030204" pitchFamily="34" charset="0"/>
              <a:ea typeface="Meiryo UI" panose="020B0604030504040204" pitchFamily="50" charset="-128"/>
              <a:cs typeface="Calibri" panose="020F0502020204030204" pitchFamily="34" charset="0"/>
            </a:endParaRPr>
          </a:p>
        </p:txBody>
      </p:sp>
      <p:grpSp>
        <p:nvGrpSpPr>
          <p:cNvPr id="31" name="グループ化 30">
            <a:extLst>
              <a:ext uri="{FF2B5EF4-FFF2-40B4-BE49-F238E27FC236}">
                <a16:creationId xmlns:a16="http://schemas.microsoft.com/office/drawing/2014/main" id="{75EE3EBC-6C7A-425F-A876-001FF6FB4E70}"/>
              </a:ext>
            </a:extLst>
          </p:cNvPr>
          <p:cNvGrpSpPr/>
          <p:nvPr/>
        </p:nvGrpSpPr>
        <p:grpSpPr>
          <a:xfrm>
            <a:off x="72000" y="711525"/>
            <a:ext cx="9126545" cy="5658770"/>
            <a:chOff x="72000" y="711525"/>
            <a:chExt cx="9126545" cy="5658770"/>
          </a:xfrm>
        </p:grpSpPr>
        <p:pic>
          <p:nvPicPr>
            <p:cNvPr id="32" name="方位磁針">
              <a:extLst>
                <a:ext uri="{FF2B5EF4-FFF2-40B4-BE49-F238E27FC236}">
                  <a16:creationId xmlns:a16="http://schemas.microsoft.com/office/drawing/2014/main" id="{0499C9BC-5E4A-4757-B5CF-D06ECDCFCE4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0" b="100000" l="0" r="100000">
                          <a14:foregroundMark x1="49219" y1="74805" x2="49219" y2="74805"/>
                          <a14:foregroundMark x1="51953" y1="12109" x2="51953" y2="12109"/>
                          <a14:foregroundMark x1="66016" y1="28711" x2="66016" y2="28711"/>
                          <a14:foregroundMark x1="41211" y1="25391" x2="41211" y2="25391"/>
                          <a14:backgroundMark x1="86719" y1="11328" x2="86719" y2="11328"/>
                          <a14:backgroundMark x1="67969" y1="52148" x2="67969" y2="52148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713" y="711525"/>
              <a:ext cx="485227" cy="4852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33" name="グループ化 32">
              <a:extLst>
                <a:ext uri="{FF2B5EF4-FFF2-40B4-BE49-F238E27FC236}">
                  <a16:creationId xmlns:a16="http://schemas.microsoft.com/office/drawing/2014/main" id="{547AEEE5-B768-4760-9572-27BC74AAB825}"/>
                </a:ext>
              </a:extLst>
            </p:cNvPr>
            <p:cNvGrpSpPr/>
            <p:nvPr/>
          </p:nvGrpSpPr>
          <p:grpSpPr>
            <a:xfrm>
              <a:off x="72000" y="1052655"/>
              <a:ext cx="4354166" cy="5317640"/>
              <a:chOff x="150952" y="1052655"/>
              <a:chExt cx="4354166" cy="5317640"/>
            </a:xfrm>
          </p:grpSpPr>
          <p:pic>
            <p:nvPicPr>
              <p:cNvPr id="42" name="テストスタンド">
                <a:extLst>
                  <a:ext uri="{FF2B5EF4-FFF2-40B4-BE49-F238E27FC236}">
                    <a16:creationId xmlns:a16="http://schemas.microsoft.com/office/drawing/2014/main" id="{8A4C37BB-0C12-4FB9-B1ED-93243C9C0AE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1385273" y="2499374"/>
                <a:ext cx="3959306" cy="216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43" name="正方形/長方形 42">
                <a:extLst>
                  <a:ext uri="{FF2B5EF4-FFF2-40B4-BE49-F238E27FC236}">
                    <a16:creationId xmlns:a16="http://schemas.microsoft.com/office/drawing/2014/main" id="{124AE99B-8240-458E-ADA3-BC567A1C9F6F}"/>
                  </a:ext>
                </a:extLst>
              </p:cNvPr>
              <p:cNvSpPr/>
              <p:nvPr/>
            </p:nvSpPr>
            <p:spPr>
              <a:xfrm>
                <a:off x="2962687" y="1369612"/>
                <a:ext cx="144016" cy="144016"/>
              </a:xfrm>
              <a:prstGeom prst="rect">
                <a:avLst/>
              </a:prstGeom>
              <a:solidFill>
                <a:sysClr val="windowText" lastClr="000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/>
                  <a:ea typeface="游ゴシック"/>
                  <a:cs typeface="+mn-cs"/>
                </a:endParaRPr>
              </a:p>
            </p:txBody>
          </p:sp>
          <p:sp>
            <p:nvSpPr>
              <p:cNvPr id="44" name="正方形/長方形 43">
                <a:extLst>
                  <a:ext uri="{FF2B5EF4-FFF2-40B4-BE49-F238E27FC236}">
                    <a16:creationId xmlns:a16="http://schemas.microsoft.com/office/drawing/2014/main" id="{CC146DA8-AB73-4A0A-B4C5-AAD03DC7DD4C}"/>
                  </a:ext>
                </a:extLst>
              </p:cNvPr>
              <p:cNvSpPr/>
              <p:nvPr/>
            </p:nvSpPr>
            <p:spPr>
              <a:xfrm>
                <a:off x="2962687" y="1052655"/>
                <a:ext cx="144016" cy="144016"/>
              </a:xfrm>
              <a:prstGeom prst="rect">
                <a:avLst/>
              </a:prstGeom>
              <a:solidFill>
                <a:sysClr val="windowText" lastClr="000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/>
                  <a:ea typeface="游ゴシック"/>
                  <a:cs typeface="+mn-cs"/>
                </a:endParaRPr>
              </a:p>
            </p:txBody>
          </p:sp>
          <p:sp>
            <p:nvSpPr>
              <p:cNvPr id="45" name="正方形/長方形 44">
                <a:extLst>
                  <a:ext uri="{FF2B5EF4-FFF2-40B4-BE49-F238E27FC236}">
                    <a16:creationId xmlns:a16="http://schemas.microsoft.com/office/drawing/2014/main" id="{440977A3-14AA-4654-813A-976EAA5AF5E4}"/>
                  </a:ext>
                </a:extLst>
              </p:cNvPr>
              <p:cNvSpPr/>
              <p:nvPr/>
            </p:nvSpPr>
            <p:spPr>
              <a:xfrm>
                <a:off x="545118" y="1551132"/>
                <a:ext cx="3960000" cy="4536000"/>
              </a:xfrm>
              <a:prstGeom prst="rect">
                <a:avLst/>
              </a:prstGeom>
              <a:noFill/>
              <a:ln w="25400" cap="flat" cmpd="sng" algn="ctr">
                <a:solidFill>
                  <a:srgbClr val="9E9E9E"/>
                </a:solidFill>
                <a:prstDash val="dash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/>
                  <a:ea typeface="游ゴシック"/>
                  <a:cs typeface="+mn-cs"/>
                </a:endParaRPr>
              </a:p>
            </p:txBody>
          </p:sp>
          <p:sp>
            <p:nvSpPr>
              <p:cNvPr id="46" name="衝立">
                <a:extLst>
                  <a:ext uri="{FF2B5EF4-FFF2-40B4-BE49-F238E27FC236}">
                    <a16:creationId xmlns:a16="http://schemas.microsoft.com/office/drawing/2014/main" id="{121AC5C6-4BF0-4BC4-A409-BA272FBEFF68}"/>
                  </a:ext>
                </a:extLst>
              </p:cNvPr>
              <p:cNvSpPr/>
              <p:nvPr/>
            </p:nvSpPr>
            <p:spPr>
              <a:xfrm>
                <a:off x="561380" y="1557712"/>
                <a:ext cx="2167980" cy="4529420"/>
              </a:xfrm>
              <a:custGeom>
                <a:avLst/>
                <a:gdLst>
                  <a:gd name="connsiteX0" fmla="*/ 2173857 w 2579298"/>
                  <a:gd name="connsiteY0" fmla="*/ 0 h 5270740"/>
                  <a:gd name="connsiteX1" fmla="*/ 0 w 2579298"/>
                  <a:gd name="connsiteY1" fmla="*/ 0 h 5270740"/>
                  <a:gd name="connsiteX2" fmla="*/ 0 w 2579298"/>
                  <a:gd name="connsiteY2" fmla="*/ 5270740 h 5270740"/>
                  <a:gd name="connsiteX3" fmla="*/ 2579298 w 2579298"/>
                  <a:gd name="connsiteY3" fmla="*/ 5270740 h 52707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79298" h="5270740">
                    <a:moveTo>
                      <a:pt x="2173857" y="0"/>
                    </a:moveTo>
                    <a:lnTo>
                      <a:pt x="0" y="0"/>
                    </a:lnTo>
                    <a:lnTo>
                      <a:pt x="0" y="5270740"/>
                    </a:lnTo>
                    <a:lnTo>
                      <a:pt x="2579298" y="5270740"/>
                    </a:lnTo>
                  </a:path>
                </a:pathLst>
              </a:custGeom>
              <a:noFill/>
              <a:ln w="76200" cap="flat" cmpd="sng" algn="ctr">
                <a:solidFill>
                  <a:srgbClr val="9E9E9E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/>
                  <a:ea typeface="游ゴシック"/>
                  <a:cs typeface="+mn-cs"/>
                </a:endParaRPr>
              </a:p>
            </p:txBody>
          </p:sp>
          <p:sp>
            <p:nvSpPr>
              <p:cNvPr id="47" name="正方形/長方形 46">
                <a:extLst>
                  <a:ext uri="{FF2B5EF4-FFF2-40B4-BE49-F238E27FC236}">
                    <a16:creationId xmlns:a16="http://schemas.microsoft.com/office/drawing/2014/main" id="{FE290E87-3597-4A86-9823-A3B6E80DFDD9}"/>
                  </a:ext>
                </a:extLst>
              </p:cNvPr>
              <p:cNvSpPr/>
              <p:nvPr/>
            </p:nvSpPr>
            <p:spPr>
              <a:xfrm>
                <a:off x="545118" y="1369612"/>
                <a:ext cx="144016" cy="144016"/>
              </a:xfrm>
              <a:prstGeom prst="rect">
                <a:avLst/>
              </a:prstGeom>
              <a:solidFill>
                <a:sysClr val="windowText" lastClr="000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/>
                  <a:ea typeface="游ゴシック"/>
                  <a:cs typeface="+mn-cs"/>
                </a:endParaRPr>
              </a:p>
            </p:txBody>
          </p:sp>
          <p:sp>
            <p:nvSpPr>
              <p:cNvPr id="48" name="正方形/長方形 47">
                <a:extLst>
                  <a:ext uri="{FF2B5EF4-FFF2-40B4-BE49-F238E27FC236}">
                    <a16:creationId xmlns:a16="http://schemas.microsoft.com/office/drawing/2014/main" id="{40692CD8-AF57-4A26-B234-9868BE9990DA}"/>
                  </a:ext>
                </a:extLst>
              </p:cNvPr>
              <p:cNvSpPr/>
              <p:nvPr/>
            </p:nvSpPr>
            <p:spPr>
              <a:xfrm rot="16200000">
                <a:off x="3406327" y="3834859"/>
                <a:ext cx="522000" cy="36000"/>
              </a:xfrm>
              <a:prstGeom prst="rect">
                <a:avLst/>
              </a:prstGeom>
              <a:solidFill>
                <a:srgbClr val="FF5722">
                  <a:lumMod val="60000"/>
                  <a:lumOff val="4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/>
                  <a:ea typeface="游ゴシック"/>
                  <a:cs typeface="+mn-cs"/>
                </a:endParaRPr>
              </a:p>
            </p:txBody>
          </p:sp>
          <p:sp>
            <p:nvSpPr>
              <p:cNvPr id="49" name="正方形/長方形 48">
                <a:extLst>
                  <a:ext uri="{FF2B5EF4-FFF2-40B4-BE49-F238E27FC236}">
                    <a16:creationId xmlns:a16="http://schemas.microsoft.com/office/drawing/2014/main" id="{DC43BE8E-B63F-4BB7-9BE1-3FD5D52F4B4C}"/>
                  </a:ext>
                </a:extLst>
              </p:cNvPr>
              <p:cNvSpPr/>
              <p:nvPr/>
            </p:nvSpPr>
            <p:spPr>
              <a:xfrm rot="16200000">
                <a:off x="3766327" y="4199711"/>
                <a:ext cx="522000" cy="36000"/>
              </a:xfrm>
              <a:prstGeom prst="rect">
                <a:avLst/>
              </a:prstGeom>
              <a:solidFill>
                <a:srgbClr val="FF5722">
                  <a:lumMod val="60000"/>
                  <a:lumOff val="4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/>
                  <a:ea typeface="游ゴシック"/>
                  <a:cs typeface="+mn-cs"/>
                </a:endParaRPr>
              </a:p>
            </p:txBody>
          </p:sp>
          <p:sp>
            <p:nvSpPr>
              <p:cNvPr id="50" name="正方形/長方形 49">
                <a:extLst>
                  <a:ext uri="{FF2B5EF4-FFF2-40B4-BE49-F238E27FC236}">
                    <a16:creationId xmlns:a16="http://schemas.microsoft.com/office/drawing/2014/main" id="{6350A2DA-F54C-4AB7-B538-383871593ED7}"/>
                  </a:ext>
                </a:extLst>
              </p:cNvPr>
              <p:cNvSpPr/>
              <p:nvPr/>
            </p:nvSpPr>
            <p:spPr>
              <a:xfrm>
                <a:off x="3163327" y="4123385"/>
                <a:ext cx="522000" cy="36000"/>
              </a:xfrm>
              <a:prstGeom prst="rect">
                <a:avLst/>
              </a:prstGeom>
              <a:solidFill>
                <a:srgbClr val="FF5722">
                  <a:lumMod val="60000"/>
                  <a:lumOff val="4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/>
                  <a:ea typeface="游ゴシック"/>
                  <a:cs typeface="+mn-cs"/>
                </a:endParaRPr>
              </a:p>
            </p:txBody>
          </p:sp>
          <p:sp>
            <p:nvSpPr>
              <p:cNvPr id="51" name="正方形/長方形 50">
                <a:extLst>
                  <a:ext uri="{FF2B5EF4-FFF2-40B4-BE49-F238E27FC236}">
                    <a16:creationId xmlns:a16="http://schemas.microsoft.com/office/drawing/2014/main" id="{FADA4A47-C9E7-4FFD-98D1-F86A33852097}"/>
                  </a:ext>
                </a:extLst>
              </p:cNvPr>
              <p:cNvSpPr/>
              <p:nvPr/>
            </p:nvSpPr>
            <p:spPr>
              <a:xfrm rot="16200000">
                <a:off x="2920327" y="3838777"/>
                <a:ext cx="522000" cy="36000"/>
              </a:xfrm>
              <a:prstGeom prst="rect">
                <a:avLst/>
              </a:prstGeom>
              <a:solidFill>
                <a:srgbClr val="FF5722">
                  <a:lumMod val="60000"/>
                  <a:lumOff val="4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/>
                  <a:ea typeface="游ゴシック"/>
                  <a:cs typeface="+mn-cs"/>
                </a:endParaRPr>
              </a:p>
            </p:txBody>
          </p:sp>
          <p:sp>
            <p:nvSpPr>
              <p:cNvPr id="52" name="正方形/長方形 51">
                <a:extLst>
                  <a:ext uri="{FF2B5EF4-FFF2-40B4-BE49-F238E27FC236}">
                    <a16:creationId xmlns:a16="http://schemas.microsoft.com/office/drawing/2014/main" id="{A27C70D4-C0D2-4763-870C-2D173B02DD1E}"/>
                  </a:ext>
                </a:extLst>
              </p:cNvPr>
              <p:cNvSpPr/>
              <p:nvPr/>
            </p:nvSpPr>
            <p:spPr>
              <a:xfrm>
                <a:off x="3505327" y="3543307"/>
                <a:ext cx="522000" cy="36000"/>
              </a:xfrm>
              <a:prstGeom prst="rect">
                <a:avLst/>
              </a:prstGeom>
              <a:solidFill>
                <a:srgbClr val="FF5722">
                  <a:lumMod val="60000"/>
                  <a:lumOff val="4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/>
                  <a:ea typeface="游ゴシック"/>
                  <a:cs typeface="+mn-cs"/>
                </a:endParaRPr>
              </a:p>
            </p:txBody>
          </p:sp>
          <p:sp>
            <p:nvSpPr>
              <p:cNvPr id="53" name="フリーフォーム 2">
                <a:extLst>
                  <a:ext uri="{FF2B5EF4-FFF2-40B4-BE49-F238E27FC236}">
                    <a16:creationId xmlns:a16="http://schemas.microsoft.com/office/drawing/2014/main" id="{C134E5C6-2288-43C2-B673-046387FEC6E3}"/>
                  </a:ext>
                </a:extLst>
              </p:cNvPr>
              <p:cNvSpPr/>
              <p:nvPr/>
            </p:nvSpPr>
            <p:spPr>
              <a:xfrm>
                <a:off x="2933645" y="2924355"/>
                <a:ext cx="1259456" cy="1785668"/>
              </a:xfrm>
              <a:custGeom>
                <a:avLst/>
                <a:gdLst>
                  <a:gd name="connsiteX0" fmla="*/ 1155939 w 1259456"/>
                  <a:gd name="connsiteY0" fmla="*/ 1785668 h 1785668"/>
                  <a:gd name="connsiteX1" fmla="*/ 1259456 w 1259456"/>
                  <a:gd name="connsiteY1" fmla="*/ 1785668 h 1785668"/>
                  <a:gd name="connsiteX2" fmla="*/ 1259456 w 1259456"/>
                  <a:gd name="connsiteY2" fmla="*/ 854015 h 1785668"/>
                  <a:gd name="connsiteX3" fmla="*/ 871267 w 1259456"/>
                  <a:gd name="connsiteY3" fmla="*/ 854015 h 1785668"/>
                  <a:gd name="connsiteX4" fmla="*/ 871267 w 1259456"/>
                  <a:gd name="connsiteY4" fmla="*/ 1388853 h 1785668"/>
                  <a:gd name="connsiteX5" fmla="*/ 0 w 1259456"/>
                  <a:gd name="connsiteY5" fmla="*/ 1388853 h 1785668"/>
                  <a:gd name="connsiteX6" fmla="*/ 0 w 1259456"/>
                  <a:gd name="connsiteY6" fmla="*/ 0 h 17856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59456" h="1785668">
                    <a:moveTo>
                      <a:pt x="1155939" y="1785668"/>
                    </a:moveTo>
                    <a:lnTo>
                      <a:pt x="1259456" y="1785668"/>
                    </a:lnTo>
                    <a:lnTo>
                      <a:pt x="1259456" y="854015"/>
                    </a:lnTo>
                    <a:lnTo>
                      <a:pt x="871267" y="854015"/>
                    </a:lnTo>
                    <a:lnTo>
                      <a:pt x="871267" y="1388853"/>
                    </a:lnTo>
                    <a:lnTo>
                      <a:pt x="0" y="1388853"/>
                    </a:lnTo>
                    <a:lnTo>
                      <a:pt x="0" y="0"/>
                    </a:lnTo>
                  </a:path>
                </a:pathLst>
              </a:custGeom>
              <a:noFill/>
              <a:ln w="38100" cap="flat" cmpd="sng" algn="ctr">
                <a:solidFill>
                  <a:srgbClr val="E91E63"/>
                </a:solidFill>
                <a:prstDash val="solid"/>
                <a:headEnd type="oval" w="med" len="med"/>
                <a:tailEnd type="triangle" w="med" len="me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/>
                  <a:ea typeface="游ゴシック"/>
                  <a:cs typeface="+mn-cs"/>
                </a:endParaRPr>
              </a:p>
            </p:txBody>
          </p:sp>
          <p:cxnSp>
            <p:nvCxnSpPr>
              <p:cNvPr id="54" name="直線矢印コネクタ 53">
                <a:extLst>
                  <a:ext uri="{FF2B5EF4-FFF2-40B4-BE49-F238E27FC236}">
                    <a16:creationId xmlns:a16="http://schemas.microsoft.com/office/drawing/2014/main" id="{9A8DCE5D-1FF2-4644-AD1F-0D18E919CB3C}"/>
                  </a:ext>
                </a:extLst>
              </p:cNvPr>
              <p:cNvCxnSpPr/>
              <p:nvPr/>
            </p:nvCxnSpPr>
            <p:spPr>
              <a:xfrm>
                <a:off x="543922" y="6327841"/>
                <a:ext cx="3961196" cy="0"/>
              </a:xfrm>
              <a:prstGeom prst="straightConnector1">
                <a:avLst/>
              </a:prstGeom>
              <a:noFill/>
              <a:ln w="9525" cap="flat" cmpd="sng" algn="ctr">
                <a:solidFill>
                  <a:srgbClr val="2196F3">
                    <a:alpha val="50000"/>
                  </a:srgbClr>
                </a:solidFill>
                <a:prstDash val="solid"/>
                <a:headEnd type="triangle" w="med" len="med"/>
                <a:tailEnd type="triangle" w="med" len="med"/>
              </a:ln>
              <a:effectLst/>
            </p:spPr>
          </p:cxnSp>
          <p:sp>
            <p:nvSpPr>
              <p:cNvPr id="55" name="テキスト ボックス 54">
                <a:extLst>
                  <a:ext uri="{FF2B5EF4-FFF2-40B4-BE49-F238E27FC236}">
                    <a16:creationId xmlns:a16="http://schemas.microsoft.com/office/drawing/2014/main" id="{2F8EB149-3A95-454C-9485-46AC04D381A2}"/>
                  </a:ext>
                </a:extLst>
              </p:cNvPr>
              <p:cNvSpPr txBox="1"/>
              <p:nvPr/>
            </p:nvSpPr>
            <p:spPr>
              <a:xfrm>
                <a:off x="2342311" y="6093296"/>
                <a:ext cx="484428" cy="276999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ja-JP" sz="1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"/>
                    <a:ea typeface="游ゴシック"/>
                  </a:rPr>
                  <a:t>11m</a:t>
                </a:r>
                <a:endParaRPr kumimoji="0" lang="ja-JP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"/>
                  <a:ea typeface="游ゴシック"/>
                </a:endParaRPr>
              </a:p>
            </p:txBody>
          </p:sp>
          <p:cxnSp>
            <p:nvCxnSpPr>
              <p:cNvPr id="56" name="直線矢印コネクタ 55">
                <a:extLst>
                  <a:ext uri="{FF2B5EF4-FFF2-40B4-BE49-F238E27FC236}">
                    <a16:creationId xmlns:a16="http://schemas.microsoft.com/office/drawing/2014/main" id="{E04CD0B1-3AE9-4264-9BE6-B3A5513F6811}"/>
                  </a:ext>
                </a:extLst>
              </p:cNvPr>
              <p:cNvCxnSpPr/>
              <p:nvPr/>
            </p:nvCxnSpPr>
            <p:spPr>
              <a:xfrm flipV="1">
                <a:off x="395536" y="1539569"/>
                <a:ext cx="0" cy="4536000"/>
              </a:xfrm>
              <a:prstGeom prst="straightConnector1">
                <a:avLst/>
              </a:prstGeom>
              <a:noFill/>
              <a:ln w="9525" cap="flat" cmpd="sng" algn="ctr">
                <a:solidFill>
                  <a:srgbClr val="2196F3">
                    <a:alpha val="50000"/>
                  </a:srgbClr>
                </a:solidFill>
                <a:prstDash val="solid"/>
                <a:headEnd type="triangle" w="med" len="med"/>
                <a:tailEnd type="triangle" w="med" len="med"/>
              </a:ln>
              <a:effectLst/>
            </p:spPr>
          </p:cxnSp>
          <p:sp>
            <p:nvSpPr>
              <p:cNvPr id="57" name="テキスト ボックス 56">
                <a:extLst>
                  <a:ext uri="{FF2B5EF4-FFF2-40B4-BE49-F238E27FC236}">
                    <a16:creationId xmlns:a16="http://schemas.microsoft.com/office/drawing/2014/main" id="{B8F2A8E6-6816-4BB4-A345-6C2F4010328D}"/>
                  </a:ext>
                </a:extLst>
              </p:cNvPr>
              <p:cNvSpPr txBox="1"/>
              <p:nvPr/>
            </p:nvSpPr>
            <p:spPr>
              <a:xfrm rot="16200000">
                <a:off x="-11272" y="3680632"/>
                <a:ext cx="601447" cy="276999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marL="0" marR="0" lvl="0" indent="0" algn="just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ja-JP" sz="12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"/>
                    <a:ea typeface="游ゴシック"/>
                  </a:rPr>
                  <a:t>12.6m</a:t>
                </a:r>
                <a:endParaRPr kumimoji="0" lang="ja-JP" altLang="en-US" sz="12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"/>
                  <a:ea typeface="游ゴシック"/>
                </a:endParaRPr>
              </a:p>
            </p:txBody>
          </p:sp>
        </p:grpSp>
        <p:sp>
          <p:nvSpPr>
            <p:cNvPr id="34" name="テキスト ボックス 33">
              <a:extLst>
                <a:ext uri="{FF2B5EF4-FFF2-40B4-BE49-F238E27FC236}">
                  <a16:creationId xmlns:a16="http://schemas.microsoft.com/office/drawing/2014/main" id="{688650A4-1B60-42D5-97E9-FF800F3D8A45}"/>
                </a:ext>
              </a:extLst>
            </p:cNvPr>
            <p:cNvSpPr txBox="1"/>
            <p:nvPr/>
          </p:nvSpPr>
          <p:spPr>
            <a:xfrm>
              <a:off x="4451143" y="1400639"/>
              <a:ext cx="4747402" cy="37802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marR="0" lvl="0" indent="-34290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AutoNum type="arabicPeriod"/>
                <a:tabLst/>
                <a:defRPr/>
              </a:pPr>
              <a:r>
                <a:rPr kumimoji="0" lang="en-US" altLang="ja-JP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"/>
                  <a:ea typeface="游ゴシック"/>
                </a:rPr>
                <a:t>Autonomous navigation in narrow spaces</a:t>
              </a:r>
            </a:p>
            <a:p>
              <a:pPr marL="342900" marR="0" lvl="0" indent="-34290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AutoNum type="arabicPeriod"/>
                <a:tabLst/>
                <a:defRPr/>
              </a:pPr>
              <a:r>
                <a:rPr kumimoji="0" lang="en-US" altLang="ja-JP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9E9E9E">
                      <a:lumMod val="40000"/>
                      <a:lumOff val="60000"/>
                    </a:srgbClr>
                  </a:solidFill>
                  <a:effectLst/>
                  <a:uLnTx/>
                  <a:uFillTx/>
                  <a:latin typeface="Segoe UI"/>
                  <a:ea typeface="游ゴシック"/>
                </a:rPr>
                <a:t>Robotic arm accessing of gauges</a:t>
              </a:r>
            </a:p>
            <a:p>
              <a:pPr marL="342900" marR="0" lvl="0" indent="-34290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AutoNum type="arabicPeriod"/>
                <a:tabLst/>
                <a:defRPr/>
              </a:pPr>
              <a:r>
                <a:rPr kumimoji="0" lang="en-US" altLang="ja-JP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9E9E9E">
                      <a:lumMod val="40000"/>
                      <a:lumOff val="60000"/>
                    </a:srgbClr>
                  </a:solidFill>
                  <a:effectLst/>
                  <a:uLnTx/>
                  <a:uFillTx/>
                  <a:latin typeface="Segoe UI"/>
                  <a:ea typeface="游ゴシック"/>
                </a:rPr>
                <a:t>Optical camera image acquisition</a:t>
              </a:r>
            </a:p>
            <a:p>
              <a:pPr marL="342900" marR="0" lvl="0" indent="-34290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AutoNum type="arabicPeriod"/>
                <a:tabLst/>
                <a:defRPr/>
              </a:pPr>
              <a:r>
                <a:rPr kumimoji="0" lang="en-US" altLang="ja-JP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"/>
                  <a:ea typeface="游ゴシック"/>
                </a:rPr>
                <a:t>Stairs ascension &amp; descension</a:t>
              </a:r>
            </a:p>
            <a:p>
              <a:pPr marL="342900" indent="-342900">
                <a:lnSpc>
                  <a:spcPct val="150000"/>
                </a:lnSpc>
                <a:buFontTx/>
                <a:buAutoNum type="arabicPeriod"/>
                <a:defRPr/>
              </a:pPr>
              <a:r>
                <a:rPr kumimoji="0" lang="en-US" altLang="ja-JP" kern="0" dirty="0">
                  <a:solidFill>
                    <a:srgbClr val="9E9E9E">
                      <a:lumMod val="40000"/>
                      <a:lumOff val="60000"/>
                    </a:srgbClr>
                  </a:solidFill>
                  <a:latin typeface="Segoe UI"/>
                  <a:ea typeface="游ゴシック"/>
                </a:rPr>
                <a:t>Demonstration of operation dashboard</a:t>
              </a:r>
            </a:p>
            <a:p>
              <a:pPr marL="342900" indent="-342900">
                <a:lnSpc>
                  <a:spcPct val="150000"/>
                </a:lnSpc>
                <a:buFontTx/>
                <a:buAutoNum type="arabicPeriod"/>
                <a:defRPr/>
              </a:pPr>
              <a:r>
                <a:rPr kumimoji="0" lang="en-US" altLang="ja-JP" kern="0">
                  <a:solidFill>
                    <a:prstClr val="black"/>
                  </a:solidFill>
                  <a:latin typeface="Segoe UI"/>
                  <a:ea typeface="游ゴシック"/>
                </a:rPr>
                <a:t>Detection </a:t>
              </a:r>
              <a:r>
                <a:rPr kumimoji="0" lang="en-US" altLang="ja-JP" kern="0" dirty="0">
                  <a:solidFill>
                    <a:prstClr val="black"/>
                  </a:solidFill>
                  <a:latin typeface="Segoe UI"/>
                  <a:ea typeface="游ゴシック"/>
                </a:rPr>
                <a:t>of an unknown obstacle</a:t>
              </a:r>
            </a:p>
            <a:p>
              <a:pPr marL="342900" marR="0" lvl="0" indent="-34290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AutoNum type="arabicPeriod"/>
                <a:tabLst/>
                <a:defRPr/>
              </a:pPr>
              <a:r>
                <a:rPr kumimoji="0" lang="en-US" altLang="ja-JP" sz="1800" b="0" i="0" u="none" strike="noStrike" kern="0" cap="none" spc="0" normalizeH="0" baseline="0" noProof="0">
                  <a:ln>
                    <a:noFill/>
                  </a:ln>
                  <a:solidFill>
                    <a:srgbClr val="9E9E9E">
                      <a:lumMod val="40000"/>
                      <a:lumOff val="60000"/>
                    </a:srgbClr>
                  </a:solidFill>
                  <a:effectLst/>
                  <a:uLnTx/>
                  <a:uFillTx/>
                  <a:latin typeface="Segoe UI"/>
                  <a:ea typeface="游ゴシック"/>
                </a:rPr>
                <a:t>Thermal </a:t>
              </a:r>
              <a:r>
                <a:rPr kumimoji="0" lang="en-US" altLang="ja-JP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9E9E9E">
                      <a:lumMod val="40000"/>
                      <a:lumOff val="60000"/>
                    </a:srgbClr>
                  </a:solidFill>
                  <a:effectLst/>
                  <a:uLnTx/>
                  <a:uFillTx/>
                  <a:latin typeface="Segoe UI"/>
                  <a:ea typeface="游ゴシック"/>
                </a:rPr>
                <a:t>camera image acquisition</a:t>
              </a:r>
            </a:p>
            <a:p>
              <a:pPr marL="342900" marR="0" lvl="0" indent="-34290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AutoNum type="arabicPeriod"/>
                <a:tabLst/>
                <a:defRPr/>
              </a:pPr>
              <a:r>
                <a:rPr kumimoji="0" lang="en-US" altLang="ja-JP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9E9E9E">
                      <a:lumMod val="40000"/>
                      <a:lumOff val="60000"/>
                    </a:srgbClr>
                  </a:solidFill>
                  <a:effectLst/>
                  <a:uLnTx/>
                  <a:uFillTx/>
                  <a:latin typeface="Segoe UI"/>
                  <a:ea typeface="游ゴシック"/>
                </a:rPr>
                <a:t>Autonomous obstacle negotiation</a:t>
              </a:r>
            </a:p>
            <a:p>
              <a:pPr marL="342900" marR="0" lvl="0" indent="-34290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AutoNum type="arabicPeriod"/>
                <a:tabLst/>
                <a:defRPr/>
              </a:pPr>
              <a:r>
                <a:rPr kumimoji="0" lang="en-US" altLang="ja-JP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9E9E9E">
                      <a:lumMod val="40000"/>
                      <a:lumOff val="60000"/>
                    </a:srgbClr>
                  </a:solidFill>
                  <a:effectLst/>
                  <a:uLnTx/>
                  <a:uFillTx/>
                  <a:latin typeface="Segoe UI"/>
                  <a:ea typeface="游ゴシック"/>
                </a:rPr>
                <a:t>Contactless battery charging</a:t>
              </a:r>
            </a:p>
          </p:txBody>
        </p:sp>
        <p:sp>
          <p:nvSpPr>
            <p:cNvPr id="35" name="テキスト ボックス 34">
              <a:extLst>
                <a:ext uri="{FF2B5EF4-FFF2-40B4-BE49-F238E27FC236}">
                  <a16:creationId xmlns:a16="http://schemas.microsoft.com/office/drawing/2014/main" id="{69AA33E5-73FF-40B5-A4D4-08A0CA70F43C}"/>
                </a:ext>
              </a:extLst>
            </p:cNvPr>
            <p:cNvSpPr txBox="1"/>
            <p:nvPr/>
          </p:nvSpPr>
          <p:spPr>
            <a:xfrm>
              <a:off x="3236789" y="2993250"/>
              <a:ext cx="283918" cy="369332"/>
            </a:xfrm>
            <a:prstGeom prst="rect">
              <a:avLst/>
            </a:prstGeom>
            <a:solidFill>
              <a:sysClr val="window" lastClr="FFFFFF">
                <a:alpha val="60000"/>
              </a:sysClr>
            </a:solidFill>
          </p:spPr>
          <p:txBody>
            <a:bodyPr wrap="square" rtlCol="0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kern="0">
                  <a:solidFill>
                    <a:prstClr val="black"/>
                  </a:solidFill>
                  <a:latin typeface="Segoe UI"/>
                  <a:ea typeface="游ゴシック"/>
                </a:rPr>
                <a:t>6</a:t>
              </a: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游ゴシック"/>
              </a:endParaRPr>
            </a:p>
          </p:txBody>
        </p:sp>
        <p:sp>
          <p:nvSpPr>
            <p:cNvPr id="36" name="テキスト ボックス 35">
              <a:extLst>
                <a:ext uri="{FF2B5EF4-FFF2-40B4-BE49-F238E27FC236}">
                  <a16:creationId xmlns:a16="http://schemas.microsoft.com/office/drawing/2014/main" id="{2620F241-80C1-48D2-8A2F-415DF5A36519}"/>
                </a:ext>
              </a:extLst>
            </p:cNvPr>
            <p:cNvSpPr txBox="1"/>
            <p:nvPr/>
          </p:nvSpPr>
          <p:spPr>
            <a:xfrm>
              <a:off x="3236789" y="3747485"/>
              <a:ext cx="283918" cy="369332"/>
            </a:xfrm>
            <a:prstGeom prst="rect">
              <a:avLst/>
            </a:prstGeom>
            <a:solidFill>
              <a:sysClr val="window" lastClr="FFFFFF">
                <a:alpha val="60000"/>
              </a:sysClr>
            </a:solidFill>
          </p:spPr>
          <p:txBody>
            <a:bodyPr wrap="square" rtlCol="0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"/>
                  <a:ea typeface="游ゴシック"/>
                </a:rPr>
                <a:t>1</a:t>
              </a: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游ゴシック"/>
              </a:endParaRPr>
            </a:p>
          </p:txBody>
        </p:sp>
        <p:sp>
          <p:nvSpPr>
            <p:cNvPr id="37" name="テキスト ボックス 36">
              <a:extLst>
                <a:ext uri="{FF2B5EF4-FFF2-40B4-BE49-F238E27FC236}">
                  <a16:creationId xmlns:a16="http://schemas.microsoft.com/office/drawing/2014/main" id="{D672863E-02F2-4291-97A6-7AD3666D8C04}"/>
                </a:ext>
              </a:extLst>
            </p:cNvPr>
            <p:cNvSpPr txBox="1"/>
            <p:nvPr/>
          </p:nvSpPr>
          <p:spPr>
            <a:xfrm>
              <a:off x="3236789" y="2405828"/>
              <a:ext cx="283918" cy="369332"/>
            </a:xfrm>
            <a:prstGeom prst="rect">
              <a:avLst/>
            </a:prstGeom>
            <a:solidFill>
              <a:sysClr val="window" lastClr="FFFFFF">
                <a:alpha val="60000"/>
              </a:sysClr>
            </a:solidFill>
          </p:spPr>
          <p:txBody>
            <a:bodyPr wrap="square" rtlCol="0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"/>
                  <a:ea typeface="游ゴシック"/>
                </a:rPr>
                <a:t>4</a:t>
              </a: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游ゴシック"/>
              </a:endParaRPr>
            </a:p>
          </p:txBody>
        </p:sp>
        <p:sp>
          <p:nvSpPr>
            <p:cNvPr id="38" name="フリーフォーム: 図形 37">
              <a:extLst>
                <a:ext uri="{FF2B5EF4-FFF2-40B4-BE49-F238E27FC236}">
                  <a16:creationId xmlns:a16="http://schemas.microsoft.com/office/drawing/2014/main" id="{F2A4C378-E0B5-49A3-ABA5-0D5C510E5653}"/>
                </a:ext>
              </a:extLst>
            </p:cNvPr>
            <p:cNvSpPr/>
            <p:nvPr/>
          </p:nvSpPr>
          <p:spPr>
            <a:xfrm>
              <a:off x="2911475" y="4076700"/>
              <a:ext cx="552450" cy="165100"/>
            </a:xfrm>
            <a:custGeom>
              <a:avLst/>
              <a:gdLst>
                <a:gd name="connsiteX0" fmla="*/ 0 w 552450"/>
                <a:gd name="connsiteY0" fmla="*/ 165100 h 165100"/>
                <a:gd name="connsiteX1" fmla="*/ 165100 w 552450"/>
                <a:gd name="connsiteY1" fmla="*/ 0 h 165100"/>
                <a:gd name="connsiteX2" fmla="*/ 552450 w 552450"/>
                <a:gd name="connsiteY2" fmla="*/ 0 h 165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2450" h="165100">
                  <a:moveTo>
                    <a:pt x="0" y="165100"/>
                  </a:moveTo>
                  <a:lnTo>
                    <a:pt x="165100" y="0"/>
                  </a:lnTo>
                  <a:lnTo>
                    <a:pt x="552450" y="0"/>
                  </a:lnTo>
                </a:path>
              </a:pathLst>
            </a:custGeom>
            <a:noFill/>
            <a:ln w="25400" cap="flat" cmpd="sng" algn="ctr">
              <a:solidFill>
                <a:sysClr val="windowText" lastClr="000000"/>
              </a:solidFill>
              <a:prstDash val="solid"/>
              <a:headEnd type="oval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游ゴシック"/>
                <a:cs typeface="+mn-cs"/>
              </a:endParaRPr>
            </a:p>
          </p:txBody>
        </p:sp>
        <p:sp>
          <p:nvSpPr>
            <p:cNvPr id="39" name="フリーフォーム: 図形 38">
              <a:extLst>
                <a:ext uri="{FF2B5EF4-FFF2-40B4-BE49-F238E27FC236}">
                  <a16:creationId xmlns:a16="http://schemas.microsoft.com/office/drawing/2014/main" id="{0B7241A0-C41D-48E3-B019-ACC810F2201E}"/>
                </a:ext>
              </a:extLst>
            </p:cNvPr>
            <p:cNvSpPr/>
            <p:nvPr/>
          </p:nvSpPr>
          <p:spPr>
            <a:xfrm>
              <a:off x="2911475" y="3311562"/>
              <a:ext cx="552450" cy="165100"/>
            </a:xfrm>
            <a:custGeom>
              <a:avLst/>
              <a:gdLst>
                <a:gd name="connsiteX0" fmla="*/ 0 w 552450"/>
                <a:gd name="connsiteY0" fmla="*/ 165100 h 165100"/>
                <a:gd name="connsiteX1" fmla="*/ 165100 w 552450"/>
                <a:gd name="connsiteY1" fmla="*/ 0 h 165100"/>
                <a:gd name="connsiteX2" fmla="*/ 552450 w 552450"/>
                <a:gd name="connsiteY2" fmla="*/ 0 h 165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2450" h="165100">
                  <a:moveTo>
                    <a:pt x="0" y="165100"/>
                  </a:moveTo>
                  <a:lnTo>
                    <a:pt x="165100" y="0"/>
                  </a:lnTo>
                  <a:lnTo>
                    <a:pt x="552450" y="0"/>
                  </a:lnTo>
                </a:path>
              </a:pathLst>
            </a:custGeom>
            <a:noFill/>
            <a:ln w="25400" cap="flat" cmpd="sng" algn="ctr">
              <a:solidFill>
                <a:sysClr val="windowText" lastClr="000000"/>
              </a:solidFill>
              <a:prstDash val="solid"/>
              <a:headEnd type="oval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游ゴシック"/>
                <a:cs typeface="+mn-cs"/>
              </a:endParaRPr>
            </a:p>
          </p:txBody>
        </p:sp>
        <p:sp>
          <p:nvSpPr>
            <p:cNvPr id="40" name="フリーフォーム: 図形 39">
              <a:extLst>
                <a:ext uri="{FF2B5EF4-FFF2-40B4-BE49-F238E27FC236}">
                  <a16:creationId xmlns:a16="http://schemas.microsoft.com/office/drawing/2014/main" id="{4C6D39A2-6805-4CB0-AF26-5D7F9450B037}"/>
                </a:ext>
              </a:extLst>
            </p:cNvPr>
            <p:cNvSpPr/>
            <p:nvPr/>
          </p:nvSpPr>
          <p:spPr>
            <a:xfrm>
              <a:off x="2911475" y="2714488"/>
              <a:ext cx="552450" cy="165100"/>
            </a:xfrm>
            <a:custGeom>
              <a:avLst/>
              <a:gdLst>
                <a:gd name="connsiteX0" fmla="*/ 0 w 552450"/>
                <a:gd name="connsiteY0" fmla="*/ 165100 h 165100"/>
                <a:gd name="connsiteX1" fmla="*/ 165100 w 552450"/>
                <a:gd name="connsiteY1" fmla="*/ 0 h 165100"/>
                <a:gd name="connsiteX2" fmla="*/ 552450 w 552450"/>
                <a:gd name="connsiteY2" fmla="*/ 0 h 165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2450" h="165100">
                  <a:moveTo>
                    <a:pt x="0" y="165100"/>
                  </a:moveTo>
                  <a:lnTo>
                    <a:pt x="165100" y="0"/>
                  </a:lnTo>
                  <a:lnTo>
                    <a:pt x="552450" y="0"/>
                  </a:lnTo>
                </a:path>
              </a:pathLst>
            </a:custGeom>
            <a:noFill/>
            <a:ln w="25400" cap="flat" cmpd="sng" algn="ctr">
              <a:solidFill>
                <a:sysClr val="windowText" lastClr="000000"/>
              </a:solidFill>
              <a:prstDash val="solid"/>
              <a:headEnd type="oval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游ゴシック"/>
                <a:cs typeface="+mn-cs"/>
              </a:endParaRPr>
            </a:p>
          </p:txBody>
        </p:sp>
        <p:sp>
          <p:nvSpPr>
            <p:cNvPr id="41" name="テキスト ボックス 40">
              <a:extLst>
                <a:ext uri="{FF2B5EF4-FFF2-40B4-BE49-F238E27FC236}">
                  <a16:creationId xmlns:a16="http://schemas.microsoft.com/office/drawing/2014/main" id="{239D918C-5500-4165-B90A-92912221057A}"/>
                </a:ext>
              </a:extLst>
            </p:cNvPr>
            <p:cNvSpPr txBox="1"/>
            <p:nvPr/>
          </p:nvSpPr>
          <p:spPr>
            <a:xfrm>
              <a:off x="657401" y="822057"/>
              <a:ext cx="2410002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"/>
                  <a:ea typeface="游ゴシック"/>
                </a:rPr>
                <a:t>2/3 (Second Floor)</a:t>
              </a: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游ゴシック"/>
              </a:endParaRPr>
            </a:p>
          </p:txBody>
        </p:sp>
      </p:grpSp>
      <p:pic>
        <p:nvPicPr>
          <p:cNvPr id="2" name="DM20014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500" out="500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720000" y="0"/>
            <a:ext cx="609600" cy="609600"/>
          </a:xfrm>
          <a:prstGeom prst="rect">
            <a:avLst/>
          </a:prstGeom>
        </p:spPr>
      </p:pic>
      <p:sp>
        <p:nvSpPr>
          <p:cNvPr id="58" name="パンチ"/>
          <p:cNvSpPr/>
          <p:nvPr/>
        </p:nvSpPr>
        <p:spPr>
          <a:xfrm>
            <a:off x="9360000" y="0"/>
            <a:ext cx="360000" cy="360000"/>
          </a:xfrm>
          <a:prstGeom prst="donut">
            <a:avLst>
              <a:gd name="adj" fmla="val 7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6913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  <p:sndAc>
          <p:stSnd>
            <p:snd r:embed="rId4" name="2sec_NM.wav"/>
          </p:stSnd>
        </p:sndAc>
      </p:transition>
    </mc:Choice>
    <mc:Fallback xmlns="">
      <p:transition spd="med" advTm="0">
        <p:fade/>
        <p:sndAc>
          <p:stSnd>
            <p:snd r:embed="rId9" name="2sec_NM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3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9039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タイトル 2">
            <a:extLst>
              <a:ext uri="{FF2B5EF4-FFF2-40B4-BE49-F238E27FC236}">
                <a16:creationId xmlns:a16="http://schemas.microsoft.com/office/drawing/2014/main" id="{55D4CFD0-7D3F-490C-85E5-6075FE2E551B}"/>
              </a:ext>
            </a:extLst>
          </p:cNvPr>
          <p:cNvSpPr txBox="1">
            <a:spLocks/>
          </p:cNvSpPr>
          <p:nvPr/>
        </p:nvSpPr>
        <p:spPr>
          <a:xfrm>
            <a:off x="555458" y="136983"/>
            <a:ext cx="7077241" cy="349961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22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altLang="ja-JP" dirty="0">
                <a:solidFill>
                  <a:sysClr val="windowText" lastClr="000000"/>
                </a:solidFill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  <a:t>EX ROVR </a:t>
            </a:r>
            <a:r>
              <a:rPr lang="en-US" altLang="ja-JP" dirty="0"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  <a:t>“</a:t>
            </a:r>
            <a:r>
              <a:rPr lang="en-US" altLang="ja-JP" dirty="0">
                <a:solidFill>
                  <a:sysClr val="windowText" lastClr="000000"/>
                </a:solidFill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  <a:t>ASCENT”</a:t>
            </a:r>
            <a:r>
              <a:rPr lang="ja-JP" altLang="en-US" dirty="0">
                <a:solidFill>
                  <a:sysClr val="windowText" lastClr="000000"/>
                </a:solidFill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  <a:t> </a:t>
            </a:r>
            <a:r>
              <a:rPr lang="en-US" altLang="ja-JP" dirty="0">
                <a:solidFill>
                  <a:sysClr val="windowText" lastClr="000000"/>
                </a:solidFill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  <a:t>Demonstration Scenario (3/3)</a:t>
            </a:r>
            <a:endParaRPr lang="ja-JP" altLang="en-US" sz="1200" dirty="0">
              <a:solidFill>
                <a:sysClr val="windowText" lastClr="000000"/>
              </a:solidFill>
              <a:latin typeface="Calibri" panose="020F0502020204030204" pitchFamily="34" charset="0"/>
              <a:ea typeface="Meiryo UI" panose="020B0604030504040204" pitchFamily="50" charset="-128"/>
              <a:cs typeface="Calibri" panose="020F0502020204030204" pitchFamily="34" charset="0"/>
            </a:endParaRPr>
          </a:p>
        </p:txBody>
      </p:sp>
      <p:grpSp>
        <p:nvGrpSpPr>
          <p:cNvPr id="71" name="グループ化 70">
            <a:extLst>
              <a:ext uri="{FF2B5EF4-FFF2-40B4-BE49-F238E27FC236}">
                <a16:creationId xmlns:a16="http://schemas.microsoft.com/office/drawing/2014/main" id="{F21981B8-FE84-491A-AC42-4DCE670FC94C}"/>
              </a:ext>
            </a:extLst>
          </p:cNvPr>
          <p:cNvGrpSpPr/>
          <p:nvPr/>
        </p:nvGrpSpPr>
        <p:grpSpPr>
          <a:xfrm>
            <a:off x="72000" y="711525"/>
            <a:ext cx="9126545" cy="5658770"/>
            <a:chOff x="72000" y="711525"/>
            <a:chExt cx="9126545" cy="5658770"/>
          </a:xfrm>
        </p:grpSpPr>
        <p:pic>
          <p:nvPicPr>
            <p:cNvPr id="72" name="方位磁針">
              <a:extLst>
                <a:ext uri="{FF2B5EF4-FFF2-40B4-BE49-F238E27FC236}">
                  <a16:creationId xmlns:a16="http://schemas.microsoft.com/office/drawing/2014/main" id="{22AD8DDD-13D1-4C69-A359-D354AF8C4DE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0" b="100000" l="0" r="100000">
                          <a14:foregroundMark x1="49219" y1="74805" x2="49219" y2="74805"/>
                          <a14:foregroundMark x1="51953" y1="12109" x2="51953" y2="12109"/>
                          <a14:foregroundMark x1="66016" y1="28711" x2="66016" y2="28711"/>
                          <a14:foregroundMark x1="41211" y1="25391" x2="41211" y2="25391"/>
                          <a14:backgroundMark x1="86719" y1="11328" x2="86719" y2="11328"/>
                          <a14:backgroundMark x1="67969" y1="52148" x2="67969" y2="52148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713" y="711525"/>
              <a:ext cx="485227" cy="4852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73" name="グループ化 72">
              <a:extLst>
                <a:ext uri="{FF2B5EF4-FFF2-40B4-BE49-F238E27FC236}">
                  <a16:creationId xmlns:a16="http://schemas.microsoft.com/office/drawing/2014/main" id="{8ED29F5B-AF76-442E-AB94-C6871737E7D8}"/>
                </a:ext>
              </a:extLst>
            </p:cNvPr>
            <p:cNvGrpSpPr/>
            <p:nvPr/>
          </p:nvGrpSpPr>
          <p:grpSpPr>
            <a:xfrm>
              <a:off x="72000" y="1052655"/>
              <a:ext cx="4354166" cy="5317640"/>
              <a:chOff x="150952" y="1052655"/>
              <a:chExt cx="4354166" cy="5317640"/>
            </a:xfrm>
          </p:grpSpPr>
          <p:pic>
            <p:nvPicPr>
              <p:cNvPr id="86" name="テストスタンド">
                <a:extLst>
                  <a:ext uri="{FF2B5EF4-FFF2-40B4-BE49-F238E27FC236}">
                    <a16:creationId xmlns:a16="http://schemas.microsoft.com/office/drawing/2014/main" id="{92EED9B1-D7A9-4BEA-84AC-C362C6156AC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1385273" y="2499374"/>
                <a:ext cx="3959306" cy="216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87" name="マスク">
                <a:extLst>
                  <a:ext uri="{FF2B5EF4-FFF2-40B4-BE49-F238E27FC236}">
                    <a16:creationId xmlns:a16="http://schemas.microsoft.com/office/drawing/2014/main" id="{4DD9B086-A311-49C2-80CA-12D8EA255821}"/>
                  </a:ext>
                </a:extLst>
              </p:cNvPr>
              <p:cNvSpPr/>
              <p:nvPr/>
            </p:nvSpPr>
            <p:spPr>
              <a:xfrm>
                <a:off x="2699756" y="2752507"/>
                <a:ext cx="1708329" cy="1799949"/>
              </a:xfrm>
              <a:prstGeom prst="rect">
                <a:avLst/>
              </a:prstGeom>
              <a:solidFill>
                <a:sysClr val="window" lastClr="FFFFFF">
                  <a:alpha val="60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/>
                  <a:ea typeface="游ゴシック"/>
                  <a:cs typeface="+mn-cs"/>
                </a:endParaRPr>
              </a:p>
            </p:txBody>
          </p:sp>
          <p:sp>
            <p:nvSpPr>
              <p:cNvPr id="88" name="正方形/長方形 87">
                <a:extLst>
                  <a:ext uri="{FF2B5EF4-FFF2-40B4-BE49-F238E27FC236}">
                    <a16:creationId xmlns:a16="http://schemas.microsoft.com/office/drawing/2014/main" id="{46F26D3D-B856-4952-BD3F-2985E6E304C2}"/>
                  </a:ext>
                </a:extLst>
              </p:cNvPr>
              <p:cNvSpPr/>
              <p:nvPr/>
            </p:nvSpPr>
            <p:spPr>
              <a:xfrm>
                <a:off x="2962687" y="1369612"/>
                <a:ext cx="144016" cy="144016"/>
              </a:xfrm>
              <a:prstGeom prst="rect">
                <a:avLst/>
              </a:prstGeom>
              <a:solidFill>
                <a:sysClr val="windowText" lastClr="000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/>
                  <a:ea typeface="游ゴシック"/>
                  <a:cs typeface="+mn-cs"/>
                </a:endParaRPr>
              </a:p>
            </p:txBody>
          </p:sp>
          <p:sp>
            <p:nvSpPr>
              <p:cNvPr id="89" name="正方形/長方形 88">
                <a:extLst>
                  <a:ext uri="{FF2B5EF4-FFF2-40B4-BE49-F238E27FC236}">
                    <a16:creationId xmlns:a16="http://schemas.microsoft.com/office/drawing/2014/main" id="{BBB96BCE-0809-45FF-84E5-6A9FAA01328A}"/>
                  </a:ext>
                </a:extLst>
              </p:cNvPr>
              <p:cNvSpPr/>
              <p:nvPr/>
            </p:nvSpPr>
            <p:spPr>
              <a:xfrm>
                <a:off x="2962687" y="1052655"/>
                <a:ext cx="144016" cy="144016"/>
              </a:xfrm>
              <a:prstGeom prst="rect">
                <a:avLst/>
              </a:prstGeom>
              <a:solidFill>
                <a:sysClr val="windowText" lastClr="000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/>
                  <a:ea typeface="游ゴシック"/>
                  <a:cs typeface="+mn-cs"/>
                </a:endParaRPr>
              </a:p>
            </p:txBody>
          </p:sp>
          <p:sp>
            <p:nvSpPr>
              <p:cNvPr id="90" name="正方形/長方形 89">
                <a:extLst>
                  <a:ext uri="{FF2B5EF4-FFF2-40B4-BE49-F238E27FC236}">
                    <a16:creationId xmlns:a16="http://schemas.microsoft.com/office/drawing/2014/main" id="{3C9B3776-0589-4C98-AE8E-7271183EF95D}"/>
                  </a:ext>
                </a:extLst>
              </p:cNvPr>
              <p:cNvSpPr/>
              <p:nvPr/>
            </p:nvSpPr>
            <p:spPr>
              <a:xfrm>
                <a:off x="545118" y="1551132"/>
                <a:ext cx="3960000" cy="4536000"/>
              </a:xfrm>
              <a:prstGeom prst="rect">
                <a:avLst/>
              </a:prstGeom>
              <a:noFill/>
              <a:ln w="25400" cap="flat" cmpd="sng" algn="ctr">
                <a:solidFill>
                  <a:srgbClr val="9E9E9E"/>
                </a:solidFill>
                <a:prstDash val="dash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/>
                  <a:ea typeface="游ゴシック"/>
                  <a:cs typeface="+mn-cs"/>
                </a:endParaRPr>
              </a:p>
            </p:txBody>
          </p:sp>
          <p:sp>
            <p:nvSpPr>
              <p:cNvPr id="91" name="正方形/長方形 90">
                <a:extLst>
                  <a:ext uri="{FF2B5EF4-FFF2-40B4-BE49-F238E27FC236}">
                    <a16:creationId xmlns:a16="http://schemas.microsoft.com/office/drawing/2014/main" id="{753F5A96-7B19-4116-B0BB-83B02E31EB28}"/>
                  </a:ext>
                </a:extLst>
              </p:cNvPr>
              <p:cNvSpPr/>
              <p:nvPr/>
            </p:nvSpPr>
            <p:spPr>
              <a:xfrm>
                <a:off x="784664" y="1850657"/>
                <a:ext cx="633016" cy="1271646"/>
              </a:xfrm>
              <a:prstGeom prst="rect">
                <a:avLst/>
              </a:prstGeom>
              <a:solidFill>
                <a:srgbClr val="FF5722">
                  <a:lumMod val="60000"/>
                  <a:lumOff val="4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/>
                  <a:ea typeface="游ゴシック"/>
                  <a:cs typeface="+mn-cs"/>
                </a:endParaRPr>
              </a:p>
            </p:txBody>
          </p:sp>
          <p:sp>
            <p:nvSpPr>
              <p:cNvPr id="92" name="テキスト ボックス 91">
                <a:extLst>
                  <a:ext uri="{FF2B5EF4-FFF2-40B4-BE49-F238E27FC236}">
                    <a16:creationId xmlns:a16="http://schemas.microsoft.com/office/drawing/2014/main" id="{E6B85B7A-AC38-4B2A-827D-8FF1CA0EB3F9}"/>
                  </a:ext>
                </a:extLst>
              </p:cNvPr>
              <p:cNvSpPr txBox="1"/>
              <p:nvPr/>
            </p:nvSpPr>
            <p:spPr>
              <a:xfrm>
                <a:off x="705922" y="2301814"/>
                <a:ext cx="790500" cy="369332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ja-JP" sz="9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"/>
                    <a:ea typeface="游ゴシック"/>
                  </a:rPr>
                  <a:t>Operation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ja-JP" sz="9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"/>
                    <a:ea typeface="游ゴシック"/>
                  </a:rPr>
                  <a:t>HQ</a:t>
                </a:r>
                <a:endParaRPr kumimoji="0" lang="ja-JP" altLang="en-US" sz="9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"/>
                  <a:ea typeface="游ゴシック"/>
                </a:endParaRPr>
              </a:p>
            </p:txBody>
          </p:sp>
          <p:grpSp>
            <p:nvGrpSpPr>
              <p:cNvPr id="93" name="充電ステーション">
                <a:extLst>
                  <a:ext uri="{FF2B5EF4-FFF2-40B4-BE49-F238E27FC236}">
                    <a16:creationId xmlns:a16="http://schemas.microsoft.com/office/drawing/2014/main" id="{D8B48911-DABB-4436-B2DD-5CFFF046936C}"/>
                  </a:ext>
                </a:extLst>
              </p:cNvPr>
              <p:cNvGrpSpPr/>
              <p:nvPr/>
            </p:nvGrpSpPr>
            <p:grpSpPr>
              <a:xfrm>
                <a:off x="1551754" y="2314524"/>
                <a:ext cx="733172" cy="568192"/>
                <a:chOff x="3334773" y="1420648"/>
                <a:chExt cx="733172" cy="568192"/>
              </a:xfrm>
            </p:grpSpPr>
            <p:sp>
              <p:nvSpPr>
                <p:cNvPr id="136" name="正方形/長方形 135">
                  <a:extLst>
                    <a:ext uri="{FF2B5EF4-FFF2-40B4-BE49-F238E27FC236}">
                      <a16:creationId xmlns:a16="http://schemas.microsoft.com/office/drawing/2014/main" id="{FBA46353-7BCC-48F6-B9CC-C15856CB808C}"/>
                    </a:ext>
                  </a:extLst>
                </p:cNvPr>
                <p:cNvSpPr/>
                <p:nvPr/>
              </p:nvSpPr>
              <p:spPr>
                <a:xfrm>
                  <a:off x="3435512" y="1420648"/>
                  <a:ext cx="531696" cy="568192"/>
                </a:xfrm>
                <a:prstGeom prst="rect">
                  <a:avLst/>
                </a:prstGeom>
                <a:solidFill>
                  <a:srgbClr val="FF5722">
                    <a:lumMod val="60000"/>
                    <a:lumOff val="40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Segoe UI"/>
                    <a:ea typeface="游ゴシック"/>
                    <a:cs typeface="+mn-cs"/>
                  </a:endParaRPr>
                </a:p>
              </p:txBody>
            </p:sp>
            <p:sp>
              <p:nvSpPr>
                <p:cNvPr id="137" name="テキスト ボックス 136">
                  <a:extLst>
                    <a:ext uri="{FF2B5EF4-FFF2-40B4-BE49-F238E27FC236}">
                      <a16:creationId xmlns:a16="http://schemas.microsoft.com/office/drawing/2014/main" id="{42A5456A-C986-4E50-AF4C-1B7F0B82D434}"/>
                    </a:ext>
                  </a:extLst>
                </p:cNvPr>
                <p:cNvSpPr txBox="1"/>
                <p:nvPr/>
              </p:nvSpPr>
              <p:spPr>
                <a:xfrm>
                  <a:off x="3334773" y="1550854"/>
                  <a:ext cx="733172" cy="307777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ja-JP" sz="7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Segoe UI"/>
                      <a:ea typeface="游ゴシック"/>
                    </a:rPr>
                    <a:t>Charging</a:t>
                  </a:r>
                </a:p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ja-JP" sz="7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Segoe UI"/>
                      <a:ea typeface="游ゴシック"/>
                    </a:rPr>
                    <a:t>Station</a:t>
                  </a:r>
                  <a:endParaRPr kumimoji="0" lang="ja-JP" altLang="en-US" sz="7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"/>
                    <a:ea typeface="游ゴシック"/>
                  </a:endParaRPr>
                </a:p>
              </p:txBody>
            </p:sp>
          </p:grpSp>
          <p:sp>
            <p:nvSpPr>
              <p:cNvPr id="94" name="柱">
                <a:extLst>
                  <a:ext uri="{FF2B5EF4-FFF2-40B4-BE49-F238E27FC236}">
                    <a16:creationId xmlns:a16="http://schemas.microsoft.com/office/drawing/2014/main" id="{BDF3CE63-913C-4C7F-AB2D-2C863B1EFDF2}"/>
                  </a:ext>
                </a:extLst>
              </p:cNvPr>
              <p:cNvSpPr/>
              <p:nvPr/>
            </p:nvSpPr>
            <p:spPr>
              <a:xfrm>
                <a:off x="2717455" y="2784078"/>
                <a:ext cx="72129" cy="72129"/>
              </a:xfrm>
              <a:prstGeom prst="rect">
                <a:avLst/>
              </a:prstGeom>
              <a:solidFill>
                <a:srgbClr val="E91E63">
                  <a:lumMod val="40000"/>
                  <a:lumOff val="6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/>
                  <a:ea typeface="游ゴシック"/>
                  <a:cs typeface="+mn-cs"/>
                </a:endParaRPr>
              </a:p>
            </p:txBody>
          </p:sp>
          <p:sp>
            <p:nvSpPr>
              <p:cNvPr id="95" name="柱">
                <a:extLst>
                  <a:ext uri="{FF2B5EF4-FFF2-40B4-BE49-F238E27FC236}">
                    <a16:creationId xmlns:a16="http://schemas.microsoft.com/office/drawing/2014/main" id="{703854A7-20FF-404A-9296-4CCF77955745}"/>
                  </a:ext>
                </a:extLst>
              </p:cNvPr>
              <p:cNvSpPr/>
              <p:nvPr/>
            </p:nvSpPr>
            <p:spPr>
              <a:xfrm>
                <a:off x="4335956" y="2784078"/>
                <a:ext cx="72129" cy="72129"/>
              </a:xfrm>
              <a:prstGeom prst="rect">
                <a:avLst/>
              </a:prstGeom>
              <a:solidFill>
                <a:srgbClr val="E91E63">
                  <a:lumMod val="40000"/>
                  <a:lumOff val="6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/>
                  <a:ea typeface="游ゴシック"/>
                  <a:cs typeface="+mn-cs"/>
                </a:endParaRPr>
              </a:p>
            </p:txBody>
          </p:sp>
          <p:sp>
            <p:nvSpPr>
              <p:cNvPr id="96" name="柱">
                <a:extLst>
                  <a:ext uri="{FF2B5EF4-FFF2-40B4-BE49-F238E27FC236}">
                    <a16:creationId xmlns:a16="http://schemas.microsoft.com/office/drawing/2014/main" id="{E85B7C57-0511-42D1-AC2B-623650233904}"/>
                  </a:ext>
                </a:extLst>
              </p:cNvPr>
              <p:cNvSpPr/>
              <p:nvPr/>
            </p:nvSpPr>
            <p:spPr>
              <a:xfrm>
                <a:off x="3070586" y="2785378"/>
                <a:ext cx="525066" cy="45719"/>
              </a:xfrm>
              <a:prstGeom prst="rect">
                <a:avLst/>
              </a:prstGeom>
              <a:solidFill>
                <a:srgbClr val="E91E63">
                  <a:lumMod val="40000"/>
                  <a:lumOff val="6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/>
                  <a:ea typeface="游ゴシック"/>
                  <a:cs typeface="+mn-cs"/>
                </a:endParaRPr>
              </a:p>
            </p:txBody>
          </p:sp>
          <p:sp>
            <p:nvSpPr>
              <p:cNvPr id="97" name="柱">
                <a:extLst>
                  <a:ext uri="{FF2B5EF4-FFF2-40B4-BE49-F238E27FC236}">
                    <a16:creationId xmlns:a16="http://schemas.microsoft.com/office/drawing/2014/main" id="{BEB60E14-1DB6-461A-AF18-FC247B8131CC}"/>
                  </a:ext>
                </a:extLst>
              </p:cNvPr>
              <p:cNvSpPr/>
              <p:nvPr/>
            </p:nvSpPr>
            <p:spPr>
              <a:xfrm>
                <a:off x="2699756" y="4457207"/>
                <a:ext cx="72129" cy="72129"/>
              </a:xfrm>
              <a:prstGeom prst="rect">
                <a:avLst/>
              </a:prstGeom>
              <a:solidFill>
                <a:srgbClr val="E91E63">
                  <a:lumMod val="40000"/>
                  <a:lumOff val="6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/>
                  <a:ea typeface="游ゴシック"/>
                  <a:cs typeface="+mn-cs"/>
                </a:endParaRPr>
              </a:p>
            </p:txBody>
          </p:sp>
          <p:sp>
            <p:nvSpPr>
              <p:cNvPr id="98" name="柱">
                <a:extLst>
                  <a:ext uri="{FF2B5EF4-FFF2-40B4-BE49-F238E27FC236}">
                    <a16:creationId xmlns:a16="http://schemas.microsoft.com/office/drawing/2014/main" id="{A1F5116E-5BF1-4A5B-AF91-3EDFE5B7AEC1}"/>
                  </a:ext>
                </a:extLst>
              </p:cNvPr>
              <p:cNvSpPr/>
              <p:nvPr/>
            </p:nvSpPr>
            <p:spPr>
              <a:xfrm>
                <a:off x="4329696" y="4457207"/>
                <a:ext cx="72129" cy="72129"/>
              </a:xfrm>
              <a:prstGeom prst="rect">
                <a:avLst/>
              </a:prstGeom>
              <a:solidFill>
                <a:srgbClr val="E91E63">
                  <a:lumMod val="40000"/>
                  <a:lumOff val="6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/>
                  <a:ea typeface="游ゴシック"/>
                  <a:cs typeface="+mn-cs"/>
                </a:endParaRPr>
              </a:p>
            </p:txBody>
          </p:sp>
          <p:sp>
            <p:nvSpPr>
              <p:cNvPr id="99" name="衝立">
                <a:extLst>
                  <a:ext uri="{FF2B5EF4-FFF2-40B4-BE49-F238E27FC236}">
                    <a16:creationId xmlns:a16="http://schemas.microsoft.com/office/drawing/2014/main" id="{97AD54A0-15A5-4EFA-A7F0-4A7639154414}"/>
                  </a:ext>
                </a:extLst>
              </p:cNvPr>
              <p:cNvSpPr/>
              <p:nvPr/>
            </p:nvSpPr>
            <p:spPr>
              <a:xfrm>
                <a:off x="561380" y="1557712"/>
                <a:ext cx="2167980" cy="4529420"/>
              </a:xfrm>
              <a:custGeom>
                <a:avLst/>
                <a:gdLst>
                  <a:gd name="connsiteX0" fmla="*/ 2173857 w 2579298"/>
                  <a:gd name="connsiteY0" fmla="*/ 0 h 5270740"/>
                  <a:gd name="connsiteX1" fmla="*/ 0 w 2579298"/>
                  <a:gd name="connsiteY1" fmla="*/ 0 h 5270740"/>
                  <a:gd name="connsiteX2" fmla="*/ 0 w 2579298"/>
                  <a:gd name="connsiteY2" fmla="*/ 5270740 h 5270740"/>
                  <a:gd name="connsiteX3" fmla="*/ 2579298 w 2579298"/>
                  <a:gd name="connsiteY3" fmla="*/ 5270740 h 52707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79298" h="5270740">
                    <a:moveTo>
                      <a:pt x="2173857" y="0"/>
                    </a:moveTo>
                    <a:lnTo>
                      <a:pt x="0" y="0"/>
                    </a:lnTo>
                    <a:lnTo>
                      <a:pt x="0" y="5270740"/>
                    </a:lnTo>
                    <a:lnTo>
                      <a:pt x="2579298" y="5270740"/>
                    </a:lnTo>
                  </a:path>
                </a:pathLst>
              </a:custGeom>
              <a:noFill/>
              <a:ln w="76200" cap="flat" cmpd="sng" algn="ctr">
                <a:solidFill>
                  <a:srgbClr val="9E9E9E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/>
                  <a:ea typeface="游ゴシック"/>
                  <a:cs typeface="+mn-cs"/>
                </a:endParaRPr>
              </a:p>
            </p:txBody>
          </p:sp>
          <p:sp>
            <p:nvSpPr>
              <p:cNvPr id="100" name="正方形/長方形 99">
                <a:extLst>
                  <a:ext uri="{FF2B5EF4-FFF2-40B4-BE49-F238E27FC236}">
                    <a16:creationId xmlns:a16="http://schemas.microsoft.com/office/drawing/2014/main" id="{68691F78-AA0F-42C1-9B55-55610C3EBBFB}"/>
                  </a:ext>
                </a:extLst>
              </p:cNvPr>
              <p:cNvSpPr/>
              <p:nvPr/>
            </p:nvSpPr>
            <p:spPr>
              <a:xfrm>
                <a:off x="2771884" y="4483617"/>
                <a:ext cx="1564071" cy="45719"/>
              </a:xfrm>
              <a:prstGeom prst="rect">
                <a:avLst/>
              </a:prstGeom>
              <a:solidFill>
                <a:srgbClr val="E91E63">
                  <a:lumMod val="40000"/>
                  <a:lumOff val="6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/>
                  <a:ea typeface="游ゴシック"/>
                  <a:cs typeface="+mn-cs"/>
                </a:endParaRPr>
              </a:p>
            </p:txBody>
          </p:sp>
          <p:sp>
            <p:nvSpPr>
              <p:cNvPr id="101" name="正方形/長方形 100">
                <a:extLst>
                  <a:ext uri="{FF2B5EF4-FFF2-40B4-BE49-F238E27FC236}">
                    <a16:creationId xmlns:a16="http://schemas.microsoft.com/office/drawing/2014/main" id="{341CED9B-9C9C-477A-8828-7995BE19C817}"/>
                  </a:ext>
                </a:extLst>
              </p:cNvPr>
              <p:cNvSpPr/>
              <p:nvPr/>
            </p:nvSpPr>
            <p:spPr>
              <a:xfrm>
                <a:off x="545118" y="1369612"/>
                <a:ext cx="144016" cy="144016"/>
              </a:xfrm>
              <a:prstGeom prst="rect">
                <a:avLst/>
              </a:prstGeom>
              <a:solidFill>
                <a:sysClr val="windowText" lastClr="000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/>
                  <a:ea typeface="游ゴシック"/>
                  <a:cs typeface="+mn-cs"/>
                </a:endParaRPr>
              </a:p>
            </p:txBody>
          </p:sp>
          <p:sp>
            <p:nvSpPr>
              <p:cNvPr id="102" name="正方形/長方形 101">
                <a:extLst>
                  <a:ext uri="{FF2B5EF4-FFF2-40B4-BE49-F238E27FC236}">
                    <a16:creationId xmlns:a16="http://schemas.microsoft.com/office/drawing/2014/main" id="{A9338E77-1BC5-418F-81D7-B730C0EDD37B}"/>
                  </a:ext>
                </a:extLst>
              </p:cNvPr>
              <p:cNvSpPr/>
              <p:nvPr/>
            </p:nvSpPr>
            <p:spPr>
              <a:xfrm rot="16200000">
                <a:off x="2081986" y="3723946"/>
                <a:ext cx="522000" cy="36000"/>
              </a:xfrm>
              <a:prstGeom prst="rect">
                <a:avLst/>
              </a:prstGeom>
              <a:solidFill>
                <a:srgbClr val="FF5722">
                  <a:lumMod val="60000"/>
                  <a:lumOff val="4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/>
                  <a:ea typeface="游ゴシック"/>
                  <a:cs typeface="+mn-cs"/>
                </a:endParaRPr>
              </a:p>
            </p:txBody>
          </p:sp>
          <p:grpSp>
            <p:nvGrpSpPr>
              <p:cNvPr id="103" name="グループ化 102">
                <a:extLst>
                  <a:ext uri="{FF2B5EF4-FFF2-40B4-BE49-F238E27FC236}">
                    <a16:creationId xmlns:a16="http://schemas.microsoft.com/office/drawing/2014/main" id="{4CE01C42-B8F7-472C-BD26-C55AA50679A9}"/>
                  </a:ext>
                </a:extLst>
              </p:cNvPr>
              <p:cNvGrpSpPr/>
              <p:nvPr/>
            </p:nvGrpSpPr>
            <p:grpSpPr>
              <a:xfrm rot="16200000">
                <a:off x="1384932" y="4442568"/>
                <a:ext cx="487247" cy="288000"/>
                <a:chOff x="7362820" y="2588818"/>
                <a:chExt cx="487247" cy="288000"/>
              </a:xfrm>
            </p:grpSpPr>
            <p:sp>
              <p:nvSpPr>
                <p:cNvPr id="134" name="正方形/長方形 133">
                  <a:extLst>
                    <a:ext uri="{FF2B5EF4-FFF2-40B4-BE49-F238E27FC236}">
                      <a16:creationId xmlns:a16="http://schemas.microsoft.com/office/drawing/2014/main" id="{10BACCD2-0FFA-4344-9908-61518A4C4422}"/>
                    </a:ext>
                  </a:extLst>
                </p:cNvPr>
                <p:cNvSpPr/>
                <p:nvPr/>
              </p:nvSpPr>
              <p:spPr>
                <a:xfrm>
                  <a:off x="7390444" y="2588818"/>
                  <a:ext cx="432000" cy="288000"/>
                </a:xfrm>
                <a:prstGeom prst="rect">
                  <a:avLst/>
                </a:prstGeom>
                <a:solidFill>
                  <a:srgbClr val="FF5722">
                    <a:lumMod val="60000"/>
                    <a:lumOff val="40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Segoe UI"/>
                    <a:ea typeface="游ゴシック"/>
                    <a:cs typeface="+mn-cs"/>
                  </a:endParaRPr>
                </a:p>
              </p:txBody>
            </p:sp>
            <p:sp>
              <p:nvSpPr>
                <p:cNvPr id="135" name="テキスト ボックス 134">
                  <a:extLst>
                    <a:ext uri="{FF2B5EF4-FFF2-40B4-BE49-F238E27FC236}">
                      <a16:creationId xmlns:a16="http://schemas.microsoft.com/office/drawing/2014/main" id="{9813E603-AE7D-4690-9A15-1CF628885502}"/>
                    </a:ext>
                  </a:extLst>
                </p:cNvPr>
                <p:cNvSpPr txBox="1"/>
                <p:nvPr/>
              </p:nvSpPr>
              <p:spPr>
                <a:xfrm>
                  <a:off x="7362820" y="2632790"/>
                  <a:ext cx="487247" cy="200055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ja-JP" sz="7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Segoe UI"/>
                      <a:ea typeface="游ゴシック"/>
                    </a:rPr>
                    <a:t>Pipes</a:t>
                  </a:r>
                  <a:endParaRPr kumimoji="0" lang="ja-JP" altLang="en-US" sz="7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"/>
                    <a:ea typeface="游ゴシック"/>
                  </a:endParaRPr>
                </a:p>
              </p:txBody>
            </p:sp>
          </p:grpSp>
          <p:grpSp>
            <p:nvGrpSpPr>
              <p:cNvPr id="104" name="グループ化 103">
                <a:extLst>
                  <a:ext uri="{FF2B5EF4-FFF2-40B4-BE49-F238E27FC236}">
                    <a16:creationId xmlns:a16="http://schemas.microsoft.com/office/drawing/2014/main" id="{AEB1EAEF-9B57-485F-82AE-5D8C46E56835}"/>
                  </a:ext>
                </a:extLst>
              </p:cNvPr>
              <p:cNvGrpSpPr/>
              <p:nvPr/>
            </p:nvGrpSpPr>
            <p:grpSpPr>
              <a:xfrm rot="16200000">
                <a:off x="1384934" y="4888960"/>
                <a:ext cx="487247" cy="288000"/>
                <a:chOff x="7362820" y="2588818"/>
                <a:chExt cx="487247" cy="288000"/>
              </a:xfrm>
            </p:grpSpPr>
            <p:sp>
              <p:nvSpPr>
                <p:cNvPr id="132" name="正方形/長方形 131">
                  <a:extLst>
                    <a:ext uri="{FF2B5EF4-FFF2-40B4-BE49-F238E27FC236}">
                      <a16:creationId xmlns:a16="http://schemas.microsoft.com/office/drawing/2014/main" id="{E94D9386-AF0F-4AD2-97AB-5754D2B01915}"/>
                    </a:ext>
                  </a:extLst>
                </p:cNvPr>
                <p:cNvSpPr/>
                <p:nvPr/>
              </p:nvSpPr>
              <p:spPr>
                <a:xfrm>
                  <a:off x="7390444" y="2588818"/>
                  <a:ext cx="432000" cy="288000"/>
                </a:xfrm>
                <a:prstGeom prst="rect">
                  <a:avLst/>
                </a:prstGeom>
                <a:solidFill>
                  <a:srgbClr val="FF5722">
                    <a:lumMod val="60000"/>
                    <a:lumOff val="40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Segoe UI"/>
                    <a:ea typeface="游ゴシック"/>
                    <a:cs typeface="+mn-cs"/>
                  </a:endParaRPr>
                </a:p>
              </p:txBody>
            </p:sp>
            <p:sp>
              <p:nvSpPr>
                <p:cNvPr id="133" name="テキスト ボックス 132">
                  <a:extLst>
                    <a:ext uri="{FF2B5EF4-FFF2-40B4-BE49-F238E27FC236}">
                      <a16:creationId xmlns:a16="http://schemas.microsoft.com/office/drawing/2014/main" id="{1034C865-BFBE-4340-93D4-35A4AA26CB0F}"/>
                    </a:ext>
                  </a:extLst>
                </p:cNvPr>
                <p:cNvSpPr txBox="1"/>
                <p:nvPr/>
              </p:nvSpPr>
              <p:spPr>
                <a:xfrm>
                  <a:off x="7362820" y="2632790"/>
                  <a:ext cx="487247" cy="200055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ja-JP" sz="7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Segoe UI"/>
                      <a:ea typeface="游ゴシック"/>
                    </a:rPr>
                    <a:t>Pipes</a:t>
                  </a:r>
                  <a:endParaRPr kumimoji="0" lang="ja-JP" altLang="en-US" sz="7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"/>
                    <a:ea typeface="游ゴシック"/>
                  </a:endParaRPr>
                </a:p>
              </p:txBody>
            </p:sp>
          </p:grpSp>
          <p:sp>
            <p:nvSpPr>
              <p:cNvPr id="105" name="正方形/長方形 104">
                <a:extLst>
                  <a:ext uri="{FF2B5EF4-FFF2-40B4-BE49-F238E27FC236}">
                    <a16:creationId xmlns:a16="http://schemas.microsoft.com/office/drawing/2014/main" id="{0DE69ACF-D4F5-4D8B-9914-41308EC258C6}"/>
                  </a:ext>
                </a:extLst>
              </p:cNvPr>
              <p:cNvSpPr/>
              <p:nvPr/>
            </p:nvSpPr>
            <p:spPr>
              <a:xfrm>
                <a:off x="2160808" y="4353014"/>
                <a:ext cx="522000" cy="36000"/>
              </a:xfrm>
              <a:prstGeom prst="rect">
                <a:avLst/>
              </a:prstGeom>
              <a:solidFill>
                <a:srgbClr val="FF5722">
                  <a:lumMod val="60000"/>
                  <a:lumOff val="4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/>
                  <a:ea typeface="游ゴシック"/>
                  <a:cs typeface="+mn-cs"/>
                </a:endParaRPr>
              </a:p>
            </p:txBody>
          </p:sp>
          <p:sp>
            <p:nvSpPr>
              <p:cNvPr id="106" name="正方形/長方形 105">
                <a:extLst>
                  <a:ext uri="{FF2B5EF4-FFF2-40B4-BE49-F238E27FC236}">
                    <a16:creationId xmlns:a16="http://schemas.microsoft.com/office/drawing/2014/main" id="{7E7B3806-DEC1-4849-8235-5565C92E9A7D}"/>
                  </a:ext>
                </a:extLst>
              </p:cNvPr>
              <p:cNvSpPr/>
              <p:nvPr/>
            </p:nvSpPr>
            <p:spPr>
              <a:xfrm rot="16200000">
                <a:off x="1881808" y="4632014"/>
                <a:ext cx="522000" cy="36000"/>
              </a:xfrm>
              <a:prstGeom prst="rect">
                <a:avLst/>
              </a:prstGeom>
              <a:solidFill>
                <a:srgbClr val="FF5722">
                  <a:lumMod val="60000"/>
                  <a:lumOff val="4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/>
                  <a:ea typeface="游ゴシック"/>
                  <a:cs typeface="+mn-cs"/>
                </a:endParaRPr>
              </a:p>
            </p:txBody>
          </p:sp>
          <p:grpSp>
            <p:nvGrpSpPr>
              <p:cNvPr id="107" name="グループ化 106">
                <a:extLst>
                  <a:ext uri="{FF2B5EF4-FFF2-40B4-BE49-F238E27FC236}">
                    <a16:creationId xmlns:a16="http://schemas.microsoft.com/office/drawing/2014/main" id="{442F3E35-7BE7-4257-9CEF-23919120A121}"/>
                  </a:ext>
                </a:extLst>
              </p:cNvPr>
              <p:cNvGrpSpPr/>
              <p:nvPr/>
            </p:nvGrpSpPr>
            <p:grpSpPr>
              <a:xfrm rot="10800000">
                <a:off x="1755597" y="5278465"/>
                <a:ext cx="487247" cy="288000"/>
                <a:chOff x="7362820" y="2588818"/>
                <a:chExt cx="487247" cy="288000"/>
              </a:xfrm>
            </p:grpSpPr>
            <p:sp>
              <p:nvSpPr>
                <p:cNvPr id="130" name="正方形/長方形 129">
                  <a:extLst>
                    <a:ext uri="{FF2B5EF4-FFF2-40B4-BE49-F238E27FC236}">
                      <a16:creationId xmlns:a16="http://schemas.microsoft.com/office/drawing/2014/main" id="{80161169-FF7E-44EF-AAA3-6659368B7660}"/>
                    </a:ext>
                  </a:extLst>
                </p:cNvPr>
                <p:cNvSpPr/>
                <p:nvPr/>
              </p:nvSpPr>
              <p:spPr>
                <a:xfrm>
                  <a:off x="7390444" y="2588818"/>
                  <a:ext cx="432000" cy="288000"/>
                </a:xfrm>
                <a:prstGeom prst="rect">
                  <a:avLst/>
                </a:prstGeom>
                <a:solidFill>
                  <a:srgbClr val="FF5722">
                    <a:lumMod val="60000"/>
                    <a:lumOff val="40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Segoe UI"/>
                    <a:ea typeface="游ゴシック"/>
                    <a:cs typeface="+mn-cs"/>
                  </a:endParaRPr>
                </a:p>
              </p:txBody>
            </p:sp>
            <p:sp>
              <p:nvSpPr>
                <p:cNvPr id="131" name="テキスト ボックス 130">
                  <a:extLst>
                    <a:ext uri="{FF2B5EF4-FFF2-40B4-BE49-F238E27FC236}">
                      <a16:creationId xmlns:a16="http://schemas.microsoft.com/office/drawing/2014/main" id="{A419F7FC-4208-4714-8ACF-700A00BD8EC1}"/>
                    </a:ext>
                  </a:extLst>
                </p:cNvPr>
                <p:cNvSpPr txBox="1"/>
                <p:nvPr/>
              </p:nvSpPr>
              <p:spPr>
                <a:xfrm rot="10800000">
                  <a:off x="7362820" y="2632790"/>
                  <a:ext cx="487247" cy="200055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ja-JP" sz="7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Segoe UI"/>
                      <a:ea typeface="游ゴシック"/>
                    </a:rPr>
                    <a:t>Pipes</a:t>
                  </a:r>
                  <a:endParaRPr kumimoji="0" lang="ja-JP" altLang="en-US" sz="7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"/>
                    <a:ea typeface="游ゴシック"/>
                  </a:endParaRPr>
                </a:p>
              </p:txBody>
            </p:sp>
          </p:grpSp>
          <p:grpSp>
            <p:nvGrpSpPr>
              <p:cNvPr id="108" name="グループ化 107">
                <a:extLst>
                  <a:ext uri="{FF2B5EF4-FFF2-40B4-BE49-F238E27FC236}">
                    <a16:creationId xmlns:a16="http://schemas.microsoft.com/office/drawing/2014/main" id="{43FEB970-18EA-4F8E-BD83-612162CBAB9C}"/>
                  </a:ext>
                </a:extLst>
              </p:cNvPr>
              <p:cNvGrpSpPr/>
              <p:nvPr/>
            </p:nvGrpSpPr>
            <p:grpSpPr>
              <a:xfrm rot="5400000">
                <a:off x="2568401" y="3633959"/>
                <a:ext cx="487247" cy="288000"/>
                <a:chOff x="7362821" y="2588818"/>
                <a:chExt cx="487247" cy="288000"/>
              </a:xfrm>
            </p:grpSpPr>
            <p:sp>
              <p:nvSpPr>
                <p:cNvPr id="128" name="正方形/長方形 127">
                  <a:extLst>
                    <a:ext uri="{FF2B5EF4-FFF2-40B4-BE49-F238E27FC236}">
                      <a16:creationId xmlns:a16="http://schemas.microsoft.com/office/drawing/2014/main" id="{323549F8-1564-4EA6-AC12-375D11114154}"/>
                    </a:ext>
                  </a:extLst>
                </p:cNvPr>
                <p:cNvSpPr/>
                <p:nvPr/>
              </p:nvSpPr>
              <p:spPr>
                <a:xfrm>
                  <a:off x="7390444" y="2588818"/>
                  <a:ext cx="432000" cy="288000"/>
                </a:xfrm>
                <a:prstGeom prst="rect">
                  <a:avLst/>
                </a:prstGeom>
                <a:solidFill>
                  <a:srgbClr val="FF5722">
                    <a:lumMod val="60000"/>
                    <a:lumOff val="40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Segoe UI"/>
                    <a:ea typeface="游ゴシック"/>
                    <a:cs typeface="+mn-cs"/>
                  </a:endParaRPr>
                </a:p>
              </p:txBody>
            </p:sp>
            <p:sp>
              <p:nvSpPr>
                <p:cNvPr id="129" name="テキスト ボックス 128">
                  <a:extLst>
                    <a:ext uri="{FF2B5EF4-FFF2-40B4-BE49-F238E27FC236}">
                      <a16:creationId xmlns:a16="http://schemas.microsoft.com/office/drawing/2014/main" id="{A9B07E17-0B35-4E81-8F7E-16B41B32F50B}"/>
                    </a:ext>
                  </a:extLst>
                </p:cNvPr>
                <p:cNvSpPr txBox="1"/>
                <p:nvPr/>
              </p:nvSpPr>
              <p:spPr>
                <a:xfrm rot="10800000">
                  <a:off x="7362821" y="2632790"/>
                  <a:ext cx="487247" cy="200055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ja-JP" sz="7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Segoe UI"/>
                      <a:ea typeface="游ゴシック"/>
                    </a:rPr>
                    <a:t>Pipes</a:t>
                  </a:r>
                  <a:endParaRPr kumimoji="0" lang="ja-JP" altLang="en-US" sz="7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"/>
                    <a:ea typeface="游ゴシック"/>
                  </a:endParaRPr>
                </a:p>
              </p:txBody>
            </p:sp>
          </p:grpSp>
          <p:grpSp>
            <p:nvGrpSpPr>
              <p:cNvPr id="109" name="グループ化 108">
                <a:extLst>
                  <a:ext uri="{FF2B5EF4-FFF2-40B4-BE49-F238E27FC236}">
                    <a16:creationId xmlns:a16="http://schemas.microsoft.com/office/drawing/2014/main" id="{8EADFB63-EEF2-418D-A571-C524AB8F5FC1}"/>
                  </a:ext>
                </a:extLst>
              </p:cNvPr>
              <p:cNvGrpSpPr/>
              <p:nvPr/>
            </p:nvGrpSpPr>
            <p:grpSpPr>
              <a:xfrm rot="10800000">
                <a:off x="2208402" y="5278465"/>
                <a:ext cx="487247" cy="288000"/>
                <a:chOff x="7362820" y="2588818"/>
                <a:chExt cx="487247" cy="288000"/>
              </a:xfrm>
            </p:grpSpPr>
            <p:sp>
              <p:nvSpPr>
                <p:cNvPr id="126" name="正方形/長方形 125">
                  <a:extLst>
                    <a:ext uri="{FF2B5EF4-FFF2-40B4-BE49-F238E27FC236}">
                      <a16:creationId xmlns:a16="http://schemas.microsoft.com/office/drawing/2014/main" id="{43BEAFBF-53B9-402C-861E-36D667FF5BAB}"/>
                    </a:ext>
                  </a:extLst>
                </p:cNvPr>
                <p:cNvSpPr/>
                <p:nvPr/>
              </p:nvSpPr>
              <p:spPr>
                <a:xfrm>
                  <a:off x="7390444" y="2588818"/>
                  <a:ext cx="432000" cy="288000"/>
                </a:xfrm>
                <a:prstGeom prst="rect">
                  <a:avLst/>
                </a:prstGeom>
                <a:solidFill>
                  <a:srgbClr val="FF5722">
                    <a:lumMod val="60000"/>
                    <a:lumOff val="40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Segoe UI"/>
                    <a:ea typeface="游ゴシック"/>
                    <a:cs typeface="+mn-cs"/>
                  </a:endParaRPr>
                </a:p>
              </p:txBody>
            </p:sp>
            <p:sp>
              <p:nvSpPr>
                <p:cNvPr id="127" name="テキスト ボックス 126">
                  <a:extLst>
                    <a:ext uri="{FF2B5EF4-FFF2-40B4-BE49-F238E27FC236}">
                      <a16:creationId xmlns:a16="http://schemas.microsoft.com/office/drawing/2014/main" id="{F92B4701-9B6C-4B04-BD04-1350D70EF7C0}"/>
                    </a:ext>
                  </a:extLst>
                </p:cNvPr>
                <p:cNvSpPr txBox="1"/>
                <p:nvPr/>
              </p:nvSpPr>
              <p:spPr>
                <a:xfrm rot="10800000">
                  <a:off x="7362820" y="2632790"/>
                  <a:ext cx="487247" cy="200055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ja-JP" sz="7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Segoe UI"/>
                      <a:ea typeface="游ゴシック"/>
                    </a:rPr>
                    <a:t>Pipes</a:t>
                  </a:r>
                  <a:endParaRPr kumimoji="0" lang="ja-JP" altLang="en-US" sz="7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"/>
                    <a:ea typeface="游ゴシック"/>
                  </a:endParaRPr>
                </a:p>
              </p:txBody>
            </p:sp>
          </p:grpSp>
          <p:sp>
            <p:nvSpPr>
              <p:cNvPr id="110" name="正方形/長方形 109">
                <a:extLst>
                  <a:ext uri="{FF2B5EF4-FFF2-40B4-BE49-F238E27FC236}">
                    <a16:creationId xmlns:a16="http://schemas.microsoft.com/office/drawing/2014/main" id="{43BC8B3C-C2D7-4173-B44E-5958A8FBA34E}"/>
                  </a:ext>
                </a:extLst>
              </p:cNvPr>
              <p:cNvSpPr/>
              <p:nvPr/>
            </p:nvSpPr>
            <p:spPr>
              <a:xfrm rot="16200000">
                <a:off x="4095431" y="3207157"/>
                <a:ext cx="522000" cy="36000"/>
              </a:xfrm>
              <a:prstGeom prst="rect">
                <a:avLst/>
              </a:prstGeom>
              <a:solidFill>
                <a:srgbClr val="FF5722">
                  <a:lumMod val="60000"/>
                  <a:lumOff val="4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/>
                  <a:ea typeface="游ゴシック"/>
                  <a:cs typeface="+mn-cs"/>
                </a:endParaRPr>
              </a:p>
            </p:txBody>
          </p:sp>
          <p:sp>
            <p:nvSpPr>
              <p:cNvPr id="111" name="正方形/長方形 110">
                <a:extLst>
                  <a:ext uri="{FF2B5EF4-FFF2-40B4-BE49-F238E27FC236}">
                    <a16:creationId xmlns:a16="http://schemas.microsoft.com/office/drawing/2014/main" id="{B1C0757D-7A8F-4716-9AB3-0FC5C4E9FA28}"/>
                  </a:ext>
                </a:extLst>
              </p:cNvPr>
              <p:cNvSpPr/>
              <p:nvPr/>
            </p:nvSpPr>
            <p:spPr>
              <a:xfrm rot="16200000">
                <a:off x="4095431" y="4087303"/>
                <a:ext cx="522000" cy="36000"/>
              </a:xfrm>
              <a:prstGeom prst="rect">
                <a:avLst/>
              </a:prstGeom>
              <a:solidFill>
                <a:srgbClr val="FF5722">
                  <a:lumMod val="60000"/>
                  <a:lumOff val="4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/>
                  <a:ea typeface="游ゴシック"/>
                  <a:cs typeface="+mn-cs"/>
                </a:endParaRPr>
              </a:p>
            </p:txBody>
          </p:sp>
          <p:grpSp>
            <p:nvGrpSpPr>
              <p:cNvPr id="112" name="段差">
                <a:extLst>
                  <a:ext uri="{FF2B5EF4-FFF2-40B4-BE49-F238E27FC236}">
                    <a16:creationId xmlns:a16="http://schemas.microsoft.com/office/drawing/2014/main" id="{C61D7C98-7ED6-4522-B337-C8DB71E92B17}"/>
                  </a:ext>
                </a:extLst>
              </p:cNvPr>
              <p:cNvGrpSpPr/>
              <p:nvPr/>
            </p:nvGrpSpPr>
            <p:grpSpPr>
              <a:xfrm rot="16200000">
                <a:off x="1206633" y="3926021"/>
                <a:ext cx="671183" cy="200055"/>
                <a:chOff x="2593132" y="4206824"/>
                <a:chExt cx="671183" cy="200055"/>
              </a:xfrm>
            </p:grpSpPr>
            <p:sp>
              <p:nvSpPr>
                <p:cNvPr id="124" name="正方形/長方形 123">
                  <a:extLst>
                    <a:ext uri="{FF2B5EF4-FFF2-40B4-BE49-F238E27FC236}">
                      <a16:creationId xmlns:a16="http://schemas.microsoft.com/office/drawing/2014/main" id="{608A6AC6-883A-47DD-9DD7-B9014EBDCB86}"/>
                    </a:ext>
                  </a:extLst>
                </p:cNvPr>
                <p:cNvSpPr/>
                <p:nvPr/>
              </p:nvSpPr>
              <p:spPr>
                <a:xfrm>
                  <a:off x="2593132" y="4250313"/>
                  <a:ext cx="671183" cy="113079"/>
                </a:xfrm>
                <a:prstGeom prst="rect">
                  <a:avLst/>
                </a:prstGeom>
                <a:solidFill>
                  <a:srgbClr val="FF5722">
                    <a:lumMod val="60000"/>
                    <a:lumOff val="40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Segoe UI"/>
                    <a:ea typeface="游ゴシック"/>
                    <a:cs typeface="+mn-cs"/>
                  </a:endParaRPr>
                </a:p>
              </p:txBody>
            </p:sp>
            <p:sp>
              <p:nvSpPr>
                <p:cNvPr id="125" name="テキスト ボックス 124">
                  <a:extLst>
                    <a:ext uri="{FF2B5EF4-FFF2-40B4-BE49-F238E27FC236}">
                      <a16:creationId xmlns:a16="http://schemas.microsoft.com/office/drawing/2014/main" id="{5987292F-9AD4-46F3-B981-DDCBDB3CEE66}"/>
                    </a:ext>
                  </a:extLst>
                </p:cNvPr>
                <p:cNvSpPr txBox="1"/>
                <p:nvPr/>
              </p:nvSpPr>
              <p:spPr>
                <a:xfrm>
                  <a:off x="2653149" y="4206824"/>
                  <a:ext cx="551152" cy="200055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ja-JP" sz="7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Segoe UI"/>
                      <a:ea typeface="游ゴシック"/>
                    </a:rPr>
                    <a:t>Obstacle</a:t>
                  </a:r>
                  <a:endParaRPr kumimoji="0" lang="ja-JP" altLang="en-US" sz="7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"/>
                    <a:ea typeface="游ゴシック"/>
                  </a:endParaRPr>
                </a:p>
              </p:txBody>
            </p:sp>
          </p:grpSp>
          <p:grpSp>
            <p:nvGrpSpPr>
              <p:cNvPr id="113" name="タンク">
                <a:extLst>
                  <a:ext uri="{FF2B5EF4-FFF2-40B4-BE49-F238E27FC236}">
                    <a16:creationId xmlns:a16="http://schemas.microsoft.com/office/drawing/2014/main" id="{31F31EA5-30B3-4B18-94B0-5EDA82B1371B}"/>
                  </a:ext>
                </a:extLst>
              </p:cNvPr>
              <p:cNvGrpSpPr/>
              <p:nvPr/>
            </p:nvGrpSpPr>
            <p:grpSpPr>
              <a:xfrm>
                <a:off x="1574511" y="3690457"/>
                <a:ext cx="487247" cy="288000"/>
                <a:chOff x="7362820" y="2588818"/>
                <a:chExt cx="487247" cy="288000"/>
              </a:xfrm>
            </p:grpSpPr>
            <p:sp>
              <p:nvSpPr>
                <p:cNvPr id="122" name="正方形/長方形 121">
                  <a:extLst>
                    <a:ext uri="{FF2B5EF4-FFF2-40B4-BE49-F238E27FC236}">
                      <a16:creationId xmlns:a16="http://schemas.microsoft.com/office/drawing/2014/main" id="{E426CA64-679A-42B1-A34B-5566366E7AE2}"/>
                    </a:ext>
                  </a:extLst>
                </p:cNvPr>
                <p:cNvSpPr/>
                <p:nvPr/>
              </p:nvSpPr>
              <p:spPr>
                <a:xfrm>
                  <a:off x="7390444" y="2588818"/>
                  <a:ext cx="432000" cy="288000"/>
                </a:xfrm>
                <a:prstGeom prst="rect">
                  <a:avLst/>
                </a:prstGeom>
                <a:solidFill>
                  <a:srgbClr val="FF5722">
                    <a:lumMod val="60000"/>
                    <a:lumOff val="40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Segoe UI"/>
                    <a:ea typeface="游ゴシック"/>
                    <a:cs typeface="+mn-cs"/>
                  </a:endParaRPr>
                </a:p>
              </p:txBody>
            </p:sp>
            <p:sp>
              <p:nvSpPr>
                <p:cNvPr id="123" name="テキスト ボックス 122">
                  <a:extLst>
                    <a:ext uri="{FF2B5EF4-FFF2-40B4-BE49-F238E27FC236}">
                      <a16:creationId xmlns:a16="http://schemas.microsoft.com/office/drawing/2014/main" id="{79BFA082-5AD1-434A-BD4B-E21D90E285EF}"/>
                    </a:ext>
                  </a:extLst>
                </p:cNvPr>
                <p:cNvSpPr txBox="1"/>
                <p:nvPr/>
              </p:nvSpPr>
              <p:spPr>
                <a:xfrm>
                  <a:off x="7362820" y="2632790"/>
                  <a:ext cx="487247" cy="200055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ja-JP" sz="7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Segoe UI"/>
                      <a:ea typeface="游ゴシック"/>
                    </a:rPr>
                    <a:t>Tank</a:t>
                  </a:r>
                  <a:endParaRPr kumimoji="0" lang="ja-JP" altLang="en-US" sz="7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"/>
                    <a:ea typeface="游ゴシック"/>
                  </a:endParaRPr>
                </a:p>
              </p:txBody>
            </p:sp>
          </p:grpSp>
          <p:cxnSp>
            <p:nvCxnSpPr>
              <p:cNvPr id="114" name="直線矢印コネクタ 113">
                <a:extLst>
                  <a:ext uri="{FF2B5EF4-FFF2-40B4-BE49-F238E27FC236}">
                    <a16:creationId xmlns:a16="http://schemas.microsoft.com/office/drawing/2014/main" id="{8BCDFF83-A365-416E-88DD-75A19B902802}"/>
                  </a:ext>
                </a:extLst>
              </p:cNvPr>
              <p:cNvCxnSpPr/>
              <p:nvPr/>
            </p:nvCxnSpPr>
            <p:spPr>
              <a:xfrm>
                <a:off x="543922" y="6327841"/>
                <a:ext cx="3961196" cy="0"/>
              </a:xfrm>
              <a:prstGeom prst="straightConnector1">
                <a:avLst/>
              </a:prstGeom>
              <a:noFill/>
              <a:ln w="9525" cap="flat" cmpd="sng" algn="ctr">
                <a:solidFill>
                  <a:srgbClr val="2196F3">
                    <a:alpha val="50000"/>
                  </a:srgbClr>
                </a:solidFill>
                <a:prstDash val="solid"/>
                <a:headEnd type="triangle" w="med" len="med"/>
                <a:tailEnd type="triangle" w="med" len="med"/>
              </a:ln>
              <a:effectLst/>
            </p:spPr>
          </p:cxnSp>
          <p:sp>
            <p:nvSpPr>
              <p:cNvPr id="115" name="テキスト ボックス 114">
                <a:extLst>
                  <a:ext uri="{FF2B5EF4-FFF2-40B4-BE49-F238E27FC236}">
                    <a16:creationId xmlns:a16="http://schemas.microsoft.com/office/drawing/2014/main" id="{A3344188-E40A-4F81-85B0-99E780342F93}"/>
                  </a:ext>
                </a:extLst>
              </p:cNvPr>
              <p:cNvSpPr txBox="1"/>
              <p:nvPr/>
            </p:nvSpPr>
            <p:spPr>
              <a:xfrm>
                <a:off x="2342311" y="6093296"/>
                <a:ext cx="484428" cy="276999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ja-JP" sz="1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"/>
                    <a:ea typeface="游ゴシック"/>
                  </a:rPr>
                  <a:t>11m</a:t>
                </a:r>
                <a:endParaRPr kumimoji="0" lang="ja-JP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"/>
                  <a:ea typeface="游ゴシック"/>
                </a:endParaRPr>
              </a:p>
            </p:txBody>
          </p:sp>
          <p:sp>
            <p:nvSpPr>
              <p:cNvPr id="116" name="フリーフォーム 53">
                <a:extLst>
                  <a:ext uri="{FF2B5EF4-FFF2-40B4-BE49-F238E27FC236}">
                    <a16:creationId xmlns:a16="http://schemas.microsoft.com/office/drawing/2014/main" id="{D71675BC-12B9-43D9-A292-5D8F2BF95DE5}"/>
                  </a:ext>
                </a:extLst>
              </p:cNvPr>
              <p:cNvSpPr/>
              <p:nvPr/>
            </p:nvSpPr>
            <p:spPr>
              <a:xfrm>
                <a:off x="1725947" y="3027872"/>
                <a:ext cx="810882" cy="1130060"/>
              </a:xfrm>
              <a:custGeom>
                <a:avLst/>
                <a:gdLst>
                  <a:gd name="connsiteX0" fmla="*/ 1138686 w 1138686"/>
                  <a:gd name="connsiteY0" fmla="*/ 0 h 1130060"/>
                  <a:gd name="connsiteX1" fmla="*/ 1138686 w 1138686"/>
                  <a:gd name="connsiteY1" fmla="*/ 1130060 h 1130060"/>
                  <a:gd name="connsiteX2" fmla="*/ 0 w 1138686"/>
                  <a:gd name="connsiteY2" fmla="*/ 1130060 h 1130060"/>
                  <a:gd name="connsiteX0" fmla="*/ 810882 w 810882"/>
                  <a:gd name="connsiteY0" fmla="*/ 0 h 1130060"/>
                  <a:gd name="connsiteX1" fmla="*/ 810882 w 810882"/>
                  <a:gd name="connsiteY1" fmla="*/ 1130060 h 1130060"/>
                  <a:gd name="connsiteX2" fmla="*/ 0 w 810882"/>
                  <a:gd name="connsiteY2" fmla="*/ 1130060 h 1130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10882" h="1130060">
                    <a:moveTo>
                      <a:pt x="810882" y="0"/>
                    </a:moveTo>
                    <a:lnTo>
                      <a:pt x="810882" y="1130060"/>
                    </a:lnTo>
                    <a:lnTo>
                      <a:pt x="0" y="1130060"/>
                    </a:lnTo>
                  </a:path>
                </a:pathLst>
              </a:custGeom>
              <a:noFill/>
              <a:ln w="38100" cap="flat" cmpd="sng" algn="ctr">
                <a:solidFill>
                  <a:srgbClr val="E91E63"/>
                </a:solidFill>
                <a:prstDash val="solid"/>
                <a:headEnd type="oval" w="med" len="med"/>
                <a:tailEnd type="triangle" w="med" len="me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/>
                  <a:ea typeface="游ゴシック"/>
                  <a:cs typeface="+mn-cs"/>
                </a:endParaRPr>
              </a:p>
            </p:txBody>
          </p:sp>
          <p:sp>
            <p:nvSpPr>
              <p:cNvPr id="117" name="フリーフォーム 54">
                <a:extLst>
                  <a:ext uri="{FF2B5EF4-FFF2-40B4-BE49-F238E27FC236}">
                    <a16:creationId xmlns:a16="http://schemas.microsoft.com/office/drawing/2014/main" id="{F4A99859-499E-4BD7-BAA9-A00691CAEAA4}"/>
                  </a:ext>
                </a:extLst>
              </p:cNvPr>
              <p:cNvSpPr/>
              <p:nvPr/>
            </p:nvSpPr>
            <p:spPr>
              <a:xfrm>
                <a:off x="828799" y="2958860"/>
                <a:ext cx="1061049" cy="1190446"/>
              </a:xfrm>
              <a:custGeom>
                <a:avLst/>
                <a:gdLst>
                  <a:gd name="connsiteX0" fmla="*/ 224287 w 1061049"/>
                  <a:gd name="connsiteY0" fmla="*/ 1190446 h 1190446"/>
                  <a:gd name="connsiteX1" fmla="*/ 0 w 1061049"/>
                  <a:gd name="connsiteY1" fmla="*/ 1190446 h 1190446"/>
                  <a:gd name="connsiteX2" fmla="*/ 0 w 1061049"/>
                  <a:gd name="connsiteY2" fmla="*/ 810883 h 1190446"/>
                  <a:gd name="connsiteX3" fmla="*/ 414068 w 1061049"/>
                  <a:gd name="connsiteY3" fmla="*/ 396815 h 1190446"/>
                  <a:gd name="connsiteX4" fmla="*/ 1061049 w 1061049"/>
                  <a:gd name="connsiteY4" fmla="*/ 396815 h 1190446"/>
                  <a:gd name="connsiteX5" fmla="*/ 1061049 w 1061049"/>
                  <a:gd name="connsiteY5" fmla="*/ 0 h 1190446"/>
                  <a:gd name="connsiteX0" fmla="*/ 517585 w 1061049"/>
                  <a:gd name="connsiteY0" fmla="*/ 1190446 h 1190446"/>
                  <a:gd name="connsiteX1" fmla="*/ 0 w 1061049"/>
                  <a:gd name="connsiteY1" fmla="*/ 1190446 h 1190446"/>
                  <a:gd name="connsiteX2" fmla="*/ 0 w 1061049"/>
                  <a:gd name="connsiteY2" fmla="*/ 810883 h 1190446"/>
                  <a:gd name="connsiteX3" fmla="*/ 414068 w 1061049"/>
                  <a:gd name="connsiteY3" fmla="*/ 396815 h 1190446"/>
                  <a:gd name="connsiteX4" fmla="*/ 1061049 w 1061049"/>
                  <a:gd name="connsiteY4" fmla="*/ 396815 h 1190446"/>
                  <a:gd name="connsiteX5" fmla="*/ 1061049 w 1061049"/>
                  <a:gd name="connsiteY5" fmla="*/ 0 h 1190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61049" h="1190446">
                    <a:moveTo>
                      <a:pt x="517585" y="1190446"/>
                    </a:moveTo>
                    <a:lnTo>
                      <a:pt x="0" y="1190446"/>
                    </a:lnTo>
                    <a:lnTo>
                      <a:pt x="0" y="810883"/>
                    </a:lnTo>
                    <a:lnTo>
                      <a:pt x="414068" y="396815"/>
                    </a:lnTo>
                    <a:lnTo>
                      <a:pt x="1061049" y="396815"/>
                    </a:lnTo>
                    <a:lnTo>
                      <a:pt x="1061049" y="0"/>
                    </a:lnTo>
                  </a:path>
                </a:pathLst>
              </a:custGeom>
              <a:noFill/>
              <a:ln w="38100" cap="flat" cmpd="sng" algn="ctr">
                <a:solidFill>
                  <a:srgbClr val="E91E63"/>
                </a:solidFill>
                <a:prstDash val="solid"/>
                <a:headEnd type="oval" w="med" len="med"/>
                <a:tailEnd type="triangle" w="med" len="me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/>
                  <a:ea typeface="游ゴシック"/>
                  <a:cs typeface="+mn-cs"/>
                </a:endParaRPr>
              </a:p>
            </p:txBody>
          </p:sp>
          <p:pic>
            <p:nvPicPr>
              <p:cNvPr id="118" name="Picture 2" descr="\\QMUSP267\download\m171039\3901.png">
                <a:extLst>
                  <a:ext uri="{FF2B5EF4-FFF2-40B4-BE49-F238E27FC236}">
                    <a16:creationId xmlns:a16="http://schemas.microsoft.com/office/drawing/2014/main" id="{31BCE055-F315-46F1-AE52-29A3A06F6D9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58907" y="3661185"/>
                <a:ext cx="180879" cy="18087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19" name="Picture 2" descr="\\QMUSP267\download\m171039\3901.png">
                <a:extLst>
                  <a:ext uri="{FF2B5EF4-FFF2-40B4-BE49-F238E27FC236}">
                    <a16:creationId xmlns:a16="http://schemas.microsoft.com/office/drawing/2014/main" id="{7EDA127B-6E0B-4EF5-BFEB-E6140395B20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72558" y="3924423"/>
                <a:ext cx="180879" cy="18087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cxnSp>
            <p:nvCxnSpPr>
              <p:cNvPr id="120" name="直線矢印コネクタ 119">
                <a:extLst>
                  <a:ext uri="{FF2B5EF4-FFF2-40B4-BE49-F238E27FC236}">
                    <a16:creationId xmlns:a16="http://schemas.microsoft.com/office/drawing/2014/main" id="{23AE0734-D617-4F9C-95D4-8F03753CFE96}"/>
                  </a:ext>
                </a:extLst>
              </p:cNvPr>
              <p:cNvCxnSpPr/>
              <p:nvPr/>
            </p:nvCxnSpPr>
            <p:spPr>
              <a:xfrm flipV="1">
                <a:off x="395536" y="1539569"/>
                <a:ext cx="0" cy="4536000"/>
              </a:xfrm>
              <a:prstGeom prst="straightConnector1">
                <a:avLst/>
              </a:prstGeom>
              <a:noFill/>
              <a:ln w="9525" cap="flat" cmpd="sng" algn="ctr">
                <a:solidFill>
                  <a:srgbClr val="2196F3">
                    <a:alpha val="50000"/>
                  </a:srgbClr>
                </a:solidFill>
                <a:prstDash val="solid"/>
                <a:headEnd type="triangle" w="med" len="med"/>
                <a:tailEnd type="triangle" w="med" len="med"/>
              </a:ln>
              <a:effectLst/>
            </p:spPr>
          </p:cxnSp>
          <p:sp>
            <p:nvSpPr>
              <p:cNvPr id="121" name="テキスト ボックス 120">
                <a:extLst>
                  <a:ext uri="{FF2B5EF4-FFF2-40B4-BE49-F238E27FC236}">
                    <a16:creationId xmlns:a16="http://schemas.microsoft.com/office/drawing/2014/main" id="{C1CFB21E-8D7F-4444-ACA8-81B115EB5E18}"/>
                  </a:ext>
                </a:extLst>
              </p:cNvPr>
              <p:cNvSpPr txBox="1"/>
              <p:nvPr/>
            </p:nvSpPr>
            <p:spPr>
              <a:xfrm rot="16200000">
                <a:off x="-11272" y="3680632"/>
                <a:ext cx="601447" cy="276999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marL="0" marR="0" lvl="0" indent="0" algn="just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ja-JP" sz="12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"/>
                    <a:ea typeface="游ゴシック"/>
                  </a:rPr>
                  <a:t>12.6m</a:t>
                </a:r>
                <a:endParaRPr kumimoji="0" lang="ja-JP" altLang="en-US" sz="12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"/>
                  <a:ea typeface="游ゴシック"/>
                </a:endParaRPr>
              </a:p>
            </p:txBody>
          </p:sp>
        </p:grpSp>
        <p:sp>
          <p:nvSpPr>
            <p:cNvPr id="74" name="テキスト ボックス 73">
              <a:extLst>
                <a:ext uri="{FF2B5EF4-FFF2-40B4-BE49-F238E27FC236}">
                  <a16:creationId xmlns:a16="http://schemas.microsoft.com/office/drawing/2014/main" id="{34F77244-86F0-44D0-8AF0-4D1A7A5FBF9A}"/>
                </a:ext>
              </a:extLst>
            </p:cNvPr>
            <p:cNvSpPr txBox="1"/>
            <p:nvPr/>
          </p:nvSpPr>
          <p:spPr>
            <a:xfrm>
              <a:off x="4451143" y="1400639"/>
              <a:ext cx="4747402" cy="37802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marR="0" lvl="0" indent="-34290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AutoNum type="arabicPeriod"/>
                <a:tabLst/>
                <a:defRPr/>
              </a:pPr>
              <a:r>
                <a:rPr kumimoji="0" lang="en-US" altLang="ja-JP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"/>
                  <a:ea typeface="游ゴシック"/>
                </a:rPr>
                <a:t>Autonomous navigation in narrow spaces</a:t>
              </a:r>
            </a:p>
            <a:p>
              <a:pPr marL="342900" marR="0" lvl="0" indent="-34290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AutoNum type="arabicPeriod"/>
                <a:tabLst/>
                <a:defRPr/>
              </a:pPr>
              <a:r>
                <a:rPr kumimoji="0" lang="en-US" altLang="ja-JP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"/>
                  <a:ea typeface="游ゴシック"/>
                </a:rPr>
                <a:t>Robotic arm accessing of gauges</a:t>
              </a:r>
            </a:p>
            <a:p>
              <a:pPr marL="342900" marR="0" lvl="0" indent="-34290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AutoNum type="arabicPeriod"/>
                <a:tabLst/>
                <a:defRPr/>
              </a:pPr>
              <a:r>
                <a:rPr kumimoji="0" lang="en-US" altLang="ja-JP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"/>
                  <a:ea typeface="游ゴシック"/>
                </a:rPr>
                <a:t>Optical camera image acquisition</a:t>
              </a:r>
            </a:p>
            <a:p>
              <a:pPr marL="342900" marR="0" lvl="0" indent="-34290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AutoNum type="arabicPeriod"/>
                <a:tabLst/>
                <a:defRPr/>
              </a:pPr>
              <a:r>
                <a:rPr kumimoji="0" lang="en-US" altLang="ja-JP" sz="1800" b="0" i="0" u="none" strike="noStrike" kern="0" cap="none" spc="0" normalizeH="0" baseline="0" noProof="0">
                  <a:ln>
                    <a:noFill/>
                  </a:ln>
                  <a:solidFill>
                    <a:srgbClr val="9E9E9E">
                      <a:lumMod val="40000"/>
                      <a:lumOff val="60000"/>
                    </a:srgbClr>
                  </a:solidFill>
                  <a:effectLst/>
                  <a:uLnTx/>
                  <a:uFillTx/>
                  <a:latin typeface="Segoe UI"/>
                  <a:ea typeface="游ゴシック"/>
                </a:rPr>
                <a:t>Stairs ascension &amp; descension</a:t>
              </a:r>
            </a:p>
            <a:p>
              <a:pPr marL="342900" marR="0" lvl="0" indent="-34290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AutoNum type="arabicPeriod"/>
                <a:tabLst/>
                <a:defRPr/>
              </a:pPr>
              <a:r>
                <a:rPr kumimoji="0" lang="en-US" altLang="ja-JP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"/>
                  <a:ea typeface="游ゴシック"/>
                </a:rPr>
                <a:t>Demonstration of operation dashboard</a:t>
              </a:r>
            </a:p>
            <a:p>
              <a:pPr marL="342900" marR="0" lvl="0" indent="-34290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AutoNum type="arabicPeriod"/>
                <a:tabLst/>
                <a:defRPr/>
              </a:pPr>
              <a:r>
                <a:rPr kumimoji="0" lang="en-US" altLang="ja-JP" sz="1800" b="0" i="0" u="none" strike="noStrike" kern="0" cap="none" spc="0" normalizeH="0" baseline="0" noProof="0">
                  <a:ln>
                    <a:noFill/>
                  </a:ln>
                  <a:solidFill>
                    <a:srgbClr val="9E9E9E">
                      <a:lumMod val="40000"/>
                      <a:lumOff val="60000"/>
                    </a:srgbClr>
                  </a:solidFill>
                  <a:effectLst/>
                  <a:uLnTx/>
                  <a:uFillTx/>
                  <a:latin typeface="Segoe UI"/>
                  <a:ea typeface="游ゴシック"/>
                </a:rPr>
                <a:t>Detection of an unknown obstacle</a:t>
              </a:r>
            </a:p>
            <a:p>
              <a:pPr marL="342900" marR="0" lvl="0" indent="-34290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AutoNum type="arabicPeriod"/>
                <a:tabLst/>
                <a:defRPr/>
              </a:pPr>
              <a:r>
                <a:rPr kumimoji="0" lang="en-US" altLang="ja-JP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"/>
                  <a:ea typeface="游ゴシック"/>
                </a:rPr>
                <a:t>Thermal camera image acquisition</a:t>
              </a:r>
            </a:p>
            <a:p>
              <a:pPr marL="342900" marR="0" lvl="0" indent="-34290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AutoNum type="arabicPeriod"/>
                <a:tabLst/>
                <a:defRPr/>
              </a:pPr>
              <a:r>
                <a:rPr kumimoji="0" lang="en-US" altLang="ja-JP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"/>
                  <a:ea typeface="游ゴシック"/>
                </a:rPr>
                <a:t>Autonomous obstacle negotiation</a:t>
              </a:r>
            </a:p>
            <a:p>
              <a:pPr marL="342900" marR="0" lvl="0" indent="-34290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AutoNum type="arabicPeriod"/>
                <a:tabLst/>
                <a:defRPr/>
              </a:pPr>
              <a:r>
                <a:rPr kumimoji="0" lang="en-US" altLang="ja-JP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"/>
                  <a:ea typeface="游ゴシック"/>
                </a:rPr>
                <a:t>Contactless battery charging</a:t>
              </a:r>
            </a:p>
          </p:txBody>
        </p:sp>
        <p:sp>
          <p:nvSpPr>
            <p:cNvPr id="75" name="テキスト ボックス 74">
              <a:extLst>
                <a:ext uri="{FF2B5EF4-FFF2-40B4-BE49-F238E27FC236}">
                  <a16:creationId xmlns:a16="http://schemas.microsoft.com/office/drawing/2014/main" id="{95B2624D-A516-43C5-9B4C-8BE1F01703CF}"/>
                </a:ext>
              </a:extLst>
            </p:cNvPr>
            <p:cNvSpPr txBox="1"/>
            <p:nvPr/>
          </p:nvSpPr>
          <p:spPr>
            <a:xfrm>
              <a:off x="2690468" y="2909239"/>
              <a:ext cx="803984" cy="369332"/>
            </a:xfrm>
            <a:prstGeom prst="rect">
              <a:avLst/>
            </a:prstGeom>
            <a:solidFill>
              <a:sysClr val="window" lastClr="FFFFFF">
                <a:alpha val="60000"/>
              </a:sysClr>
            </a:solidFill>
          </p:spPr>
          <p:txBody>
            <a:bodyPr wrap="square" rtlCol="0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"/>
                  <a:ea typeface="游ゴシック"/>
                </a:rPr>
                <a:t>2, 3, 7</a:t>
              </a: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游ゴシック"/>
              </a:endParaRPr>
            </a:p>
          </p:txBody>
        </p:sp>
        <p:sp>
          <p:nvSpPr>
            <p:cNvPr id="76" name="テキスト ボックス 75">
              <a:extLst>
                <a:ext uri="{FF2B5EF4-FFF2-40B4-BE49-F238E27FC236}">
                  <a16:creationId xmlns:a16="http://schemas.microsoft.com/office/drawing/2014/main" id="{617D6A9C-5BF5-4591-A503-CC0B77BCA566}"/>
                </a:ext>
              </a:extLst>
            </p:cNvPr>
            <p:cNvSpPr txBox="1"/>
            <p:nvPr/>
          </p:nvSpPr>
          <p:spPr>
            <a:xfrm>
              <a:off x="2696864" y="3265177"/>
              <a:ext cx="797587" cy="369332"/>
            </a:xfrm>
            <a:prstGeom prst="rect">
              <a:avLst/>
            </a:prstGeom>
            <a:solidFill>
              <a:sysClr val="window" lastClr="FFFFFF">
                <a:alpha val="60000"/>
              </a:sysClr>
            </a:solidFill>
          </p:spPr>
          <p:txBody>
            <a:bodyPr wrap="square" rtlCol="0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"/>
                  <a:ea typeface="游ゴシック"/>
                </a:rPr>
                <a:t>2, 3, 5</a:t>
              </a: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游ゴシック"/>
              </a:endParaRPr>
            </a:p>
          </p:txBody>
        </p:sp>
        <p:sp>
          <p:nvSpPr>
            <p:cNvPr id="77" name="フリーフォーム: 図形 76">
              <a:extLst>
                <a:ext uri="{FF2B5EF4-FFF2-40B4-BE49-F238E27FC236}">
                  <a16:creationId xmlns:a16="http://schemas.microsoft.com/office/drawing/2014/main" id="{51A09C29-92F8-4B79-833A-BFFB3472AC2F}"/>
                </a:ext>
              </a:extLst>
            </p:cNvPr>
            <p:cNvSpPr/>
            <p:nvPr/>
          </p:nvSpPr>
          <p:spPr>
            <a:xfrm>
              <a:off x="1866900" y="3238500"/>
              <a:ext cx="1524000" cy="692150"/>
            </a:xfrm>
            <a:custGeom>
              <a:avLst/>
              <a:gdLst>
                <a:gd name="connsiteX0" fmla="*/ 0 w 1524000"/>
                <a:gd name="connsiteY0" fmla="*/ 692150 h 692150"/>
                <a:gd name="connsiteX1" fmla="*/ 692150 w 1524000"/>
                <a:gd name="connsiteY1" fmla="*/ 0 h 692150"/>
                <a:gd name="connsiteX2" fmla="*/ 1524000 w 1524000"/>
                <a:gd name="connsiteY2" fmla="*/ 0 h 692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24000" h="692150">
                  <a:moveTo>
                    <a:pt x="0" y="692150"/>
                  </a:moveTo>
                  <a:lnTo>
                    <a:pt x="692150" y="0"/>
                  </a:lnTo>
                  <a:lnTo>
                    <a:pt x="1524000" y="0"/>
                  </a:lnTo>
                </a:path>
              </a:pathLst>
            </a:custGeom>
            <a:noFill/>
            <a:ln w="25400" cap="flat" cmpd="sng" algn="ctr">
              <a:solidFill>
                <a:sysClr val="windowText" lastClr="000000"/>
              </a:solidFill>
              <a:prstDash val="solid"/>
              <a:headEnd type="oval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游ゴシック"/>
                <a:cs typeface="+mn-cs"/>
              </a:endParaRPr>
            </a:p>
          </p:txBody>
        </p:sp>
        <p:sp>
          <p:nvSpPr>
            <p:cNvPr id="78" name="フリーフォーム: 図形 77">
              <a:extLst>
                <a:ext uri="{FF2B5EF4-FFF2-40B4-BE49-F238E27FC236}">
                  <a16:creationId xmlns:a16="http://schemas.microsoft.com/office/drawing/2014/main" id="{71963593-16AA-4966-8E98-FC01DD36D22C}"/>
                </a:ext>
              </a:extLst>
            </p:cNvPr>
            <p:cNvSpPr/>
            <p:nvPr/>
          </p:nvSpPr>
          <p:spPr>
            <a:xfrm>
              <a:off x="2641600" y="3594100"/>
              <a:ext cx="755650" cy="44450"/>
            </a:xfrm>
            <a:custGeom>
              <a:avLst/>
              <a:gdLst>
                <a:gd name="connsiteX0" fmla="*/ 0 w 755650"/>
                <a:gd name="connsiteY0" fmla="*/ 44450 h 44450"/>
                <a:gd name="connsiteX1" fmla="*/ 44450 w 755650"/>
                <a:gd name="connsiteY1" fmla="*/ 0 h 44450"/>
                <a:gd name="connsiteX2" fmla="*/ 755650 w 755650"/>
                <a:gd name="connsiteY2" fmla="*/ 0 h 44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5650" h="44450">
                  <a:moveTo>
                    <a:pt x="0" y="44450"/>
                  </a:moveTo>
                  <a:lnTo>
                    <a:pt x="44450" y="0"/>
                  </a:lnTo>
                  <a:lnTo>
                    <a:pt x="755650" y="0"/>
                  </a:lnTo>
                </a:path>
              </a:pathLst>
            </a:custGeom>
            <a:noFill/>
            <a:ln w="25400" cap="flat" cmpd="sng" algn="ctr">
              <a:solidFill>
                <a:sysClr val="windowText" lastClr="000000"/>
              </a:solidFill>
              <a:prstDash val="solid"/>
              <a:headEnd type="oval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游ゴシック"/>
                <a:cs typeface="+mn-cs"/>
              </a:endParaRPr>
            </a:p>
          </p:txBody>
        </p:sp>
        <p:sp>
          <p:nvSpPr>
            <p:cNvPr id="79" name="テキスト ボックス 78">
              <a:extLst>
                <a:ext uri="{FF2B5EF4-FFF2-40B4-BE49-F238E27FC236}">
                  <a16:creationId xmlns:a16="http://schemas.microsoft.com/office/drawing/2014/main" id="{65F03B09-5100-4DF9-A43B-21EF4D924657}"/>
                </a:ext>
              </a:extLst>
            </p:cNvPr>
            <p:cNvSpPr txBox="1"/>
            <p:nvPr/>
          </p:nvSpPr>
          <p:spPr>
            <a:xfrm>
              <a:off x="3141016" y="2255888"/>
              <a:ext cx="353436" cy="369332"/>
            </a:xfrm>
            <a:prstGeom prst="rect">
              <a:avLst/>
            </a:prstGeom>
            <a:solidFill>
              <a:sysClr val="window" lastClr="FFFFFF">
                <a:alpha val="60000"/>
              </a:sysClr>
            </a:solidFill>
          </p:spPr>
          <p:txBody>
            <a:bodyPr wrap="square" rtlCol="0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"/>
                  <a:ea typeface="游ゴシック"/>
                </a:rPr>
                <a:t>9</a:t>
              </a: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游ゴシック"/>
              </a:endParaRPr>
            </a:p>
          </p:txBody>
        </p:sp>
        <p:sp>
          <p:nvSpPr>
            <p:cNvPr id="80" name="フリーフォーム: 図形 79">
              <a:extLst>
                <a:ext uri="{FF2B5EF4-FFF2-40B4-BE49-F238E27FC236}">
                  <a16:creationId xmlns:a16="http://schemas.microsoft.com/office/drawing/2014/main" id="{FD2938C5-81C1-460B-B973-D120F737B635}"/>
                </a:ext>
              </a:extLst>
            </p:cNvPr>
            <p:cNvSpPr/>
            <p:nvPr/>
          </p:nvSpPr>
          <p:spPr>
            <a:xfrm>
              <a:off x="1836218" y="2584450"/>
              <a:ext cx="1568450" cy="285750"/>
            </a:xfrm>
            <a:custGeom>
              <a:avLst/>
              <a:gdLst>
                <a:gd name="connsiteX0" fmla="*/ 0 w 1568450"/>
                <a:gd name="connsiteY0" fmla="*/ 285750 h 285750"/>
                <a:gd name="connsiteX1" fmla="*/ 285750 w 1568450"/>
                <a:gd name="connsiteY1" fmla="*/ 0 h 285750"/>
                <a:gd name="connsiteX2" fmla="*/ 1568450 w 1568450"/>
                <a:gd name="connsiteY2" fmla="*/ 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68450" h="285750">
                  <a:moveTo>
                    <a:pt x="0" y="285750"/>
                  </a:moveTo>
                  <a:lnTo>
                    <a:pt x="285750" y="0"/>
                  </a:lnTo>
                  <a:lnTo>
                    <a:pt x="1568450" y="0"/>
                  </a:lnTo>
                </a:path>
              </a:pathLst>
            </a:custGeom>
            <a:noFill/>
            <a:ln w="25400" cap="flat" cmpd="sng" algn="ctr">
              <a:solidFill>
                <a:sysClr val="windowText" lastClr="000000"/>
              </a:solidFill>
              <a:prstDash val="solid"/>
              <a:headEnd type="oval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游ゴシック"/>
                <a:cs typeface="+mn-cs"/>
              </a:endParaRPr>
            </a:p>
          </p:txBody>
        </p:sp>
        <p:sp>
          <p:nvSpPr>
            <p:cNvPr id="81" name="テキスト ボックス 80">
              <a:extLst>
                <a:ext uri="{FF2B5EF4-FFF2-40B4-BE49-F238E27FC236}">
                  <a16:creationId xmlns:a16="http://schemas.microsoft.com/office/drawing/2014/main" id="{617E65CE-2D67-4B78-8E2F-36587AD41EBF}"/>
                </a:ext>
              </a:extLst>
            </p:cNvPr>
            <p:cNvSpPr txBox="1"/>
            <p:nvPr/>
          </p:nvSpPr>
          <p:spPr>
            <a:xfrm>
              <a:off x="3141016" y="3698293"/>
              <a:ext cx="353436" cy="369332"/>
            </a:xfrm>
            <a:prstGeom prst="rect">
              <a:avLst/>
            </a:prstGeom>
            <a:solidFill>
              <a:sysClr val="window" lastClr="FFFFFF">
                <a:alpha val="60000"/>
              </a:sysClr>
            </a:solidFill>
          </p:spPr>
          <p:txBody>
            <a:bodyPr wrap="square" rtlCol="0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"/>
                  <a:ea typeface="游ゴシック"/>
                </a:rPr>
                <a:t>1</a:t>
              </a: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游ゴシック"/>
              </a:endParaRPr>
            </a:p>
          </p:txBody>
        </p:sp>
        <p:sp>
          <p:nvSpPr>
            <p:cNvPr id="82" name="フリーフォーム: 図形 81">
              <a:extLst>
                <a:ext uri="{FF2B5EF4-FFF2-40B4-BE49-F238E27FC236}">
                  <a16:creationId xmlns:a16="http://schemas.microsoft.com/office/drawing/2014/main" id="{1B7B50D6-7265-431D-86AF-FDB81916E09F}"/>
                </a:ext>
              </a:extLst>
            </p:cNvPr>
            <p:cNvSpPr/>
            <p:nvPr/>
          </p:nvSpPr>
          <p:spPr>
            <a:xfrm>
              <a:off x="2292350" y="4013200"/>
              <a:ext cx="1104900" cy="127000"/>
            </a:xfrm>
            <a:custGeom>
              <a:avLst/>
              <a:gdLst>
                <a:gd name="connsiteX0" fmla="*/ 0 w 1104900"/>
                <a:gd name="connsiteY0" fmla="*/ 127000 h 127000"/>
                <a:gd name="connsiteX1" fmla="*/ 127000 w 1104900"/>
                <a:gd name="connsiteY1" fmla="*/ 0 h 127000"/>
                <a:gd name="connsiteX2" fmla="*/ 1104900 w 1104900"/>
                <a:gd name="connsiteY2" fmla="*/ 0 h 12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04900" h="127000">
                  <a:moveTo>
                    <a:pt x="0" y="127000"/>
                  </a:moveTo>
                  <a:lnTo>
                    <a:pt x="127000" y="0"/>
                  </a:lnTo>
                  <a:lnTo>
                    <a:pt x="1104900" y="0"/>
                  </a:lnTo>
                </a:path>
              </a:pathLst>
            </a:custGeom>
            <a:noFill/>
            <a:ln w="25400" cap="flat" cmpd="sng" algn="ctr">
              <a:solidFill>
                <a:sysClr val="windowText" lastClr="000000"/>
              </a:solidFill>
              <a:prstDash val="solid"/>
              <a:headEnd type="oval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游ゴシック"/>
                <a:cs typeface="+mn-cs"/>
              </a:endParaRPr>
            </a:p>
          </p:txBody>
        </p:sp>
        <p:sp>
          <p:nvSpPr>
            <p:cNvPr id="83" name="テキスト ボックス 82">
              <a:extLst>
                <a:ext uri="{FF2B5EF4-FFF2-40B4-BE49-F238E27FC236}">
                  <a16:creationId xmlns:a16="http://schemas.microsoft.com/office/drawing/2014/main" id="{FB0FBB0B-88A7-4FF8-92C1-623CEFD6A08B}"/>
                </a:ext>
              </a:extLst>
            </p:cNvPr>
            <p:cNvSpPr txBox="1"/>
            <p:nvPr/>
          </p:nvSpPr>
          <p:spPr>
            <a:xfrm>
              <a:off x="657401" y="822057"/>
              <a:ext cx="2410002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"/>
                  <a:ea typeface="游ゴシック"/>
                </a:rPr>
                <a:t>3/3 (Ground Floor)</a:t>
              </a: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游ゴシック"/>
              </a:endParaRPr>
            </a:p>
          </p:txBody>
        </p:sp>
        <p:sp>
          <p:nvSpPr>
            <p:cNvPr id="84" name="テキスト ボックス 83">
              <a:extLst>
                <a:ext uri="{FF2B5EF4-FFF2-40B4-BE49-F238E27FC236}">
                  <a16:creationId xmlns:a16="http://schemas.microsoft.com/office/drawing/2014/main" id="{0E462E83-E385-4196-A257-045084F93994}"/>
                </a:ext>
              </a:extLst>
            </p:cNvPr>
            <p:cNvSpPr txBox="1"/>
            <p:nvPr/>
          </p:nvSpPr>
          <p:spPr>
            <a:xfrm>
              <a:off x="3141016" y="2592593"/>
              <a:ext cx="353436" cy="369332"/>
            </a:xfrm>
            <a:prstGeom prst="rect">
              <a:avLst/>
            </a:prstGeom>
            <a:solidFill>
              <a:sysClr val="window" lastClr="FFFFFF">
                <a:alpha val="60000"/>
              </a:sysClr>
            </a:solidFill>
          </p:spPr>
          <p:txBody>
            <a:bodyPr wrap="square" rtlCol="0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"/>
                  <a:ea typeface="游ゴシック"/>
                </a:rPr>
                <a:t>8</a:t>
              </a: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游ゴシック"/>
              </a:endParaRPr>
            </a:p>
          </p:txBody>
        </p:sp>
        <p:sp>
          <p:nvSpPr>
            <p:cNvPr id="85" name="フリーフォーム: 図形 84">
              <a:extLst>
                <a:ext uri="{FF2B5EF4-FFF2-40B4-BE49-F238E27FC236}">
                  <a16:creationId xmlns:a16="http://schemas.microsoft.com/office/drawing/2014/main" id="{7B051156-AA75-4575-847D-78C6A7BBB9C6}"/>
                </a:ext>
              </a:extLst>
            </p:cNvPr>
            <p:cNvSpPr/>
            <p:nvPr/>
          </p:nvSpPr>
          <p:spPr>
            <a:xfrm>
              <a:off x="1455938" y="2929631"/>
              <a:ext cx="1935332" cy="843379"/>
            </a:xfrm>
            <a:custGeom>
              <a:avLst/>
              <a:gdLst>
                <a:gd name="connsiteX0" fmla="*/ 0 w 1935332"/>
                <a:gd name="connsiteY0" fmla="*/ 843379 h 843379"/>
                <a:gd name="connsiteX1" fmla="*/ 843379 w 1935332"/>
                <a:gd name="connsiteY1" fmla="*/ 0 h 843379"/>
                <a:gd name="connsiteX2" fmla="*/ 1935332 w 1935332"/>
                <a:gd name="connsiteY2" fmla="*/ 0 h 843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35332" h="843379">
                  <a:moveTo>
                    <a:pt x="0" y="843379"/>
                  </a:moveTo>
                  <a:lnTo>
                    <a:pt x="843379" y="0"/>
                  </a:lnTo>
                  <a:lnTo>
                    <a:pt x="1935332" y="0"/>
                  </a:lnTo>
                </a:path>
              </a:pathLst>
            </a:custGeom>
            <a:noFill/>
            <a:ln w="25400" cap="flat" cmpd="sng" algn="ctr">
              <a:solidFill>
                <a:sysClr val="windowText" lastClr="000000"/>
              </a:solidFill>
              <a:prstDash val="solid"/>
              <a:headEnd type="oval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游ゴシック"/>
                <a:cs typeface="+mn-cs"/>
              </a:endParaRPr>
            </a:p>
          </p:txBody>
        </p:sp>
      </p:grpSp>
      <p:pic>
        <p:nvPicPr>
          <p:cNvPr id="2" name="DM20015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500" out="500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720000" y="0"/>
            <a:ext cx="609600" cy="609600"/>
          </a:xfrm>
          <a:prstGeom prst="rect">
            <a:avLst/>
          </a:prstGeom>
        </p:spPr>
      </p:pic>
      <p:sp>
        <p:nvSpPr>
          <p:cNvPr id="138" name="パンチ"/>
          <p:cNvSpPr/>
          <p:nvPr/>
        </p:nvSpPr>
        <p:spPr>
          <a:xfrm>
            <a:off x="9360000" y="0"/>
            <a:ext cx="360000" cy="360000"/>
          </a:xfrm>
          <a:prstGeom prst="donut">
            <a:avLst>
              <a:gd name="adj" fmla="val 7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2663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  <p:sndAc>
          <p:stSnd>
            <p:snd r:embed="rId4" name="2sec_NM.wav"/>
          </p:stSnd>
        </p:sndAc>
      </p:transition>
    </mc:Choice>
    <mc:Fallback xmlns="">
      <p:transition spd="med" advTm="0">
        <p:fade/>
        <p:sndAc>
          <p:stSnd>
            <p:snd r:embed="rId10" name="2sec_NM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52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525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3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2">
            <a:extLst>
              <a:ext uri="{FF2B5EF4-FFF2-40B4-BE49-F238E27FC236}">
                <a16:creationId xmlns:a16="http://schemas.microsoft.com/office/drawing/2014/main" id="{F867120D-7F0D-469E-A7F1-ACFA2912D10C}"/>
              </a:ext>
            </a:extLst>
          </p:cNvPr>
          <p:cNvSpPr txBox="1">
            <a:spLocks/>
          </p:cNvSpPr>
          <p:nvPr/>
        </p:nvSpPr>
        <p:spPr>
          <a:xfrm>
            <a:off x="555459" y="136983"/>
            <a:ext cx="6390090" cy="349961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22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altLang="ja-JP" dirty="0">
                <a:solidFill>
                  <a:sysClr val="windowText" lastClr="000000"/>
                </a:solidFill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  <a:t>EX ROVR </a:t>
            </a:r>
            <a:r>
              <a:rPr lang="en-US" altLang="ja-JP" dirty="0"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  <a:t>“</a:t>
            </a:r>
            <a:r>
              <a:rPr lang="en-US" altLang="ja-JP" dirty="0">
                <a:solidFill>
                  <a:sysClr val="windowText" lastClr="000000"/>
                </a:solidFill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  <a:t>ASCENT”</a:t>
            </a:r>
            <a:r>
              <a:rPr lang="ja-JP" altLang="en-US" dirty="0">
                <a:solidFill>
                  <a:sysClr val="windowText" lastClr="000000"/>
                </a:solidFill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  <a:t> </a:t>
            </a:r>
            <a:r>
              <a:rPr lang="en-US" altLang="ja-JP" dirty="0">
                <a:solidFill>
                  <a:sysClr val="windowText" lastClr="000000"/>
                </a:solidFill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  <a:t>Demonstration</a:t>
            </a:r>
            <a:endParaRPr lang="ja-JP" altLang="en-US" sz="1200" dirty="0">
              <a:solidFill>
                <a:sysClr val="windowText" lastClr="000000"/>
              </a:solidFill>
              <a:latin typeface="Calibri" panose="020F0502020204030204" pitchFamily="34" charset="0"/>
              <a:ea typeface="Meiryo UI" panose="020B0604030504040204" pitchFamily="50" charset="-128"/>
              <a:cs typeface="Calibri" panose="020F0502020204030204" pitchFamily="34" charset="0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917D19FB-6EE3-4FA2-9C72-8AAF5C088E00}"/>
              </a:ext>
            </a:extLst>
          </p:cNvPr>
          <p:cNvSpPr txBox="1"/>
          <p:nvPr/>
        </p:nvSpPr>
        <p:spPr>
          <a:xfrm>
            <a:off x="555459" y="1133856"/>
            <a:ext cx="82017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ja-JP" sz="2000" dirty="0"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  <a:t>Connected</a:t>
            </a:r>
            <a:r>
              <a:rPr lang="ja-JP" altLang="en-US" sz="2000" dirty="0"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  <a:t> </a:t>
            </a:r>
            <a:r>
              <a:rPr lang="en-US" altLang="ja-JP" sz="2000" dirty="0"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  <a:t>to</a:t>
            </a:r>
            <a:r>
              <a:rPr lang="ja-JP" altLang="en-US" sz="2000" dirty="0"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  <a:t> </a:t>
            </a:r>
            <a:r>
              <a:rPr lang="en-US" altLang="ja-JP" sz="2000" dirty="0"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  <a:t>the</a:t>
            </a:r>
            <a:r>
              <a:rPr lang="ja-JP" altLang="en-US" sz="2000" dirty="0"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  <a:t> </a:t>
            </a:r>
            <a:r>
              <a:rPr lang="en-US" altLang="ja-JP" sz="2000" dirty="0"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  <a:t>demonstration</a:t>
            </a:r>
            <a:r>
              <a:rPr lang="ja-JP" altLang="en-US" sz="2000" dirty="0"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  <a:t> </a:t>
            </a:r>
            <a:r>
              <a:rPr lang="en-US" altLang="ja-JP" sz="2000" dirty="0"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  <a:t>site</a:t>
            </a:r>
            <a:endParaRPr lang="ja-JP" altLang="en-US" sz="2000" dirty="0">
              <a:latin typeface="Calibri" panose="020F0502020204030204" pitchFamily="34" charset="0"/>
              <a:ea typeface="Meiryo UI" panose="020B0604030504040204" pitchFamily="50" charset="-128"/>
              <a:cs typeface="Calibri" panose="020F0502020204030204" pitchFamily="34" charset="0"/>
            </a:endParaRPr>
          </a:p>
        </p:txBody>
      </p:sp>
      <p:sp>
        <p:nvSpPr>
          <p:cNvPr id="4" name="動作設定ボタン: ビデオ 3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CE653053-08E0-4ED6-84A8-03E1A9CB5D00}"/>
              </a:ext>
            </a:extLst>
          </p:cNvPr>
          <p:cNvSpPr/>
          <p:nvPr/>
        </p:nvSpPr>
        <p:spPr>
          <a:xfrm>
            <a:off x="2260952" y="1673102"/>
            <a:ext cx="5200552" cy="4069080"/>
          </a:xfrm>
          <a:prstGeom prst="actionButtonMovie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8897B7FD-3340-43FA-BFC6-F94ADEA250B7}"/>
              </a:ext>
            </a:extLst>
          </p:cNvPr>
          <p:cNvSpPr txBox="1"/>
          <p:nvPr/>
        </p:nvSpPr>
        <p:spPr>
          <a:xfrm>
            <a:off x="2260952" y="4554489"/>
            <a:ext cx="52005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The movie including the introduction of the real robot and it's demonstration is on the "movie" tag of this homepage web.</a:t>
            </a:r>
            <a:endParaRPr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2" name="DM20015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500" out="5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720000" y="0"/>
            <a:ext cx="609600" cy="609600"/>
          </a:xfrm>
          <a:prstGeom prst="rect">
            <a:avLst/>
          </a:prstGeom>
        </p:spPr>
      </p:pic>
      <p:sp>
        <p:nvSpPr>
          <p:cNvPr id="8" name="パンチ"/>
          <p:cNvSpPr/>
          <p:nvPr/>
        </p:nvSpPr>
        <p:spPr>
          <a:xfrm>
            <a:off x="9360000" y="0"/>
            <a:ext cx="360000" cy="360000"/>
          </a:xfrm>
          <a:prstGeom prst="donut">
            <a:avLst>
              <a:gd name="adj" fmla="val 7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5448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  <p:sndAc>
          <p:stSnd>
            <p:snd r:embed="rId4" name="2sec_NM.wav"/>
          </p:stSnd>
        </p:sndAc>
      </p:transition>
    </mc:Choice>
    <mc:Fallback xmlns="">
      <p:transition spd="med" advTm="0">
        <p:fade/>
        <p:sndAc>
          <p:stSnd>
            <p:snd r:embed="rId6" name="2sec_NM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79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796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\\qs0220\common9\genkibu\gensosetsu\NEDO防爆\(100)画像\20191209_13_JXTG水島PoC#3\20191211\写真\IMG_4303.JPG">
            <a:extLst>
              <a:ext uri="{FF2B5EF4-FFF2-40B4-BE49-F238E27FC236}">
                <a16:creationId xmlns:a16="http://schemas.microsoft.com/office/drawing/2014/main" id="{D30262D0-D3D6-484B-9B29-99AE022F87C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93420" y="2002887"/>
            <a:ext cx="3512820" cy="2263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E5FD346B-8241-4258-A1A9-23868165ABD8}"/>
              </a:ext>
            </a:extLst>
          </p:cNvPr>
          <p:cNvGrpSpPr/>
          <p:nvPr/>
        </p:nvGrpSpPr>
        <p:grpSpPr>
          <a:xfrm>
            <a:off x="1394460" y="2068343"/>
            <a:ext cx="5042569" cy="1776145"/>
            <a:chOff x="1394460" y="2140535"/>
            <a:chExt cx="5042569" cy="1776145"/>
          </a:xfrm>
        </p:grpSpPr>
        <p:sp>
          <p:nvSpPr>
            <p:cNvPr id="5" name="正方形/長方形 4">
              <a:extLst>
                <a:ext uri="{FF2B5EF4-FFF2-40B4-BE49-F238E27FC236}">
                  <a16:creationId xmlns:a16="http://schemas.microsoft.com/office/drawing/2014/main" id="{E8DE2D70-EF39-4C58-8831-13E59FFFB016}"/>
                </a:ext>
              </a:extLst>
            </p:cNvPr>
            <p:cNvSpPr/>
            <p:nvPr/>
          </p:nvSpPr>
          <p:spPr>
            <a:xfrm>
              <a:off x="1394460" y="2140535"/>
              <a:ext cx="662940" cy="1425625"/>
            </a:xfrm>
            <a:prstGeom prst="rect">
              <a:avLst/>
            </a:prstGeom>
            <a:solidFill>
              <a:srgbClr val="00B0F0">
                <a:alpha val="20000"/>
              </a:srgbClr>
            </a:solidFill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6" name="カギ線コネクタ 7">
              <a:extLst>
                <a:ext uri="{FF2B5EF4-FFF2-40B4-BE49-F238E27FC236}">
                  <a16:creationId xmlns:a16="http://schemas.microsoft.com/office/drawing/2014/main" id="{65F54291-AA1B-498D-93A6-B4F97AAB4E16}"/>
                </a:ext>
              </a:extLst>
            </p:cNvPr>
            <p:cNvCxnSpPr>
              <a:stCxn id="5" idx="2"/>
            </p:cNvCxnSpPr>
            <p:nvPr/>
          </p:nvCxnSpPr>
          <p:spPr>
            <a:xfrm rot="16200000" flipH="1">
              <a:off x="3385185" y="1906905"/>
              <a:ext cx="350520" cy="3669030"/>
            </a:xfrm>
            <a:prstGeom prst="bentConnector2">
              <a:avLst/>
            </a:prstGeom>
            <a:solidFill>
              <a:srgbClr val="00B0F0">
                <a:alpha val="20000"/>
              </a:srgbClr>
            </a:solidFill>
            <a:ln w="28575">
              <a:solidFill>
                <a:srgbClr val="00B0F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7" name="テキスト ボックス 6">
              <a:extLst>
                <a:ext uri="{FF2B5EF4-FFF2-40B4-BE49-F238E27FC236}">
                  <a16:creationId xmlns:a16="http://schemas.microsoft.com/office/drawing/2014/main" id="{CAE69896-B6B8-430C-B07A-E6297E96C8C6}"/>
                </a:ext>
              </a:extLst>
            </p:cNvPr>
            <p:cNvSpPr txBox="1"/>
            <p:nvPr/>
          </p:nvSpPr>
          <p:spPr>
            <a:xfrm>
              <a:off x="4295809" y="2932472"/>
              <a:ext cx="2141220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1400" dirty="0">
                  <a:solidFill>
                    <a:srgbClr val="00B0F0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Small</a:t>
              </a:r>
              <a:br>
                <a:rPr lang="en-US" altLang="ja-JP" sz="1400" dirty="0">
                  <a:solidFill>
                    <a:srgbClr val="00B0F0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</a:br>
              <a:r>
                <a:rPr lang="en-US" altLang="ja-JP" sz="1400" dirty="0">
                  <a:solidFill>
                    <a:srgbClr val="00B0F0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packaged</a:t>
              </a:r>
            </a:p>
            <a:p>
              <a:r>
                <a:rPr lang="en-US" altLang="ja-JP" sz="1400" dirty="0">
                  <a:solidFill>
                    <a:srgbClr val="00B0F0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control</a:t>
              </a:r>
              <a:br>
                <a:rPr lang="en-US" altLang="ja-JP" sz="1400" dirty="0">
                  <a:solidFill>
                    <a:srgbClr val="00B0F0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</a:br>
              <a:r>
                <a:rPr lang="en-US" altLang="ja-JP" sz="1400" dirty="0">
                  <a:solidFill>
                    <a:srgbClr val="00B0F0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panel</a:t>
              </a:r>
            </a:p>
          </p:txBody>
        </p:sp>
      </p:grpSp>
      <p:grpSp>
        <p:nvGrpSpPr>
          <p:cNvPr id="8" name="グループ化 7">
            <a:extLst>
              <a:ext uri="{FF2B5EF4-FFF2-40B4-BE49-F238E27FC236}">
                <a16:creationId xmlns:a16="http://schemas.microsoft.com/office/drawing/2014/main" id="{8FB162D8-13A1-4BE6-B34F-79673F168BC4}"/>
              </a:ext>
            </a:extLst>
          </p:cNvPr>
          <p:cNvGrpSpPr/>
          <p:nvPr/>
        </p:nvGrpSpPr>
        <p:grpSpPr>
          <a:xfrm>
            <a:off x="3390900" y="994457"/>
            <a:ext cx="4639310" cy="1943253"/>
            <a:chOff x="3390900" y="1066649"/>
            <a:chExt cx="4639310" cy="1943253"/>
          </a:xfrm>
        </p:grpSpPr>
        <p:pic>
          <p:nvPicPr>
            <p:cNvPr id="9" name="Picture 4" descr="\\qs0220\common9\genkibu\gensosetsu\課共通$\(05)ロボット全般プレゼン\20200512_ロボットHP作成\防爆　EX ROVR\写真や動画データ\picture\（オープニング）20200109-EXROVR-1.jpg">
              <a:extLst>
                <a:ext uri="{FF2B5EF4-FFF2-40B4-BE49-F238E27FC236}">
                  <a16:creationId xmlns:a16="http://schemas.microsoft.com/office/drawing/2014/main" id="{779739FD-0153-4E96-82A0-BB0BFD2ADFF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67444" y="1066649"/>
              <a:ext cx="2562766" cy="18121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10" name="カギ線コネクタ 24">
              <a:extLst>
                <a:ext uri="{FF2B5EF4-FFF2-40B4-BE49-F238E27FC236}">
                  <a16:creationId xmlns:a16="http://schemas.microsoft.com/office/drawing/2014/main" id="{82810019-487B-46F0-8159-870821AA1CD7}"/>
                </a:ext>
              </a:extLst>
            </p:cNvPr>
            <p:cNvCxnSpPr/>
            <p:nvPr/>
          </p:nvCxnSpPr>
          <p:spPr>
            <a:xfrm flipV="1">
              <a:off x="3390900" y="1691640"/>
              <a:ext cx="2575560" cy="1318262"/>
            </a:xfrm>
            <a:prstGeom prst="bentConnector3">
              <a:avLst>
                <a:gd name="adj1" fmla="val 0"/>
              </a:avLst>
            </a:prstGeom>
            <a:solidFill>
              <a:srgbClr val="00B0F0">
                <a:alpha val="20000"/>
              </a:srgbClr>
            </a:solidFill>
            <a:ln w="28575">
              <a:solidFill>
                <a:schemeClr val="bg1">
                  <a:lumMod val="75000"/>
                </a:schemeClr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1" name="テキスト ボックス 10">
              <a:extLst>
                <a:ext uri="{FF2B5EF4-FFF2-40B4-BE49-F238E27FC236}">
                  <a16:creationId xmlns:a16="http://schemas.microsoft.com/office/drawing/2014/main" id="{E39E3023-9BB0-48C2-9E71-50E550F3CE44}"/>
                </a:ext>
              </a:extLst>
            </p:cNvPr>
            <p:cNvSpPr txBox="1"/>
            <p:nvPr/>
          </p:nvSpPr>
          <p:spPr>
            <a:xfrm>
              <a:off x="3496962" y="1152439"/>
              <a:ext cx="232081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ja-JP" sz="1400" dirty="0">
                  <a:solidFill>
                    <a:sysClr val="windowText" lastClr="000000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Whole robot</a:t>
              </a:r>
              <a:br>
                <a:rPr lang="en-US" altLang="ja-JP" sz="1400" dirty="0">
                  <a:solidFill>
                    <a:sysClr val="windowText" lastClr="000000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</a:br>
              <a:r>
                <a:rPr lang="en-US" altLang="ja-JP" sz="1400" dirty="0">
                  <a:solidFill>
                    <a:sysClr val="windowText" lastClr="000000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explosion-proof certified</a:t>
              </a:r>
              <a:endParaRPr kumimoji="1" lang="ja-JP" altLang="en-US" sz="1400" dirty="0">
                <a:solidFill>
                  <a:sysClr val="windowText" lastClr="000000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</p:grp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2CC4982A-2F15-4215-B5EB-B8E9C9B3CCDF}"/>
              </a:ext>
            </a:extLst>
          </p:cNvPr>
          <p:cNvSpPr txBox="1"/>
          <p:nvPr/>
        </p:nvSpPr>
        <p:spPr>
          <a:xfrm>
            <a:off x="1179205" y="5738891"/>
            <a:ext cx="265398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600" dirty="0">
                <a:solidFill>
                  <a:sysClr val="windowText" lastClr="00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Prototype (for Gen 1.5) </a:t>
            </a:r>
            <a:endParaRPr kumimoji="1" lang="ja-JP" altLang="en-US" sz="1600" dirty="0">
              <a:solidFill>
                <a:sysClr val="windowText" lastClr="00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grpSp>
        <p:nvGrpSpPr>
          <p:cNvPr id="13" name="グループ化 12">
            <a:extLst>
              <a:ext uri="{FF2B5EF4-FFF2-40B4-BE49-F238E27FC236}">
                <a16:creationId xmlns:a16="http://schemas.microsoft.com/office/drawing/2014/main" id="{237912D9-F46A-41AE-9215-A1803A27E4C0}"/>
              </a:ext>
            </a:extLst>
          </p:cNvPr>
          <p:cNvGrpSpPr/>
          <p:nvPr/>
        </p:nvGrpSpPr>
        <p:grpSpPr>
          <a:xfrm>
            <a:off x="2057400" y="2068343"/>
            <a:ext cx="6130972" cy="4176146"/>
            <a:chOff x="2057400" y="2140535"/>
            <a:chExt cx="6130972" cy="4176146"/>
          </a:xfrm>
        </p:grpSpPr>
        <p:pic>
          <p:nvPicPr>
            <p:cNvPr id="14" name="Picture 3">
              <a:extLst>
                <a:ext uri="{FF2B5EF4-FFF2-40B4-BE49-F238E27FC236}">
                  <a16:creationId xmlns:a16="http://schemas.microsoft.com/office/drawing/2014/main" id="{D6DA8EAE-6E64-458E-ADE8-07B5F9BEB40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09282" y="3139803"/>
              <a:ext cx="2879090" cy="25325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5" name="正方形/長方形 14">
              <a:extLst>
                <a:ext uri="{FF2B5EF4-FFF2-40B4-BE49-F238E27FC236}">
                  <a16:creationId xmlns:a16="http://schemas.microsoft.com/office/drawing/2014/main" id="{C4F9F74C-3418-4383-A389-67864BBF8B82}"/>
                </a:ext>
              </a:extLst>
            </p:cNvPr>
            <p:cNvSpPr/>
            <p:nvPr/>
          </p:nvSpPr>
          <p:spPr>
            <a:xfrm>
              <a:off x="2057400" y="2140535"/>
              <a:ext cx="571500" cy="1166545"/>
            </a:xfrm>
            <a:prstGeom prst="rect">
              <a:avLst/>
            </a:prstGeom>
            <a:solidFill>
              <a:srgbClr val="FF0000">
                <a:alpha val="20000"/>
              </a:srgbClr>
            </a:solidFill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16" name="カギ線コネクタ 9">
              <a:extLst>
                <a:ext uri="{FF2B5EF4-FFF2-40B4-BE49-F238E27FC236}">
                  <a16:creationId xmlns:a16="http://schemas.microsoft.com/office/drawing/2014/main" id="{5B724EA1-8DBE-4A0C-A80E-680AC8E4C1C5}"/>
                </a:ext>
              </a:extLst>
            </p:cNvPr>
            <p:cNvCxnSpPr>
              <a:stCxn id="15" idx="2"/>
            </p:cNvCxnSpPr>
            <p:nvPr/>
          </p:nvCxnSpPr>
          <p:spPr>
            <a:xfrm rot="16200000" flipH="1">
              <a:off x="3579495" y="2070735"/>
              <a:ext cx="1645920" cy="4118610"/>
            </a:xfrm>
            <a:prstGeom prst="bentConnector2">
              <a:avLst/>
            </a:prstGeom>
            <a:solidFill>
              <a:srgbClr val="FF0000">
                <a:alpha val="20000"/>
              </a:srgbClr>
            </a:solidFill>
            <a:ln w="28575">
              <a:solidFill>
                <a:srgbClr val="FF000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7" name="テキスト ボックス 16">
              <a:extLst>
                <a:ext uri="{FF2B5EF4-FFF2-40B4-BE49-F238E27FC236}">
                  <a16:creationId xmlns:a16="http://schemas.microsoft.com/office/drawing/2014/main" id="{258589F7-AD78-433D-8081-039DAD94035E}"/>
                </a:ext>
              </a:extLst>
            </p:cNvPr>
            <p:cNvSpPr txBox="1"/>
            <p:nvPr/>
          </p:nvSpPr>
          <p:spPr>
            <a:xfrm>
              <a:off x="2900292" y="4929060"/>
              <a:ext cx="2067128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1400" dirty="0">
                  <a:solidFill>
                    <a:srgbClr val="FF0000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Built-in pressurized explosion-proof air distribution unit</a:t>
              </a:r>
            </a:p>
          </p:txBody>
        </p:sp>
        <p:sp>
          <p:nvSpPr>
            <p:cNvPr id="18" name="テキスト ボックス 17">
              <a:extLst>
                <a:ext uri="{FF2B5EF4-FFF2-40B4-BE49-F238E27FC236}">
                  <a16:creationId xmlns:a16="http://schemas.microsoft.com/office/drawing/2014/main" id="{E4158D43-8FDC-4924-B140-04F117381A82}"/>
                </a:ext>
              </a:extLst>
            </p:cNvPr>
            <p:cNvSpPr txBox="1"/>
            <p:nvPr/>
          </p:nvSpPr>
          <p:spPr>
            <a:xfrm>
              <a:off x="5394960" y="5731906"/>
              <a:ext cx="273245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ja-JP" sz="1600" dirty="0">
                  <a:solidFill>
                    <a:sysClr val="windowText" lastClr="000000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For 2020 commercialized Gen</a:t>
              </a:r>
              <a:r>
                <a:rPr lang="ja-JP" altLang="en-US" sz="1600" dirty="0">
                  <a:solidFill>
                    <a:sysClr val="windowText" lastClr="000000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 </a:t>
              </a:r>
              <a:r>
                <a:rPr lang="en-US" altLang="ja-JP" sz="1600" dirty="0">
                  <a:solidFill>
                    <a:sysClr val="windowText" lastClr="000000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2</a:t>
              </a:r>
              <a:endParaRPr kumimoji="1" lang="ja-JP" altLang="en-US" sz="1600" dirty="0">
                <a:solidFill>
                  <a:sysClr val="windowText" lastClr="000000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19" name="右矢印 27">
              <a:extLst>
                <a:ext uri="{FF2B5EF4-FFF2-40B4-BE49-F238E27FC236}">
                  <a16:creationId xmlns:a16="http://schemas.microsoft.com/office/drawing/2014/main" id="{ADD96421-6617-435C-B13B-BE26CB8BE97C}"/>
                </a:ext>
              </a:extLst>
            </p:cNvPr>
            <p:cNvSpPr/>
            <p:nvPr/>
          </p:nvSpPr>
          <p:spPr>
            <a:xfrm>
              <a:off x="4324350" y="5780096"/>
              <a:ext cx="895350" cy="440294"/>
            </a:xfrm>
            <a:prstGeom prst="rightArrow">
              <a:avLst>
                <a:gd name="adj1" fmla="val 50000"/>
                <a:gd name="adj2" fmla="val 72499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21" name="タイトル 2">
            <a:extLst>
              <a:ext uri="{FF2B5EF4-FFF2-40B4-BE49-F238E27FC236}">
                <a16:creationId xmlns:a16="http://schemas.microsoft.com/office/drawing/2014/main" id="{5222EDF1-5932-4C07-B6E7-CC0E4976AE04}"/>
              </a:ext>
            </a:extLst>
          </p:cNvPr>
          <p:cNvSpPr txBox="1">
            <a:spLocks/>
          </p:cNvSpPr>
          <p:nvPr/>
        </p:nvSpPr>
        <p:spPr>
          <a:xfrm>
            <a:off x="555459" y="136984"/>
            <a:ext cx="6892476" cy="328484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22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altLang="ja-JP" dirty="0">
                <a:solidFill>
                  <a:sysClr val="windowText" lastClr="000000"/>
                </a:solidFill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  <a:t>EX ROVR </a:t>
            </a:r>
            <a:r>
              <a:rPr lang="en-US" altLang="ja-JP" dirty="0"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  <a:t>“</a:t>
            </a:r>
            <a:r>
              <a:rPr lang="en-US" altLang="ja-JP" dirty="0">
                <a:solidFill>
                  <a:sysClr val="windowText" lastClr="000000"/>
                </a:solidFill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  <a:t>ASCENT”</a:t>
            </a:r>
            <a:r>
              <a:rPr lang="ja-JP" altLang="en-US" dirty="0">
                <a:solidFill>
                  <a:sysClr val="windowText" lastClr="000000"/>
                </a:solidFill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  <a:t> </a:t>
            </a:r>
            <a:r>
              <a:rPr lang="en-US" altLang="ja-JP" dirty="0">
                <a:solidFill>
                  <a:sysClr val="windowText" lastClr="000000"/>
                </a:solidFill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  <a:t>Upgrading</a:t>
            </a:r>
            <a:r>
              <a:rPr lang="ja-JP" altLang="en-US" dirty="0">
                <a:solidFill>
                  <a:sysClr val="windowText" lastClr="000000"/>
                </a:solidFill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  <a:t> </a:t>
            </a:r>
            <a:r>
              <a:rPr lang="en-US" altLang="ja-JP" dirty="0">
                <a:solidFill>
                  <a:sysClr val="windowText" lastClr="000000"/>
                </a:solidFill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  <a:t>for commercialized Gen 2 </a:t>
            </a:r>
            <a:r>
              <a:rPr lang="ja-JP" altLang="en-US" dirty="0">
                <a:solidFill>
                  <a:sysClr val="windowText" lastClr="000000"/>
                </a:solidFill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  <a:t>　 </a:t>
            </a:r>
            <a:endParaRPr lang="ja-JP" altLang="en-US" sz="1200" dirty="0">
              <a:solidFill>
                <a:sysClr val="windowText" lastClr="000000"/>
              </a:solidFill>
              <a:latin typeface="Calibri" panose="020F0502020204030204" pitchFamily="34" charset="0"/>
              <a:ea typeface="Meiryo UI" panose="020B0604030504040204" pitchFamily="50" charset="-128"/>
              <a:cs typeface="Calibri" panose="020F0502020204030204" pitchFamily="34" charset="0"/>
            </a:endParaRPr>
          </a:p>
        </p:txBody>
      </p:sp>
      <p:pic>
        <p:nvPicPr>
          <p:cNvPr id="20" name="DM20015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720000" y="0"/>
            <a:ext cx="609600" cy="609600"/>
          </a:xfrm>
          <a:prstGeom prst="rect">
            <a:avLst/>
          </a:prstGeom>
        </p:spPr>
      </p:pic>
      <p:sp>
        <p:nvSpPr>
          <p:cNvPr id="22" name="パンチ"/>
          <p:cNvSpPr/>
          <p:nvPr/>
        </p:nvSpPr>
        <p:spPr>
          <a:xfrm>
            <a:off x="9360000" y="0"/>
            <a:ext cx="360000" cy="360000"/>
          </a:xfrm>
          <a:prstGeom prst="donut">
            <a:avLst>
              <a:gd name="adj" fmla="val 7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8405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  <p:sndAc>
          <p:stSnd>
            <p:snd r:embed="rId4" name="2sec_NM.wav"/>
          </p:stSnd>
        </p:sndAc>
      </p:transition>
    </mc:Choice>
    <mc:Fallback xmlns="">
      <p:transition spd="med" advTm="0">
        <p:fade/>
        <p:sndAc>
          <p:stSnd>
            <p:snd r:embed="rId9" name="2sec_NM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408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8" fill="hold" nodeType="withEffect">
                                  <p:stCondLst>
                                    <p:cond delay="94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15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17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1408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  <p:bldLst>
      <p:bldP spid="2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角丸四角形 5">
            <a:extLst>
              <a:ext uri="{FF2B5EF4-FFF2-40B4-BE49-F238E27FC236}">
                <a16:creationId xmlns:a16="http://schemas.microsoft.com/office/drawing/2014/main" id="{C7DB1195-9829-43C4-881A-ADD724B5F9B7}"/>
              </a:ext>
            </a:extLst>
          </p:cNvPr>
          <p:cNvSpPr/>
          <p:nvPr/>
        </p:nvSpPr>
        <p:spPr>
          <a:xfrm>
            <a:off x="498779" y="1599888"/>
            <a:ext cx="3960000" cy="1620000"/>
          </a:xfrm>
          <a:prstGeom prst="roundRect">
            <a:avLst/>
          </a:prstGeom>
          <a:solidFill>
            <a:srgbClr val="0064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altLang="ja-JP" sz="2000" b="1" dirty="0">
                <a:solidFill>
                  <a:prstClr val="white"/>
                </a:solidFill>
              </a:rPr>
              <a:t>Safer Operation</a:t>
            </a:r>
          </a:p>
          <a:p>
            <a:pPr algn="ctr"/>
            <a:endParaRPr lang="en-US" altLang="ja-JP" b="1" dirty="0">
              <a:solidFill>
                <a:prstClr val="white"/>
              </a:solidFill>
            </a:endParaRPr>
          </a:p>
          <a:p>
            <a:pPr algn="ctr"/>
            <a:r>
              <a:rPr lang="en-US" altLang="ja-JP" dirty="0">
                <a:solidFill>
                  <a:prstClr val="white"/>
                </a:solidFill>
              </a:rPr>
              <a:t>Removing human operators from potentially dangerous situations</a:t>
            </a:r>
            <a:endParaRPr lang="ja-JP" altLang="en-US" dirty="0">
              <a:solidFill>
                <a:prstClr val="white"/>
              </a:solidFill>
            </a:endParaRPr>
          </a:p>
        </p:txBody>
      </p:sp>
      <p:sp>
        <p:nvSpPr>
          <p:cNvPr id="4" name="角丸四角形 7">
            <a:extLst>
              <a:ext uri="{FF2B5EF4-FFF2-40B4-BE49-F238E27FC236}">
                <a16:creationId xmlns:a16="http://schemas.microsoft.com/office/drawing/2014/main" id="{FFE0A2A0-81CD-4319-A3AA-0A4514709F6A}"/>
              </a:ext>
            </a:extLst>
          </p:cNvPr>
          <p:cNvSpPr/>
          <p:nvPr/>
        </p:nvSpPr>
        <p:spPr>
          <a:xfrm>
            <a:off x="4624576" y="1599888"/>
            <a:ext cx="3960000" cy="1620000"/>
          </a:xfrm>
          <a:prstGeom prst="roundRect">
            <a:avLst/>
          </a:prstGeom>
          <a:solidFill>
            <a:srgbClr val="647D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altLang="ja-JP" sz="2000" b="1" dirty="0">
                <a:solidFill>
                  <a:prstClr val="white"/>
                </a:solidFill>
              </a:rPr>
              <a:t>Cost Efficiency</a:t>
            </a:r>
          </a:p>
          <a:p>
            <a:pPr algn="ctr"/>
            <a:endParaRPr lang="en-US" altLang="ja-JP" sz="2000" b="1" dirty="0">
              <a:solidFill>
                <a:prstClr val="white"/>
              </a:solidFill>
            </a:endParaRPr>
          </a:p>
          <a:p>
            <a:pPr algn="ctr"/>
            <a:r>
              <a:rPr lang="en-US" altLang="ja-JP" dirty="0">
                <a:solidFill>
                  <a:prstClr val="white"/>
                </a:solidFill>
              </a:rPr>
              <a:t>Advance of non/value add &amp; highly repetitive tasks which frees human operator for more productive jobs</a:t>
            </a:r>
          </a:p>
        </p:txBody>
      </p:sp>
      <p:sp>
        <p:nvSpPr>
          <p:cNvPr id="5" name="角丸四角形 8">
            <a:extLst>
              <a:ext uri="{FF2B5EF4-FFF2-40B4-BE49-F238E27FC236}">
                <a16:creationId xmlns:a16="http://schemas.microsoft.com/office/drawing/2014/main" id="{D2A92A7A-5CE2-4A88-872C-B39CB4BB668F}"/>
              </a:ext>
            </a:extLst>
          </p:cNvPr>
          <p:cNvSpPr/>
          <p:nvPr/>
        </p:nvSpPr>
        <p:spPr>
          <a:xfrm>
            <a:off x="4624577" y="3457263"/>
            <a:ext cx="3960000" cy="1620000"/>
          </a:xfrm>
          <a:prstGeom prst="roundRect">
            <a:avLst/>
          </a:prstGeom>
          <a:solidFill>
            <a:srgbClr val="DC69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altLang="ja-JP" sz="2000" b="1" dirty="0">
                <a:solidFill>
                  <a:prstClr val="white"/>
                </a:solidFill>
              </a:rPr>
              <a:t>Digitalized Inspection Record</a:t>
            </a:r>
          </a:p>
          <a:p>
            <a:pPr algn="ctr"/>
            <a:endParaRPr lang="en-US" altLang="ja-JP" sz="2000" b="1" dirty="0">
              <a:solidFill>
                <a:prstClr val="white"/>
              </a:solidFill>
            </a:endParaRPr>
          </a:p>
          <a:p>
            <a:pPr algn="ctr"/>
            <a:r>
              <a:rPr lang="en-US" altLang="ja-JP" dirty="0">
                <a:solidFill>
                  <a:prstClr val="white"/>
                </a:solidFill>
              </a:rPr>
              <a:t>Digital inspection data analytics; data is fully researchable &amp; </a:t>
            </a:r>
            <a:r>
              <a:rPr lang="en-US" altLang="ja-JP" dirty="0" err="1">
                <a:solidFill>
                  <a:prstClr val="white"/>
                </a:solidFill>
              </a:rPr>
              <a:t>trendable</a:t>
            </a:r>
            <a:r>
              <a:rPr lang="en-US" altLang="ja-JP" dirty="0">
                <a:solidFill>
                  <a:prstClr val="white"/>
                </a:solidFill>
              </a:rPr>
              <a:t> (IoT)</a:t>
            </a:r>
            <a:endParaRPr lang="ja-JP" altLang="en-US" dirty="0">
              <a:solidFill>
                <a:prstClr val="white"/>
              </a:solidFill>
            </a:endParaRPr>
          </a:p>
        </p:txBody>
      </p:sp>
      <p:sp>
        <p:nvSpPr>
          <p:cNvPr id="6" name="角丸四角形 9">
            <a:extLst>
              <a:ext uri="{FF2B5EF4-FFF2-40B4-BE49-F238E27FC236}">
                <a16:creationId xmlns:a16="http://schemas.microsoft.com/office/drawing/2014/main" id="{0D15C867-6D02-4AB1-95D6-883725B442E6}"/>
              </a:ext>
            </a:extLst>
          </p:cNvPr>
          <p:cNvSpPr/>
          <p:nvPr/>
        </p:nvSpPr>
        <p:spPr>
          <a:xfrm>
            <a:off x="498779" y="3457263"/>
            <a:ext cx="3960000" cy="1620000"/>
          </a:xfrm>
          <a:prstGeom prst="roundRect">
            <a:avLst/>
          </a:prstGeom>
          <a:solidFill>
            <a:srgbClr val="6E1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altLang="ja-JP" sz="2000" b="1" dirty="0">
                <a:solidFill>
                  <a:prstClr val="white"/>
                </a:solidFill>
              </a:rPr>
              <a:t>Highly Repeatable &amp; More Frequent Inspection</a:t>
            </a:r>
          </a:p>
          <a:p>
            <a:pPr algn="ctr"/>
            <a:endParaRPr lang="en-US" altLang="ja-JP" sz="2000" b="1" dirty="0">
              <a:solidFill>
                <a:prstClr val="white"/>
              </a:solidFill>
            </a:endParaRPr>
          </a:p>
          <a:p>
            <a:pPr algn="ctr"/>
            <a:r>
              <a:rPr lang="en-US" altLang="ja-JP" dirty="0">
                <a:solidFill>
                  <a:prstClr val="white"/>
                </a:solidFill>
              </a:rPr>
              <a:t>Preventing unplanned shutdown by more frequent inspection</a:t>
            </a:r>
            <a:endParaRPr lang="ja-JP" altLang="en-US" dirty="0">
              <a:solidFill>
                <a:prstClr val="white"/>
              </a:solidFill>
            </a:endParaRPr>
          </a:p>
        </p:txBody>
      </p:sp>
      <p:sp>
        <p:nvSpPr>
          <p:cNvPr id="16" name="タイトル 2">
            <a:extLst>
              <a:ext uri="{FF2B5EF4-FFF2-40B4-BE49-F238E27FC236}">
                <a16:creationId xmlns:a16="http://schemas.microsoft.com/office/drawing/2014/main" id="{AD4F9246-1F43-467C-8265-9BE9F11772C3}"/>
              </a:ext>
            </a:extLst>
          </p:cNvPr>
          <p:cNvSpPr txBox="1">
            <a:spLocks/>
          </p:cNvSpPr>
          <p:nvPr/>
        </p:nvSpPr>
        <p:spPr>
          <a:xfrm>
            <a:off x="555459" y="136983"/>
            <a:ext cx="6390090" cy="349961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22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altLang="ja-JP" dirty="0">
                <a:solidFill>
                  <a:sysClr val="windowText" lastClr="000000"/>
                </a:solidFill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  <a:t>EX ROVR </a:t>
            </a:r>
            <a:r>
              <a:rPr lang="en-US" altLang="ja-JP" dirty="0"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  <a:t>“</a:t>
            </a:r>
            <a:r>
              <a:rPr lang="en-US" altLang="ja-JP" dirty="0">
                <a:solidFill>
                  <a:sysClr val="windowText" lastClr="000000"/>
                </a:solidFill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  <a:t>ASCENT”</a:t>
            </a:r>
            <a:r>
              <a:rPr lang="ja-JP" altLang="en-US" dirty="0">
                <a:solidFill>
                  <a:sysClr val="windowText" lastClr="000000"/>
                </a:solidFill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  <a:t> </a:t>
            </a:r>
            <a:r>
              <a:rPr lang="en-US" altLang="ja-JP" dirty="0">
                <a:solidFill>
                  <a:sysClr val="windowText" lastClr="000000"/>
                </a:solidFill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  <a:t>Value Drivers</a:t>
            </a:r>
            <a:endParaRPr lang="ja-JP" altLang="en-US" sz="1200" dirty="0">
              <a:solidFill>
                <a:sysClr val="windowText" lastClr="000000"/>
              </a:solidFill>
              <a:latin typeface="Calibri" panose="020F0502020204030204" pitchFamily="34" charset="0"/>
              <a:ea typeface="Meiryo UI" panose="020B0604030504040204" pitchFamily="50" charset="-128"/>
              <a:cs typeface="Calibri" panose="020F0502020204030204" pitchFamily="34" charset="0"/>
            </a:endParaRPr>
          </a:p>
        </p:txBody>
      </p:sp>
      <p:pic>
        <p:nvPicPr>
          <p:cNvPr id="2" name="DM20016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500" out="5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720000" y="0"/>
            <a:ext cx="609600" cy="609600"/>
          </a:xfrm>
          <a:prstGeom prst="rect">
            <a:avLst/>
          </a:prstGeom>
        </p:spPr>
      </p:pic>
      <p:sp>
        <p:nvSpPr>
          <p:cNvPr id="8" name="パンチ"/>
          <p:cNvSpPr/>
          <p:nvPr/>
        </p:nvSpPr>
        <p:spPr>
          <a:xfrm>
            <a:off x="9360000" y="0"/>
            <a:ext cx="360000" cy="360000"/>
          </a:xfrm>
          <a:prstGeom prst="donut">
            <a:avLst>
              <a:gd name="adj" fmla="val 7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2039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  <p:sndAc>
          <p:stSnd>
            <p:snd r:embed="rId4" name="2sec_NM.wav"/>
          </p:stSnd>
        </p:sndAc>
      </p:transition>
    </mc:Choice>
    <mc:Fallback xmlns="">
      <p:transition spd="med" advTm="0">
        <p:fade/>
        <p:sndAc>
          <p:stSnd>
            <p:snd r:embed="rId6" name="2sec_NM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61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4161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プレースホルダー 1"/>
          <p:cNvSpPr txBox="1">
            <a:spLocks/>
          </p:cNvSpPr>
          <p:nvPr/>
        </p:nvSpPr>
        <p:spPr>
          <a:xfrm>
            <a:off x="149974" y="796687"/>
            <a:ext cx="3240000" cy="468000"/>
          </a:xfrm>
          <a:prstGeom prst="rect">
            <a:avLst/>
          </a:prstGeom>
          <a:solidFill>
            <a:srgbClr val="006487"/>
          </a:solidFill>
        </p:spPr>
        <p:txBody>
          <a:bodyPr anchor="ctr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ja-JP" b="1" dirty="0">
                <a:solidFill>
                  <a:schemeClr val="bg1"/>
                </a:solidFill>
              </a:rPr>
              <a:t>Advanced Locomotion</a:t>
            </a:r>
            <a:endParaRPr lang="ja-JP" altLang="en-US" b="1" dirty="0">
              <a:solidFill>
                <a:schemeClr val="bg1"/>
              </a:solidFill>
            </a:endParaRPr>
          </a:p>
        </p:txBody>
      </p:sp>
      <p:sp>
        <p:nvSpPr>
          <p:cNvPr id="4" name="テキスト プレースホルダー 2"/>
          <p:cNvSpPr txBox="1">
            <a:spLocks/>
          </p:cNvSpPr>
          <p:nvPr/>
        </p:nvSpPr>
        <p:spPr>
          <a:xfrm>
            <a:off x="146807" y="1382749"/>
            <a:ext cx="4169675" cy="847831"/>
          </a:xfrm>
          <a:prstGeom prst="rect">
            <a:avLst/>
          </a:prstGeom>
        </p:spPr>
        <p:txBody>
          <a:bodyPr numCol="1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altLang="ja-JP" sz="1600" dirty="0"/>
              <a:t>Stair Ascent &amp; Descent: -45 to 45</a:t>
            </a:r>
            <a:r>
              <a:rPr lang="en-US" altLang="ja-JP" sz="1600" dirty="0"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°</a:t>
            </a:r>
            <a:endParaRPr lang="en-US" altLang="ja-JP" sz="1600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altLang="ja-JP" sz="1600" dirty="0"/>
              <a:t>Scale Obstacles: Up to 15 cm tall</a:t>
            </a:r>
          </a:p>
          <a:p>
            <a:endParaRPr lang="ja-JP" altLang="en-US" dirty="0"/>
          </a:p>
        </p:txBody>
      </p:sp>
      <p:sp>
        <p:nvSpPr>
          <p:cNvPr id="5" name="テキスト プレースホルダー 2"/>
          <p:cNvSpPr txBox="1">
            <a:spLocks/>
          </p:cNvSpPr>
          <p:nvPr/>
        </p:nvSpPr>
        <p:spPr>
          <a:xfrm>
            <a:off x="3836230" y="827036"/>
            <a:ext cx="2928312" cy="407301"/>
          </a:xfrm>
          <a:prstGeom prst="rect">
            <a:avLst/>
          </a:prstGeom>
        </p:spPr>
        <p:txBody>
          <a:bodyPr numCol="1" spcCol="540000"/>
          <a:lstStyle>
            <a:lvl1pPr marL="0" marR="0" indent="0" algn="l" defTabSz="685800" rtl="0" eaLnBrk="1" fontAlgn="auto" latinLnBrk="0" hangingPunct="1">
              <a:lnSpc>
                <a:spcPct val="12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kumimoji="1" sz="1400" kern="1200">
                <a:solidFill>
                  <a:schemeClr val="tx1"/>
                </a:solidFill>
                <a:latin typeface="+mj-lt"/>
                <a:ea typeface="+mn-ea"/>
                <a:cs typeface="メイリオ" pitchFamily="50" charset="-128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7800" indent="-177800">
              <a:buFont typeface="Arial" panose="020B0604020202020204" pitchFamily="34" charset="0"/>
              <a:buChar char="•"/>
            </a:pPr>
            <a:r>
              <a:rPr lang="en-US" altLang="ja-JP" sz="1600" b="1" dirty="0">
                <a:solidFill>
                  <a:srgbClr val="DC6914"/>
                </a:solidFill>
              </a:rPr>
              <a:t>Covering multiple floors</a:t>
            </a:r>
          </a:p>
          <a:p>
            <a:endParaRPr lang="ja-JP" altLang="en-US" sz="1600" b="1" dirty="0">
              <a:solidFill>
                <a:srgbClr val="DC6914"/>
              </a:solidFill>
            </a:endParaRPr>
          </a:p>
        </p:txBody>
      </p:sp>
      <p:sp>
        <p:nvSpPr>
          <p:cNvPr id="6" name="テキスト プレースホルダー 1"/>
          <p:cNvSpPr txBox="1">
            <a:spLocks/>
          </p:cNvSpPr>
          <p:nvPr/>
        </p:nvSpPr>
        <p:spPr>
          <a:xfrm>
            <a:off x="149973" y="2663599"/>
            <a:ext cx="3240000" cy="468000"/>
          </a:xfrm>
          <a:prstGeom prst="rect">
            <a:avLst/>
          </a:prstGeom>
          <a:solidFill>
            <a:srgbClr val="006487"/>
          </a:solidFill>
        </p:spPr>
        <p:txBody>
          <a:bodyPr/>
          <a:lstStyle>
            <a:lvl1pPr marL="0" marR="0" indent="0" algn="l" defTabSz="685800" rtl="0" eaLnBrk="1" fontAlgn="auto" latinLnBrk="0" hangingPunct="1">
              <a:lnSpc>
                <a:spcPct val="12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kumimoji="1" sz="2000" kern="1200">
                <a:solidFill>
                  <a:schemeClr val="tx1"/>
                </a:solidFill>
                <a:latin typeface="+mj-lt"/>
                <a:ea typeface="+mn-ea"/>
                <a:cs typeface="メイリオ" pitchFamily="50" charset="-128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b="1" dirty="0">
                <a:solidFill>
                  <a:schemeClr val="bg1"/>
                </a:solidFill>
              </a:rPr>
              <a:t>Small Footprint</a:t>
            </a:r>
            <a:endParaRPr lang="ja-JP" altLang="en-US" b="1" dirty="0">
              <a:solidFill>
                <a:schemeClr val="bg1"/>
              </a:solidFill>
            </a:endParaRPr>
          </a:p>
        </p:txBody>
      </p:sp>
      <p:sp>
        <p:nvSpPr>
          <p:cNvPr id="7" name="テキスト プレースホルダー 2"/>
          <p:cNvSpPr txBox="1">
            <a:spLocks/>
          </p:cNvSpPr>
          <p:nvPr/>
        </p:nvSpPr>
        <p:spPr>
          <a:xfrm>
            <a:off x="146801" y="3420740"/>
            <a:ext cx="3621758" cy="458869"/>
          </a:xfrm>
          <a:prstGeom prst="rect">
            <a:avLst/>
          </a:prstGeom>
        </p:spPr>
        <p:txBody>
          <a:bodyPr numCol="1" spcCol="540000"/>
          <a:lstStyle>
            <a:lvl1pPr marL="0" marR="0" indent="0" algn="l" defTabSz="685800" rtl="0" eaLnBrk="1" fontAlgn="auto" latinLnBrk="0" hangingPunct="1">
              <a:lnSpc>
                <a:spcPct val="12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kumimoji="1" sz="1400" kern="1200">
                <a:solidFill>
                  <a:schemeClr val="tx1"/>
                </a:solidFill>
                <a:latin typeface="+mj-lt"/>
                <a:ea typeface="+mn-ea"/>
                <a:cs typeface="メイリオ" pitchFamily="50" charset="-128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altLang="ja-JP" sz="1600" dirty="0"/>
              <a:t>Highly Maneuverable: Easily turns a space of 900mm width</a:t>
            </a:r>
          </a:p>
        </p:txBody>
      </p:sp>
      <p:sp>
        <p:nvSpPr>
          <p:cNvPr id="8" name="テキスト プレースホルダー 2"/>
          <p:cNvSpPr txBox="1">
            <a:spLocks/>
          </p:cNvSpPr>
          <p:nvPr/>
        </p:nvSpPr>
        <p:spPr>
          <a:xfrm>
            <a:off x="3836222" y="2696722"/>
            <a:ext cx="3139253" cy="1041635"/>
          </a:xfrm>
          <a:prstGeom prst="rect">
            <a:avLst/>
          </a:prstGeom>
        </p:spPr>
        <p:txBody>
          <a:bodyPr numCol="1" spcCol="540000"/>
          <a:lstStyle>
            <a:lvl1pPr marL="0" marR="0" indent="0" algn="l" defTabSz="685800" rtl="0" eaLnBrk="1" fontAlgn="auto" latinLnBrk="0" hangingPunct="1">
              <a:lnSpc>
                <a:spcPct val="12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kumimoji="1" sz="1400" kern="1200">
                <a:solidFill>
                  <a:schemeClr val="tx1"/>
                </a:solidFill>
                <a:latin typeface="+mj-lt"/>
                <a:ea typeface="+mn-ea"/>
                <a:cs typeface="メイリオ" pitchFamily="50" charset="-128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7800" indent="-177800">
              <a:buFont typeface="Arial" panose="020B0604020202020204" pitchFamily="34" charset="0"/>
              <a:buChar char="•"/>
            </a:pPr>
            <a:r>
              <a:rPr lang="en-US" altLang="ja-JP" sz="1600" b="1" dirty="0">
                <a:solidFill>
                  <a:srgbClr val="DC6914"/>
                </a:solidFill>
              </a:rPr>
              <a:t>Flexible operation</a:t>
            </a:r>
          </a:p>
          <a:p>
            <a:pPr marL="177800" indent="-177800">
              <a:buFont typeface="Arial" panose="020B0604020202020204" pitchFamily="34" charset="0"/>
              <a:buChar char="•"/>
            </a:pPr>
            <a:r>
              <a:rPr lang="en-US" altLang="ja-JP" sz="1600" b="1" dirty="0">
                <a:solidFill>
                  <a:srgbClr val="DC6914"/>
                </a:solidFill>
              </a:rPr>
              <a:t>Wider inspection coverage</a:t>
            </a:r>
          </a:p>
        </p:txBody>
      </p:sp>
      <p:sp>
        <p:nvSpPr>
          <p:cNvPr id="9" name="テキスト プレースホルダー 1"/>
          <p:cNvSpPr txBox="1">
            <a:spLocks/>
          </p:cNvSpPr>
          <p:nvPr/>
        </p:nvSpPr>
        <p:spPr>
          <a:xfrm>
            <a:off x="149974" y="4702331"/>
            <a:ext cx="3240000" cy="468000"/>
          </a:xfrm>
          <a:prstGeom prst="rect">
            <a:avLst/>
          </a:prstGeom>
          <a:solidFill>
            <a:srgbClr val="006487"/>
          </a:solidFill>
        </p:spPr>
        <p:txBody>
          <a:bodyPr/>
          <a:lstStyle>
            <a:lvl1pPr marL="0" marR="0" indent="0" algn="l" defTabSz="685800" rtl="0" eaLnBrk="1" fontAlgn="auto" latinLnBrk="0" hangingPunct="1">
              <a:lnSpc>
                <a:spcPct val="12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kumimoji="1" sz="2000" kern="1200">
                <a:solidFill>
                  <a:schemeClr val="tx1"/>
                </a:solidFill>
                <a:latin typeface="+mj-lt"/>
                <a:ea typeface="+mn-ea"/>
                <a:cs typeface="メイリオ" pitchFamily="50" charset="-128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b="1" dirty="0">
                <a:solidFill>
                  <a:schemeClr val="bg1"/>
                </a:solidFill>
              </a:rPr>
              <a:t>Contactless Charging</a:t>
            </a:r>
            <a:endParaRPr lang="ja-JP" altLang="en-US" b="1" dirty="0">
              <a:solidFill>
                <a:schemeClr val="bg1"/>
              </a:solidFill>
            </a:endParaRPr>
          </a:p>
        </p:txBody>
      </p:sp>
      <p:sp>
        <p:nvSpPr>
          <p:cNvPr id="10" name="テキスト プレースホルダー 2"/>
          <p:cNvSpPr txBox="1">
            <a:spLocks/>
          </p:cNvSpPr>
          <p:nvPr/>
        </p:nvSpPr>
        <p:spPr>
          <a:xfrm>
            <a:off x="146807" y="5262611"/>
            <a:ext cx="4169675" cy="789480"/>
          </a:xfrm>
          <a:prstGeom prst="rect">
            <a:avLst/>
          </a:prstGeom>
        </p:spPr>
        <p:txBody>
          <a:bodyPr numCol="1" spcCol="540000"/>
          <a:lstStyle>
            <a:lvl1pPr marL="0" marR="0" indent="0" algn="l" defTabSz="685800" rtl="0" eaLnBrk="1" fontAlgn="auto" latinLnBrk="0" hangingPunct="1">
              <a:lnSpc>
                <a:spcPct val="12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kumimoji="1" sz="1400" kern="1200">
                <a:solidFill>
                  <a:schemeClr val="tx1"/>
                </a:solidFill>
                <a:latin typeface="+mj-lt"/>
                <a:ea typeface="+mn-ea"/>
                <a:cs typeface="メイリオ" pitchFamily="50" charset="-128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altLang="ja-JP" sz="1600" dirty="0"/>
              <a:t>2 hour charging; 2 hour runtime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altLang="ja-JP" sz="1600" dirty="0"/>
              <a:t>Charging pad is explosion-proof</a:t>
            </a:r>
            <a:endParaRPr lang="ja-JP" altLang="en-US" sz="1600" dirty="0"/>
          </a:p>
        </p:txBody>
      </p:sp>
      <p:sp>
        <p:nvSpPr>
          <p:cNvPr id="11" name="テキスト プレースホルダー 2"/>
          <p:cNvSpPr txBox="1">
            <a:spLocks/>
          </p:cNvSpPr>
          <p:nvPr/>
        </p:nvSpPr>
        <p:spPr>
          <a:xfrm>
            <a:off x="3836223" y="4741854"/>
            <a:ext cx="2242102" cy="751857"/>
          </a:xfrm>
          <a:prstGeom prst="rect">
            <a:avLst/>
          </a:prstGeom>
        </p:spPr>
        <p:txBody>
          <a:bodyPr numCol="1" spcCol="540000"/>
          <a:lstStyle>
            <a:lvl1pPr marL="0" marR="0" indent="0" algn="l" defTabSz="685800" rtl="0" eaLnBrk="1" fontAlgn="auto" latinLnBrk="0" hangingPunct="1">
              <a:lnSpc>
                <a:spcPct val="12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kumimoji="1" sz="1400" kern="1200">
                <a:solidFill>
                  <a:schemeClr val="tx1"/>
                </a:solidFill>
                <a:latin typeface="+mj-lt"/>
                <a:ea typeface="+mn-ea"/>
                <a:cs typeface="メイリオ" pitchFamily="50" charset="-128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7800" indent="-177800">
              <a:buFont typeface="Arial" panose="020B0604020202020204" pitchFamily="34" charset="0"/>
              <a:buChar char="•"/>
            </a:pPr>
            <a:r>
              <a:rPr lang="en-US" altLang="ja-JP" sz="1600" b="1" dirty="0">
                <a:solidFill>
                  <a:srgbClr val="DC6914"/>
                </a:solidFill>
              </a:rPr>
              <a:t>Reliable charging</a:t>
            </a:r>
          </a:p>
          <a:p>
            <a:pPr marL="177800" indent="-177800">
              <a:buFont typeface="Arial" panose="020B0604020202020204" pitchFamily="34" charset="0"/>
              <a:buChar char="•"/>
            </a:pPr>
            <a:r>
              <a:rPr lang="en-US" altLang="ja-JP" sz="1600" b="1" dirty="0">
                <a:solidFill>
                  <a:srgbClr val="DC6914"/>
                </a:solidFill>
              </a:rPr>
              <a:t>Flexible operation</a:t>
            </a:r>
          </a:p>
        </p:txBody>
      </p:sp>
      <p:sp>
        <p:nvSpPr>
          <p:cNvPr id="12" name="右矢印 20"/>
          <p:cNvSpPr/>
          <p:nvPr/>
        </p:nvSpPr>
        <p:spPr>
          <a:xfrm>
            <a:off x="3529766" y="4793033"/>
            <a:ext cx="272955" cy="28660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3" name="右矢印 21"/>
          <p:cNvSpPr/>
          <p:nvPr/>
        </p:nvSpPr>
        <p:spPr>
          <a:xfrm>
            <a:off x="3529766" y="887385"/>
            <a:ext cx="272955" cy="28660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4" name="右矢印 22"/>
          <p:cNvSpPr/>
          <p:nvPr/>
        </p:nvSpPr>
        <p:spPr>
          <a:xfrm>
            <a:off x="3529766" y="2754301"/>
            <a:ext cx="272955" cy="28660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5" name="Picture 4" descr="\\qs0220\common9\genkibu\gensosetsu\NEDO防爆\(100)画像\20180123_松本技研（はじめて蓋締めた）\20180123_153310.jpg"/>
          <p:cNvPicPr>
            <a:picLocks noChangeAspect="1" noChangeArrowheads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216" t="6216"/>
          <a:stretch/>
        </p:blipFill>
        <p:spPr bwMode="auto">
          <a:xfrm>
            <a:off x="6819762" y="4794951"/>
            <a:ext cx="2160000" cy="1500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テキスト プレースホルダー 2"/>
          <p:cNvSpPr txBox="1">
            <a:spLocks/>
          </p:cNvSpPr>
          <p:nvPr/>
        </p:nvSpPr>
        <p:spPr>
          <a:xfrm>
            <a:off x="3147319" y="3982984"/>
            <a:ext cx="3543709" cy="300231"/>
          </a:xfrm>
          <a:prstGeom prst="rect">
            <a:avLst/>
          </a:prstGeom>
        </p:spPr>
        <p:txBody>
          <a:bodyPr numCol="1" spcCol="540000"/>
          <a:lstStyle>
            <a:lvl1pPr marL="0" marR="0" indent="0" algn="l" defTabSz="685800" rtl="0" eaLnBrk="1" fontAlgn="auto" latinLnBrk="0" hangingPunct="1">
              <a:lnSpc>
                <a:spcPct val="12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kumimoji="1" sz="1400" kern="1200">
                <a:solidFill>
                  <a:schemeClr val="tx1"/>
                </a:solidFill>
                <a:latin typeface="+mj-lt"/>
                <a:ea typeface="+mn-ea"/>
                <a:cs typeface="メイリオ" pitchFamily="50" charset="-128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altLang="ja-JP" sz="1200" dirty="0"/>
              <a:t>Minimum diameter for rotation: approx. 800 mm </a:t>
            </a:r>
          </a:p>
        </p:txBody>
      </p:sp>
      <p:pic>
        <p:nvPicPr>
          <p:cNvPr id="17" name="図 25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"/>
          <a:stretch/>
        </p:blipFill>
        <p:spPr>
          <a:xfrm>
            <a:off x="6819762" y="2725293"/>
            <a:ext cx="2160000" cy="1689667"/>
          </a:xfrm>
          <a:prstGeom prst="rect">
            <a:avLst/>
          </a:prstGeom>
        </p:spPr>
      </p:pic>
      <p:sp>
        <p:nvSpPr>
          <p:cNvPr id="18" name="円/楕円 26"/>
          <p:cNvSpPr/>
          <p:nvPr/>
        </p:nvSpPr>
        <p:spPr>
          <a:xfrm>
            <a:off x="7465468" y="3144639"/>
            <a:ext cx="943486" cy="943487"/>
          </a:xfrm>
          <a:prstGeom prst="ellipse">
            <a:avLst/>
          </a:prstGeom>
          <a:noFill/>
          <a:ln w="1905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9" name="フリーフォーム 27"/>
          <p:cNvSpPr/>
          <p:nvPr/>
        </p:nvSpPr>
        <p:spPr>
          <a:xfrm>
            <a:off x="6650242" y="3947866"/>
            <a:ext cx="1028700" cy="200025"/>
          </a:xfrm>
          <a:custGeom>
            <a:avLst/>
            <a:gdLst>
              <a:gd name="connsiteX0" fmla="*/ 0 w 1028700"/>
              <a:gd name="connsiteY0" fmla="*/ 200025 h 200025"/>
              <a:gd name="connsiteX1" fmla="*/ 657225 w 1028700"/>
              <a:gd name="connsiteY1" fmla="*/ 200025 h 200025"/>
              <a:gd name="connsiteX2" fmla="*/ 1028700 w 1028700"/>
              <a:gd name="connsiteY2" fmla="*/ 0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28700" h="200025">
                <a:moveTo>
                  <a:pt x="0" y="200025"/>
                </a:moveTo>
                <a:lnTo>
                  <a:pt x="657225" y="200025"/>
                </a:lnTo>
                <a:lnTo>
                  <a:pt x="1028700" y="0"/>
                </a:lnTo>
              </a:path>
            </a:pathLst>
          </a:cu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20" name="Picture 2" descr="\\bvdnas01\redirect1$\M152625\Documents\防爆ロボット\SPRINT Robotics World Conference\Rotterdam\DSC01662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819759" y="923926"/>
            <a:ext cx="2160000" cy="1472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タイトル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22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kumimoji="1" lang="en-US" altLang="ja-JP" sz="22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  <a:t>EX ROVR </a:t>
            </a:r>
            <a:r>
              <a:rPr kumimoji="1" lang="en-US" altLang="ja-JP" sz="2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  <a:t>“</a:t>
            </a:r>
            <a:r>
              <a:rPr kumimoji="1" lang="en-US" altLang="ja-JP" sz="22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  <a:t>ASCENT”</a:t>
            </a:r>
            <a:r>
              <a:rPr kumimoji="1" lang="ja-JP" altLang="en-US" sz="22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  <a:t> </a:t>
            </a:r>
            <a:r>
              <a:rPr kumimoji="1" lang="en-US" altLang="ja-JP" sz="22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  <a:t>Key Features</a:t>
            </a:r>
            <a:r>
              <a:rPr kumimoji="1" lang="en-US" altLang="ja-JP" sz="2200" b="1" i="0" u="none" strike="noStrike" kern="1200" cap="none" spc="0" normalizeH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  <a:t> (1/2)</a:t>
            </a:r>
            <a:endParaRPr kumimoji="1" lang="ja-JP" altLang="en-US" sz="12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Meiryo UI" panose="020B0604030504040204" pitchFamily="50" charset="-128"/>
              <a:cs typeface="Calibri" panose="020F0502020204030204" pitchFamily="34" charset="0"/>
            </a:endParaRPr>
          </a:p>
        </p:txBody>
      </p:sp>
      <p:pic>
        <p:nvPicPr>
          <p:cNvPr id="2" name="DM20016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500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720000" y="0"/>
            <a:ext cx="609600" cy="609600"/>
          </a:xfrm>
          <a:prstGeom prst="rect">
            <a:avLst/>
          </a:prstGeom>
        </p:spPr>
      </p:pic>
      <p:pic>
        <p:nvPicPr>
          <p:cNvPr id="22" name="DM200167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>
                  <p14:fade out="500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720000" y="720000"/>
            <a:ext cx="609600" cy="609600"/>
          </a:xfrm>
          <a:prstGeom prst="rect">
            <a:avLst/>
          </a:prstGeom>
        </p:spPr>
      </p:pic>
      <p:sp>
        <p:nvSpPr>
          <p:cNvPr id="23" name="パンチ"/>
          <p:cNvSpPr/>
          <p:nvPr/>
        </p:nvSpPr>
        <p:spPr>
          <a:xfrm>
            <a:off x="9360000" y="0"/>
            <a:ext cx="360000" cy="360000"/>
          </a:xfrm>
          <a:prstGeom prst="donut">
            <a:avLst>
              <a:gd name="adj" fmla="val 7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2334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  <p:sndAc>
          <p:stSnd>
            <p:snd r:embed="rId6" name="2sec_NM.wav"/>
          </p:stSnd>
        </p:sndAc>
      </p:transition>
    </mc:Choice>
    <mc:Fallback xmlns="">
      <p:transition spd="med" advTm="0">
        <p:fade/>
        <p:sndAc>
          <p:stSnd>
            <p:snd r:embed="rId11" name="2sec_NM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47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2330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26725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25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  <p:bldLst>
      <p:bldP spid="2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プレースホルダー 1"/>
          <p:cNvSpPr txBox="1">
            <a:spLocks/>
          </p:cNvSpPr>
          <p:nvPr/>
        </p:nvSpPr>
        <p:spPr>
          <a:xfrm>
            <a:off x="149974" y="796687"/>
            <a:ext cx="3240000" cy="468000"/>
          </a:xfrm>
          <a:prstGeom prst="rect">
            <a:avLst/>
          </a:prstGeom>
          <a:solidFill>
            <a:srgbClr val="006487"/>
          </a:solidFill>
        </p:spPr>
        <p:txBody>
          <a:bodyPr anchor="ctr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ja-JP" sz="2000" b="1" dirty="0">
                <a:solidFill>
                  <a:schemeClr val="bg1"/>
                </a:solidFill>
              </a:rPr>
              <a:t>Autonomous Navigation</a:t>
            </a:r>
            <a:endParaRPr lang="ja-JP" altLang="en-US" sz="2000" b="1" dirty="0">
              <a:solidFill>
                <a:schemeClr val="bg1"/>
              </a:solidFill>
            </a:endParaRPr>
          </a:p>
        </p:txBody>
      </p:sp>
      <p:sp>
        <p:nvSpPr>
          <p:cNvPr id="4" name="テキスト プレースホルダー 2"/>
          <p:cNvSpPr txBox="1">
            <a:spLocks/>
          </p:cNvSpPr>
          <p:nvPr/>
        </p:nvSpPr>
        <p:spPr>
          <a:xfrm>
            <a:off x="146807" y="1382749"/>
            <a:ext cx="4169675" cy="847831"/>
          </a:xfrm>
          <a:prstGeom prst="rect">
            <a:avLst/>
          </a:prstGeom>
        </p:spPr>
        <p:txBody>
          <a:bodyPr numCol="1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altLang="ja-JP" sz="1600" dirty="0"/>
              <a:t>3D Map Creation: LiDAR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altLang="ja-JP" sz="1600" dirty="0"/>
              <a:t>Fully Autonomous Travel: Over obstacles and up &amp; down stairs</a:t>
            </a:r>
            <a:endParaRPr lang="ja-JP" altLang="en-US" dirty="0"/>
          </a:p>
        </p:txBody>
      </p:sp>
      <p:sp>
        <p:nvSpPr>
          <p:cNvPr id="5" name="テキスト プレースホルダー 2"/>
          <p:cNvSpPr txBox="1">
            <a:spLocks/>
          </p:cNvSpPr>
          <p:nvPr/>
        </p:nvSpPr>
        <p:spPr>
          <a:xfrm>
            <a:off x="3836230" y="827036"/>
            <a:ext cx="2928312" cy="407301"/>
          </a:xfrm>
          <a:prstGeom prst="rect">
            <a:avLst/>
          </a:prstGeom>
        </p:spPr>
        <p:txBody>
          <a:bodyPr numCol="1" spcCol="540000"/>
          <a:lstStyle>
            <a:lvl1pPr marL="0" marR="0" indent="0" algn="l" defTabSz="685800" rtl="0" eaLnBrk="1" fontAlgn="auto" latinLnBrk="0" hangingPunct="1">
              <a:lnSpc>
                <a:spcPct val="12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kumimoji="1" sz="1400" kern="1200">
                <a:solidFill>
                  <a:schemeClr val="tx1"/>
                </a:solidFill>
                <a:latin typeface="+mj-lt"/>
                <a:ea typeface="+mn-ea"/>
                <a:cs typeface="メイリオ" pitchFamily="50" charset="-128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7800" indent="-177800">
              <a:buFont typeface="Arial" panose="020B0604020202020204" pitchFamily="34" charset="0"/>
              <a:buChar char="•"/>
            </a:pPr>
            <a:r>
              <a:rPr lang="en-US" altLang="ja-JP" sz="1600" b="1" dirty="0">
                <a:solidFill>
                  <a:srgbClr val="DC6914"/>
                </a:solidFill>
              </a:rPr>
              <a:t>Easy to set scenarios</a:t>
            </a:r>
            <a:endParaRPr lang="ja-JP" altLang="en-US" sz="1600" b="1" dirty="0">
              <a:solidFill>
                <a:srgbClr val="DC6914"/>
              </a:solidFill>
            </a:endParaRPr>
          </a:p>
          <a:p>
            <a:endParaRPr lang="ja-JP" altLang="en-US" sz="1600" b="1" dirty="0">
              <a:solidFill>
                <a:srgbClr val="DC6914"/>
              </a:solidFill>
            </a:endParaRPr>
          </a:p>
        </p:txBody>
      </p:sp>
      <p:sp>
        <p:nvSpPr>
          <p:cNvPr id="6" name="テキスト プレースホルダー 1"/>
          <p:cNvSpPr txBox="1">
            <a:spLocks/>
          </p:cNvSpPr>
          <p:nvPr/>
        </p:nvSpPr>
        <p:spPr>
          <a:xfrm>
            <a:off x="149973" y="3478437"/>
            <a:ext cx="3240000" cy="468000"/>
          </a:xfrm>
          <a:prstGeom prst="rect">
            <a:avLst/>
          </a:prstGeom>
          <a:solidFill>
            <a:srgbClr val="006487"/>
          </a:solidFill>
        </p:spPr>
        <p:txBody>
          <a:bodyPr/>
          <a:lstStyle>
            <a:lvl1pPr marL="0" marR="0" indent="0" algn="l" defTabSz="685800" rtl="0" eaLnBrk="1" fontAlgn="auto" latinLnBrk="0" hangingPunct="1">
              <a:lnSpc>
                <a:spcPct val="12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kumimoji="1" sz="2000" kern="1200">
                <a:solidFill>
                  <a:schemeClr val="tx1"/>
                </a:solidFill>
                <a:latin typeface="+mj-lt"/>
                <a:ea typeface="+mn-ea"/>
                <a:cs typeface="メイリオ" pitchFamily="50" charset="-128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b="1" dirty="0">
                <a:solidFill>
                  <a:schemeClr val="bg1"/>
                </a:solidFill>
              </a:rPr>
              <a:t>Manipulator Arm</a:t>
            </a:r>
            <a:endParaRPr lang="ja-JP" altLang="en-US" b="1" dirty="0">
              <a:solidFill>
                <a:schemeClr val="bg1"/>
              </a:solidFill>
            </a:endParaRPr>
          </a:p>
        </p:txBody>
      </p:sp>
      <p:sp>
        <p:nvSpPr>
          <p:cNvPr id="7" name="テキスト プレースホルダー 2"/>
          <p:cNvSpPr txBox="1">
            <a:spLocks/>
          </p:cNvSpPr>
          <p:nvPr/>
        </p:nvSpPr>
        <p:spPr>
          <a:xfrm>
            <a:off x="146800" y="4235578"/>
            <a:ext cx="3943423" cy="1849543"/>
          </a:xfrm>
          <a:prstGeom prst="rect">
            <a:avLst/>
          </a:prstGeom>
        </p:spPr>
        <p:txBody>
          <a:bodyPr numCol="1" spcCol="540000"/>
          <a:lstStyle>
            <a:lvl1pPr marL="0" marR="0" indent="0" algn="l" defTabSz="685800" rtl="0" eaLnBrk="1" fontAlgn="auto" latinLnBrk="0" hangingPunct="1">
              <a:lnSpc>
                <a:spcPct val="12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kumimoji="1" sz="1400" kern="1200">
                <a:solidFill>
                  <a:schemeClr val="tx1"/>
                </a:solidFill>
                <a:latin typeface="+mj-lt"/>
                <a:ea typeface="+mn-ea"/>
                <a:cs typeface="メイリオ" pitchFamily="50" charset="-128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altLang="ja-JP" sz="1600" dirty="0"/>
              <a:t>Flexible: 6 degrees of freedom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altLang="ja-JP" sz="1600" dirty="0"/>
              <a:t>Arm Camera: Enhanced image acquisition through reduced distance &amp; angle</a:t>
            </a:r>
          </a:p>
        </p:txBody>
      </p:sp>
      <p:sp>
        <p:nvSpPr>
          <p:cNvPr id="8" name="テキスト プレースホルダー 2"/>
          <p:cNvSpPr txBox="1">
            <a:spLocks/>
          </p:cNvSpPr>
          <p:nvPr/>
        </p:nvSpPr>
        <p:spPr>
          <a:xfrm>
            <a:off x="3836222" y="3540135"/>
            <a:ext cx="3678449" cy="1041635"/>
          </a:xfrm>
          <a:prstGeom prst="rect">
            <a:avLst/>
          </a:prstGeom>
        </p:spPr>
        <p:txBody>
          <a:bodyPr numCol="1" spcCol="540000"/>
          <a:lstStyle>
            <a:lvl1pPr marL="0" marR="0" indent="0" algn="l" defTabSz="685800" rtl="0" eaLnBrk="1" fontAlgn="auto" latinLnBrk="0" hangingPunct="1">
              <a:lnSpc>
                <a:spcPct val="12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kumimoji="1" sz="1400" kern="1200">
                <a:solidFill>
                  <a:schemeClr val="tx1"/>
                </a:solidFill>
                <a:latin typeface="+mj-lt"/>
                <a:ea typeface="+mn-ea"/>
                <a:cs typeface="メイリオ" pitchFamily="50" charset="-128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7800" indent="-177800">
              <a:buFont typeface="Arial" panose="020B0604020202020204" pitchFamily="34" charset="0"/>
              <a:buChar char="•"/>
            </a:pPr>
            <a:r>
              <a:rPr lang="en-US" altLang="ja-JP" sz="1600" b="1" dirty="0">
                <a:solidFill>
                  <a:srgbClr val="DC6914"/>
                </a:solidFill>
              </a:rPr>
              <a:t>Enhanced data acquisition</a:t>
            </a:r>
            <a:endParaRPr lang="ja-JP" altLang="en-US" sz="1600" b="1" dirty="0">
              <a:solidFill>
                <a:srgbClr val="DC6914"/>
              </a:solidFill>
            </a:endParaRPr>
          </a:p>
        </p:txBody>
      </p:sp>
      <p:sp>
        <p:nvSpPr>
          <p:cNvPr id="9" name="右矢印 8"/>
          <p:cNvSpPr/>
          <p:nvPr/>
        </p:nvSpPr>
        <p:spPr>
          <a:xfrm>
            <a:off x="3529766" y="887385"/>
            <a:ext cx="272955" cy="28660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0" name="右矢印 9"/>
          <p:cNvSpPr/>
          <p:nvPr/>
        </p:nvSpPr>
        <p:spPr>
          <a:xfrm>
            <a:off x="3529766" y="3569139"/>
            <a:ext cx="272955" cy="28660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1" name="Picture 5" descr="\\bvdnas01\redirect1$\M152625\Documents\防爆ロボット\SPRINT Robotics World Conference\Rotterdam\rviz_screenshot_2019_10_15-14_56_40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0100" y="1317778"/>
            <a:ext cx="3700367" cy="2109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" name="グループ化 15"/>
          <p:cNvGrpSpPr/>
          <p:nvPr/>
        </p:nvGrpSpPr>
        <p:grpSpPr>
          <a:xfrm>
            <a:off x="7513713" y="4128988"/>
            <a:ext cx="1531131" cy="2007869"/>
            <a:chOff x="8453513" y="4128988"/>
            <a:chExt cx="1531131" cy="2007869"/>
          </a:xfrm>
        </p:grpSpPr>
        <p:pic>
          <p:nvPicPr>
            <p:cNvPr id="12" name="Picture 4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53513" y="4533988"/>
              <a:ext cx="922802" cy="16028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5"/>
            <p:cNvPicPr>
              <a:picLocks noChangeAspect="1" noChangeArrowheads="1"/>
            </p:cNvPicPr>
            <p:nvPr/>
          </p:nvPicPr>
          <p:blipFill rotWithShape="1">
            <a:blip r:embed="rId7" cstate="print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1587" b="98413" l="1250" r="90000"/>
                      </a14:imgEffect>
                      <a14:imgEffect>
                        <a14:sharpenSoften amount="58000"/>
                      </a14:imgEffect>
                      <a14:imgEffect>
                        <a14:colorTemperature colorTemp="112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9195340" y="4272129"/>
              <a:ext cx="789304" cy="18647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パイ 13"/>
            <p:cNvSpPr/>
            <p:nvPr/>
          </p:nvSpPr>
          <p:spPr>
            <a:xfrm>
              <a:off x="8503841" y="4128988"/>
              <a:ext cx="810000" cy="810000"/>
            </a:xfrm>
            <a:prstGeom prst="pie">
              <a:avLst>
                <a:gd name="adj1" fmla="val 9770349"/>
                <a:gd name="adj2" fmla="val 994189"/>
              </a:avLst>
            </a:prstGeom>
            <a:solidFill>
              <a:schemeClr val="tx2">
                <a:lumMod val="60000"/>
                <a:lumOff val="40000"/>
                <a:alpha val="41961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pic>
        <p:nvPicPr>
          <p:cNvPr id="15" name="Picture 3" descr="\\bvdnas01\redirect1$\M152625\Documents\防爆ロボット\SPRINT Robotics World Conference\Rotterdam\DSC02109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610100" y="4128988"/>
            <a:ext cx="2777571" cy="2082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タイトル 2"/>
          <p:cNvSpPr txBox="1">
            <a:spLocks/>
          </p:cNvSpPr>
          <p:nvPr/>
        </p:nvSpPr>
        <p:spPr>
          <a:xfrm>
            <a:off x="555459" y="136983"/>
            <a:ext cx="6390090" cy="349961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22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altLang="ja-JP" dirty="0">
                <a:solidFill>
                  <a:sysClr val="windowText" lastClr="000000"/>
                </a:solidFill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  <a:t>EX ROVR </a:t>
            </a:r>
            <a:r>
              <a:rPr lang="en-US" altLang="ja-JP" dirty="0"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  <a:t>“</a:t>
            </a:r>
            <a:r>
              <a:rPr lang="en-US" altLang="ja-JP" dirty="0">
                <a:solidFill>
                  <a:sysClr val="windowText" lastClr="000000"/>
                </a:solidFill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  <a:t>ASCENT”</a:t>
            </a:r>
            <a:r>
              <a:rPr lang="ja-JP" altLang="en-US" dirty="0">
                <a:solidFill>
                  <a:sysClr val="windowText" lastClr="000000"/>
                </a:solidFill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  <a:t> </a:t>
            </a:r>
            <a:r>
              <a:rPr lang="en-US" altLang="ja-JP" dirty="0">
                <a:solidFill>
                  <a:sysClr val="windowText" lastClr="000000"/>
                </a:solidFill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  <a:t>Key Features (2/2)</a:t>
            </a:r>
            <a:endParaRPr lang="ja-JP" altLang="en-US" sz="1200" dirty="0">
              <a:solidFill>
                <a:sysClr val="windowText" lastClr="000000"/>
              </a:solidFill>
              <a:latin typeface="Calibri" panose="020F0502020204030204" pitchFamily="34" charset="0"/>
              <a:ea typeface="Meiryo UI" panose="020B0604030504040204" pitchFamily="50" charset="-128"/>
              <a:cs typeface="Calibri" panose="020F0502020204030204" pitchFamily="34" charset="0"/>
            </a:endParaRPr>
          </a:p>
        </p:txBody>
      </p:sp>
      <p:pic>
        <p:nvPicPr>
          <p:cNvPr id="2" name="DM20016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500" out="500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720000" y="0"/>
            <a:ext cx="609600" cy="609600"/>
          </a:xfrm>
          <a:prstGeom prst="rect">
            <a:avLst/>
          </a:prstGeom>
        </p:spPr>
      </p:pic>
      <p:sp>
        <p:nvSpPr>
          <p:cNvPr id="18" name="パンチ"/>
          <p:cNvSpPr/>
          <p:nvPr/>
        </p:nvSpPr>
        <p:spPr>
          <a:xfrm>
            <a:off x="9360000" y="0"/>
            <a:ext cx="360000" cy="360000"/>
          </a:xfrm>
          <a:prstGeom prst="donut">
            <a:avLst>
              <a:gd name="adj" fmla="val 7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1488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  <p:sndAc>
          <p:stSnd>
            <p:snd r:embed="rId4" name="2sec_NM.wav"/>
          </p:stSnd>
        </p:sndAc>
      </p:transition>
    </mc:Choice>
    <mc:Fallback xmlns="">
      <p:transition spd="med" advTm="0">
        <p:fade/>
        <p:sndAc>
          <p:stSnd>
            <p:snd r:embed="rId11" name="2sec_NM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18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2183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グループ化 2"/>
          <p:cNvGrpSpPr/>
          <p:nvPr/>
        </p:nvGrpSpPr>
        <p:grpSpPr>
          <a:xfrm>
            <a:off x="96097" y="581194"/>
            <a:ext cx="9025750" cy="5824098"/>
            <a:chOff x="59046" y="590550"/>
            <a:chExt cx="9025750" cy="5824098"/>
          </a:xfrm>
        </p:grpSpPr>
        <p:sp>
          <p:nvSpPr>
            <p:cNvPr id="4" name="フローチャート: 処理 3"/>
            <p:cNvSpPr/>
            <p:nvPr/>
          </p:nvSpPr>
          <p:spPr>
            <a:xfrm>
              <a:off x="5668496" y="968821"/>
              <a:ext cx="3416300" cy="181873"/>
            </a:xfrm>
            <a:prstGeom prst="flowChartProcess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ea typeface="ＭＳ Ｐゴシック"/>
                  <a:cs typeface="+mn-cs"/>
                </a:rPr>
                <a:t>Trial operation</a:t>
              </a:r>
              <a:r>
                <a:rPr kumimoji="0" lang="ja-JP" altLang="en-US" sz="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ea typeface="ＭＳ Ｐゴシック"/>
                  <a:cs typeface="+mn-cs"/>
                </a:rPr>
                <a:t>      ⇒      </a:t>
              </a:r>
              <a:r>
                <a:rPr kumimoji="0" lang="en-US" altLang="ja-JP" sz="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ea typeface="ＭＳ Ｐゴシック"/>
                  <a:cs typeface="+mn-cs"/>
                </a:rPr>
                <a:t>Upgrading</a:t>
              </a:r>
              <a:r>
                <a:rPr kumimoji="0" lang="ja-JP" altLang="en-US" sz="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ea typeface="ＭＳ Ｐゴシック"/>
                  <a:cs typeface="+mn-cs"/>
                </a:rPr>
                <a:t>　　　   ⇒        </a:t>
              </a:r>
              <a:r>
                <a:rPr kumimoji="0" lang="en-US" altLang="ja-JP" sz="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ea typeface="ＭＳ Ｐゴシック"/>
                  <a:cs typeface="+mn-cs"/>
                </a:rPr>
                <a:t>Next generation</a:t>
              </a:r>
              <a:r>
                <a:rPr kumimoji="0" lang="ja-JP" altLang="en-US" sz="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ea typeface="ＭＳ Ｐゴシック"/>
                  <a:cs typeface="+mn-cs"/>
                </a:rPr>
                <a:t> </a:t>
              </a:r>
              <a:r>
                <a:rPr kumimoji="0" lang="en-US" altLang="ja-JP" sz="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ea typeface="ＭＳ Ｐゴシック"/>
                  <a:cs typeface="+mn-cs"/>
                  <a:sym typeface="Wingdings" panose="05000000000000000000" pitchFamily="2" charset="2"/>
                </a:rPr>
                <a:t> </a:t>
              </a:r>
              <a:endParaRPr kumimoji="0" lang="ja-JP" alt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ＭＳ Ｐゴシック"/>
                <a:cs typeface="+mn-cs"/>
              </a:endParaRPr>
            </a:p>
          </p:txBody>
        </p:sp>
        <p:sp>
          <p:nvSpPr>
            <p:cNvPr id="5" name="フローチャート: 処理 4"/>
            <p:cNvSpPr/>
            <p:nvPr/>
          </p:nvSpPr>
          <p:spPr>
            <a:xfrm>
              <a:off x="662036" y="727710"/>
              <a:ext cx="1055910" cy="133350"/>
            </a:xfrm>
            <a:prstGeom prst="flowChartProcess">
              <a:avLst/>
            </a:prstGeom>
            <a:solidFill>
              <a:sysClr val="windowText" lastClr="000000">
                <a:lumMod val="65000"/>
                <a:lumOff val="35000"/>
              </a:sys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9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ＭＳ Ｐゴシック"/>
                  <a:cs typeface="+mn-cs"/>
                </a:rPr>
                <a:t>Prototype</a:t>
              </a:r>
              <a:r>
                <a:rPr kumimoji="0" lang="ja-JP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ＭＳ Ｐゴシック"/>
                  <a:cs typeface="+mn-cs"/>
                </a:rPr>
                <a:t>　　</a:t>
              </a:r>
            </a:p>
          </p:txBody>
        </p:sp>
        <p:sp>
          <p:nvSpPr>
            <p:cNvPr id="6" name="フローチャート: 処理 5"/>
            <p:cNvSpPr/>
            <p:nvPr/>
          </p:nvSpPr>
          <p:spPr>
            <a:xfrm>
              <a:off x="1725566" y="590550"/>
              <a:ext cx="1325880" cy="129540"/>
            </a:xfrm>
            <a:prstGeom prst="flowChartProcess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ＭＳ Ｐゴシック"/>
                  <a:cs typeface="+mn-cs"/>
                </a:rPr>
                <a:t>2018</a:t>
              </a:r>
              <a:r>
                <a:rPr kumimoji="0" lang="ja-JP" altLang="en-US" sz="1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ＭＳ Ｐゴシック"/>
                  <a:cs typeface="+mn-cs"/>
                </a:rPr>
                <a:t>～</a:t>
              </a:r>
              <a:r>
                <a:rPr kumimoji="0" lang="en-US" altLang="ja-JP" sz="1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ＭＳ Ｐゴシック"/>
                  <a:cs typeface="+mn-cs"/>
                </a:rPr>
                <a:t>2019</a:t>
              </a:r>
              <a:endParaRPr kumimoji="0" lang="ja-JP" altLang="en-US" sz="1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ＭＳ Ｐゴシック"/>
                <a:cs typeface="+mn-cs"/>
              </a:endParaRPr>
            </a:p>
          </p:txBody>
        </p:sp>
        <p:sp>
          <p:nvSpPr>
            <p:cNvPr id="7" name="フローチャート: 処理 6"/>
            <p:cNvSpPr/>
            <p:nvPr/>
          </p:nvSpPr>
          <p:spPr>
            <a:xfrm>
              <a:off x="1725566" y="731520"/>
              <a:ext cx="1325880" cy="129540"/>
            </a:xfrm>
            <a:prstGeom prst="flowChartProcess">
              <a:avLst/>
            </a:prstGeom>
            <a:solidFill>
              <a:srgbClr val="063144">
                <a:lumMod val="25000"/>
                <a:lumOff val="75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ＭＳ Ｐゴシック"/>
                  <a:cs typeface="+mn-cs"/>
                </a:rPr>
                <a:t>Gen</a:t>
              </a:r>
              <a:r>
                <a:rPr kumimoji="0" lang="ja-JP" altLang="en-US" sz="1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ＭＳ Ｐゴシック"/>
                  <a:cs typeface="+mn-cs"/>
                </a:rPr>
                <a:t> </a:t>
              </a:r>
              <a:r>
                <a:rPr kumimoji="0" lang="en-US" altLang="ja-JP" sz="1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ＭＳ Ｐゴシック"/>
                  <a:cs typeface="+mn-cs"/>
                </a:rPr>
                <a:t>1.5</a:t>
              </a:r>
              <a:endParaRPr kumimoji="0" lang="ja-JP" altLang="en-US" sz="1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ＭＳ Ｐゴシック"/>
                <a:cs typeface="+mn-cs"/>
              </a:endParaRPr>
            </a:p>
          </p:txBody>
        </p:sp>
        <p:sp>
          <p:nvSpPr>
            <p:cNvPr id="8" name="フローチャート: 処理 7"/>
            <p:cNvSpPr/>
            <p:nvPr/>
          </p:nvSpPr>
          <p:spPr>
            <a:xfrm>
              <a:off x="3051446" y="590550"/>
              <a:ext cx="2649600" cy="129540"/>
            </a:xfrm>
            <a:prstGeom prst="flowChartProcess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ＭＳ Ｐゴシック"/>
                  <a:cs typeface="+mn-cs"/>
                </a:rPr>
                <a:t>2020 </a:t>
              </a:r>
              <a:r>
                <a:rPr kumimoji="0" lang="ja-JP" altLang="en-US" sz="1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ＭＳ Ｐゴシック"/>
                  <a:cs typeface="+mn-cs"/>
                </a:rPr>
                <a:t>～</a:t>
              </a:r>
              <a:r>
                <a:rPr kumimoji="0" lang="en-US" altLang="ja-JP" sz="1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ＭＳ Ｐゴシック"/>
                  <a:cs typeface="+mn-cs"/>
                </a:rPr>
                <a:t> 2021</a:t>
              </a:r>
              <a:endParaRPr kumimoji="0" lang="ja-JP" altLang="en-US" sz="1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ＭＳ Ｐゴシック"/>
                <a:cs typeface="+mn-cs"/>
              </a:endParaRPr>
            </a:p>
          </p:txBody>
        </p:sp>
        <p:sp>
          <p:nvSpPr>
            <p:cNvPr id="9" name="フローチャート: 処理 8"/>
            <p:cNvSpPr/>
            <p:nvPr/>
          </p:nvSpPr>
          <p:spPr>
            <a:xfrm>
              <a:off x="3051446" y="731520"/>
              <a:ext cx="2649600" cy="129540"/>
            </a:xfrm>
            <a:prstGeom prst="flowChartProcess">
              <a:avLst/>
            </a:prstGeom>
            <a:solidFill>
              <a:srgbClr val="063144">
                <a:lumMod val="75000"/>
                <a:lumOff val="25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ＭＳ Ｐゴシック"/>
                  <a:cs typeface="+mn-cs"/>
                </a:rPr>
                <a:t>Gen</a:t>
              </a:r>
              <a:r>
                <a:rPr kumimoji="0" lang="ja-JP" altLang="en-US" sz="1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ＭＳ Ｐゴシック"/>
                  <a:cs typeface="+mn-cs"/>
                </a:rPr>
                <a:t> </a:t>
              </a:r>
              <a:r>
                <a:rPr kumimoji="0" lang="en-US" altLang="ja-JP" sz="1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ＭＳ Ｐゴシック"/>
                  <a:cs typeface="+mn-cs"/>
                </a:rPr>
                <a:t>2.0</a:t>
              </a:r>
              <a:endParaRPr kumimoji="0" lang="ja-JP" altLang="en-US" sz="1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ＭＳ Ｐゴシック"/>
                <a:cs typeface="+mn-cs"/>
              </a:endParaRPr>
            </a:p>
          </p:txBody>
        </p:sp>
        <p:pic>
          <p:nvPicPr>
            <p:cNvPr id="10" name="図 9"/>
            <p:cNvPicPr/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59776" y="5074548"/>
              <a:ext cx="2082833" cy="1157520"/>
            </a:xfrm>
            <a:prstGeom prst="rect">
              <a:avLst/>
            </a:prstGeom>
            <a:effectLst>
              <a:softEdge rad="38100"/>
            </a:effectLst>
          </p:spPr>
        </p:pic>
        <p:pic>
          <p:nvPicPr>
            <p:cNvPr id="11" name="図 10"/>
            <p:cNvPicPr/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7060" y="3897741"/>
              <a:ext cx="2082833" cy="1163014"/>
            </a:xfrm>
            <a:prstGeom prst="rect">
              <a:avLst/>
            </a:prstGeom>
            <a:effectLst>
              <a:softEdge rad="38100"/>
            </a:effectLst>
          </p:spPr>
        </p:pic>
        <p:sp>
          <p:nvSpPr>
            <p:cNvPr id="12" name="フローチャート: 処理 11"/>
            <p:cNvSpPr/>
            <p:nvPr/>
          </p:nvSpPr>
          <p:spPr>
            <a:xfrm>
              <a:off x="5952506" y="590550"/>
              <a:ext cx="1899540" cy="129540"/>
            </a:xfrm>
            <a:prstGeom prst="flowChartProcess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ＭＳ Ｐゴシック"/>
                  <a:cs typeface="+mn-cs"/>
                </a:rPr>
                <a:t>～</a:t>
              </a:r>
              <a:r>
                <a:rPr kumimoji="0" lang="en-US" altLang="ja-JP" sz="1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ＭＳ Ｐゴシック"/>
                  <a:cs typeface="+mn-cs"/>
                </a:rPr>
                <a:t>2023</a:t>
              </a:r>
              <a:endParaRPr kumimoji="0" lang="ja-JP" altLang="en-US" sz="1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ＭＳ Ｐゴシック"/>
                <a:cs typeface="+mn-cs"/>
              </a:endParaRPr>
            </a:p>
          </p:txBody>
        </p:sp>
        <p:sp>
          <p:nvSpPr>
            <p:cNvPr id="13" name="フローチャート: 処理 12"/>
            <p:cNvSpPr/>
            <p:nvPr/>
          </p:nvSpPr>
          <p:spPr>
            <a:xfrm>
              <a:off x="5701046" y="731520"/>
              <a:ext cx="2311020" cy="129540"/>
            </a:xfrm>
            <a:prstGeom prst="flowChartProcess">
              <a:avLst/>
            </a:prstGeom>
            <a:solidFill>
              <a:srgbClr val="063144">
                <a:lumMod val="90000"/>
                <a:lumOff val="1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ＭＳ Ｐゴシック"/>
                  <a:cs typeface="+mn-cs"/>
                </a:rPr>
                <a:t>Gen</a:t>
              </a:r>
              <a:r>
                <a:rPr kumimoji="0" lang="ja-JP" altLang="en-US" sz="1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ＭＳ Ｐゴシック"/>
                  <a:cs typeface="+mn-cs"/>
                </a:rPr>
                <a:t> </a:t>
              </a:r>
              <a:r>
                <a:rPr kumimoji="0" lang="en-US" altLang="ja-JP" sz="1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ＭＳ Ｐゴシック"/>
                  <a:cs typeface="+mn-cs"/>
                </a:rPr>
                <a:t>2.X</a:t>
              </a:r>
              <a:endParaRPr kumimoji="0" lang="ja-JP" altLang="en-US" sz="1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ＭＳ Ｐゴシック"/>
                <a:cs typeface="+mn-cs"/>
              </a:endParaRPr>
            </a:p>
          </p:txBody>
        </p:sp>
        <p:sp>
          <p:nvSpPr>
            <p:cNvPr id="14" name="フローチャート: 処理 13"/>
            <p:cNvSpPr/>
            <p:nvPr/>
          </p:nvSpPr>
          <p:spPr>
            <a:xfrm>
              <a:off x="304436" y="1489196"/>
              <a:ext cx="1325880" cy="213360"/>
            </a:xfrm>
            <a:prstGeom prst="flowChartProcess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Meiryo UI" panose="020B0604030504040204" pitchFamily="50" charset="-128"/>
                  <a:cs typeface="+mn-cs"/>
                </a:rPr>
                <a:t>Image capture</a:t>
              </a:r>
              <a:endParaRPr kumimoji="0" lang="ja-JP" alt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eiryo UI" panose="020B0604030504040204" pitchFamily="50" charset="-128"/>
                <a:cs typeface="+mn-cs"/>
              </a:endParaRPr>
            </a:p>
          </p:txBody>
        </p:sp>
        <p:sp>
          <p:nvSpPr>
            <p:cNvPr id="15" name="フローチャート: 処理 14"/>
            <p:cNvSpPr/>
            <p:nvPr/>
          </p:nvSpPr>
          <p:spPr>
            <a:xfrm>
              <a:off x="304436" y="1765100"/>
              <a:ext cx="1325880" cy="213360"/>
            </a:xfrm>
            <a:prstGeom prst="flowChartProcess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Meiryo UI" panose="020B0604030504040204" pitchFamily="50" charset="-128"/>
                  <a:cs typeface="+mn-cs"/>
                </a:rPr>
                <a:t>Gas</a:t>
              </a:r>
              <a:r>
                <a:rPr kumimoji="0" lang="en-US" altLang="ja-JP" sz="1000" b="0" i="0" u="none" strike="noStrike" kern="0" cap="none" spc="0" normalizeH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Meiryo UI" panose="020B0604030504040204" pitchFamily="50" charset="-128"/>
                  <a:cs typeface="+mn-cs"/>
                </a:rPr>
                <a:t> detection</a:t>
              </a:r>
              <a:endParaRPr kumimoji="0" lang="ja-JP" alt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eiryo UI" panose="020B0604030504040204" pitchFamily="50" charset="-128"/>
                <a:cs typeface="+mn-cs"/>
              </a:endParaRPr>
            </a:p>
          </p:txBody>
        </p:sp>
        <p:sp>
          <p:nvSpPr>
            <p:cNvPr id="16" name="フローチャート: 処理 15"/>
            <p:cNvSpPr/>
            <p:nvPr/>
          </p:nvSpPr>
          <p:spPr>
            <a:xfrm>
              <a:off x="304436" y="2053226"/>
              <a:ext cx="1325880" cy="213360"/>
            </a:xfrm>
            <a:prstGeom prst="flowChartProcess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Meiryo UI" panose="020B0604030504040204" pitchFamily="50" charset="-128"/>
                  <a:cs typeface="+mn-cs"/>
                </a:rPr>
                <a:t>Thermal image</a:t>
              </a:r>
              <a:endParaRPr kumimoji="0" lang="ja-JP" alt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eiryo UI" panose="020B0604030504040204" pitchFamily="50" charset="-128"/>
                <a:cs typeface="+mn-cs"/>
              </a:endParaRPr>
            </a:p>
          </p:txBody>
        </p:sp>
        <p:sp>
          <p:nvSpPr>
            <p:cNvPr id="17" name="フローチャート: 処理 16"/>
            <p:cNvSpPr/>
            <p:nvPr/>
          </p:nvSpPr>
          <p:spPr>
            <a:xfrm>
              <a:off x="304436" y="2506402"/>
              <a:ext cx="1325880" cy="213360"/>
            </a:xfrm>
            <a:prstGeom prst="flowChartProcess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Meiryo UI" panose="020B0604030504040204" pitchFamily="50" charset="-128"/>
                  <a:cs typeface="+mn-cs"/>
                </a:rPr>
                <a:t>Sound</a:t>
              </a:r>
              <a:endParaRPr kumimoji="0" lang="ja-JP" alt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eiryo UI" panose="020B0604030504040204" pitchFamily="50" charset="-128"/>
                <a:cs typeface="+mn-cs"/>
              </a:endParaRPr>
            </a:p>
          </p:txBody>
        </p:sp>
        <p:sp>
          <p:nvSpPr>
            <p:cNvPr id="18" name="フローチャート: 処理 17"/>
            <p:cNvSpPr/>
            <p:nvPr/>
          </p:nvSpPr>
          <p:spPr>
            <a:xfrm>
              <a:off x="304436" y="2948940"/>
              <a:ext cx="1325880" cy="213360"/>
            </a:xfrm>
            <a:prstGeom prst="flowChartProcess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Meiryo UI" panose="020B0604030504040204" pitchFamily="50" charset="-128"/>
                  <a:cs typeface="+mn-cs"/>
                </a:rPr>
                <a:t>Vibration</a:t>
              </a:r>
              <a:endParaRPr kumimoji="0" lang="ja-JP" alt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eiryo UI" panose="020B0604030504040204" pitchFamily="50" charset="-128"/>
                <a:cs typeface="+mn-cs"/>
              </a:endParaRPr>
            </a:p>
          </p:txBody>
        </p:sp>
        <p:sp>
          <p:nvSpPr>
            <p:cNvPr id="19" name="ホームベース 18"/>
            <p:cNvSpPr/>
            <p:nvPr/>
          </p:nvSpPr>
          <p:spPr>
            <a:xfrm>
              <a:off x="1725566" y="1489196"/>
              <a:ext cx="1325880" cy="213360"/>
            </a:xfrm>
            <a:prstGeom prst="homePlate">
              <a:avLst/>
            </a:prstGeom>
            <a:solidFill>
              <a:srgbClr val="B6C4CF">
                <a:lumMod val="40000"/>
                <a:lumOff val="6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Meiryo UI" panose="020B0604030504040204" pitchFamily="50" charset="-128"/>
                  <a:cs typeface="+mn-cs"/>
                </a:rPr>
                <a:t>Manipulator camera</a:t>
              </a:r>
              <a:endParaRPr kumimoji="0" lang="ja-JP" alt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eiryo UI" panose="020B0604030504040204" pitchFamily="50" charset="-128"/>
                <a:cs typeface="+mn-cs"/>
              </a:endParaRPr>
            </a:p>
          </p:txBody>
        </p:sp>
        <p:sp>
          <p:nvSpPr>
            <p:cNvPr id="20" name="ホームベース 19"/>
            <p:cNvSpPr/>
            <p:nvPr/>
          </p:nvSpPr>
          <p:spPr>
            <a:xfrm>
              <a:off x="1725566" y="1765100"/>
              <a:ext cx="1325880" cy="213360"/>
            </a:xfrm>
            <a:prstGeom prst="homePlate">
              <a:avLst/>
            </a:prstGeom>
            <a:solidFill>
              <a:srgbClr val="B6C4CF">
                <a:lumMod val="40000"/>
                <a:lumOff val="6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Meiryo UI" panose="020B0604030504040204" pitchFamily="50" charset="-128"/>
                  <a:cs typeface="+mn-cs"/>
                </a:rPr>
                <a:t>Gas detector</a:t>
              </a:r>
              <a:endParaRPr kumimoji="0" lang="ja-JP" alt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eiryo UI" panose="020B0604030504040204" pitchFamily="50" charset="-128"/>
                <a:cs typeface="+mn-cs"/>
              </a:endParaRPr>
            </a:p>
          </p:txBody>
        </p:sp>
        <p:sp>
          <p:nvSpPr>
            <p:cNvPr id="21" name="ホームベース 20"/>
            <p:cNvSpPr/>
            <p:nvPr/>
          </p:nvSpPr>
          <p:spPr>
            <a:xfrm>
              <a:off x="1725566" y="2053226"/>
              <a:ext cx="1325880" cy="213360"/>
            </a:xfrm>
            <a:prstGeom prst="homePlate">
              <a:avLst/>
            </a:prstGeom>
            <a:solidFill>
              <a:srgbClr val="B6C4CF">
                <a:lumMod val="40000"/>
                <a:lumOff val="6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Meiryo UI" panose="020B0604030504040204" pitchFamily="50" charset="-128"/>
                  <a:cs typeface="+mn-cs"/>
                </a:rPr>
                <a:t>Thermal image camera </a:t>
              </a:r>
              <a:endParaRPr kumimoji="0" lang="ja-JP" alt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eiryo UI" panose="020B0604030504040204" pitchFamily="50" charset="-128"/>
                <a:cs typeface="+mn-cs"/>
              </a:endParaRPr>
            </a:p>
          </p:txBody>
        </p:sp>
        <p:sp>
          <p:nvSpPr>
            <p:cNvPr id="22" name="ホームベース 21"/>
            <p:cNvSpPr/>
            <p:nvPr/>
          </p:nvSpPr>
          <p:spPr>
            <a:xfrm>
              <a:off x="1725566" y="2506402"/>
              <a:ext cx="1325880" cy="213360"/>
            </a:xfrm>
            <a:prstGeom prst="homePlate">
              <a:avLst/>
            </a:prstGeom>
            <a:solidFill>
              <a:srgbClr val="B6C4CF">
                <a:lumMod val="40000"/>
                <a:lumOff val="6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Meiryo UI" panose="020B0604030504040204" pitchFamily="50" charset="-128"/>
                  <a:cs typeface="+mn-cs"/>
                </a:rPr>
                <a:t>Microphone</a:t>
              </a:r>
              <a:endParaRPr kumimoji="0" lang="ja-JP" alt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eiryo UI" panose="020B0604030504040204" pitchFamily="50" charset="-128"/>
                <a:cs typeface="+mn-cs"/>
              </a:endParaRPr>
            </a:p>
          </p:txBody>
        </p:sp>
        <p:sp>
          <p:nvSpPr>
            <p:cNvPr id="23" name="ホームベース 22"/>
            <p:cNvSpPr/>
            <p:nvPr/>
          </p:nvSpPr>
          <p:spPr>
            <a:xfrm>
              <a:off x="3051446" y="1489196"/>
              <a:ext cx="2649600" cy="213360"/>
            </a:xfrm>
            <a:prstGeom prst="homePlate">
              <a:avLst/>
            </a:prstGeom>
            <a:solidFill>
              <a:srgbClr val="B6C4CF">
                <a:lumMod val="75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Meiryo UI" panose="020B0604030504040204" pitchFamily="50" charset="-128"/>
                  <a:cs typeface="+mn-cs"/>
                </a:rPr>
                <a:t>Image acquisition</a:t>
              </a:r>
              <a:r>
                <a:rPr kumimoji="0" lang="en-US" altLang="ja-JP" sz="1000" b="0" i="0" u="none" strike="noStrike" kern="0" cap="none" spc="0" normalizeH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Meiryo UI" panose="020B0604030504040204" pitchFamily="50" charset="-128"/>
                  <a:cs typeface="+mn-cs"/>
                </a:rPr>
                <a:t> and display</a:t>
              </a:r>
              <a:endParaRPr kumimoji="0" lang="ja-JP" alt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eiryo UI" panose="020B0604030504040204" pitchFamily="50" charset="-128"/>
                <a:cs typeface="+mn-cs"/>
              </a:endParaRPr>
            </a:p>
          </p:txBody>
        </p:sp>
        <p:sp>
          <p:nvSpPr>
            <p:cNvPr id="24" name="ホームベース 23"/>
            <p:cNvSpPr/>
            <p:nvPr/>
          </p:nvSpPr>
          <p:spPr>
            <a:xfrm>
              <a:off x="5701046" y="1489196"/>
              <a:ext cx="1899540" cy="213360"/>
            </a:xfrm>
            <a:prstGeom prst="homePlate">
              <a:avLst/>
            </a:prstGeom>
            <a:solidFill>
              <a:srgbClr val="063144">
                <a:lumMod val="50000"/>
                <a:lumOff val="5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88900" marR="0" lvl="0" defTabSz="914400" eaLnBrk="1" fontAlgn="auto" latinLnBrk="0" hangingPunct="1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Meiryo UI" panose="020B0604030504040204" pitchFamily="50" charset="-128"/>
                  <a:cs typeface="+mn-cs"/>
                </a:rPr>
                <a:t>&gt; Image to digital data</a:t>
              </a:r>
              <a:br>
                <a:rPr kumimoji="0" lang="en-US" altLang="ja-JP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Meiryo UI" panose="020B0604030504040204" pitchFamily="50" charset="-128"/>
                  <a:cs typeface="+mn-cs"/>
                </a:rPr>
              </a:br>
              <a:r>
                <a:rPr kumimoji="0" lang="en-US" altLang="ja-JP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Meiryo UI" panose="020B0604030504040204" pitchFamily="50" charset="-128"/>
                  <a:cs typeface="+mn-cs"/>
                </a:rPr>
                <a:t>&gt; Anomaly detection</a:t>
              </a:r>
              <a:endParaRPr kumimoji="0" lang="ja-JP" alt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eiryo UI" panose="020B0604030504040204" pitchFamily="50" charset="-128"/>
                <a:cs typeface="+mn-cs"/>
              </a:endParaRPr>
            </a:p>
          </p:txBody>
        </p:sp>
        <p:sp>
          <p:nvSpPr>
            <p:cNvPr id="25" name="ホームベース 24"/>
            <p:cNvSpPr/>
            <p:nvPr/>
          </p:nvSpPr>
          <p:spPr>
            <a:xfrm>
              <a:off x="4263026" y="1765100"/>
              <a:ext cx="1438020" cy="213360"/>
            </a:xfrm>
            <a:prstGeom prst="homePlate">
              <a:avLst/>
            </a:prstGeom>
            <a:solidFill>
              <a:srgbClr val="063144">
                <a:lumMod val="50000"/>
                <a:lumOff val="5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Meiryo UI" panose="020B0604030504040204" pitchFamily="50" charset="-128"/>
                  <a:cs typeface="+mn-cs"/>
                </a:rPr>
                <a:t>Real-time monitoring/alert</a:t>
              </a:r>
              <a:endParaRPr kumimoji="0" lang="ja-JP" alt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eiryo UI" panose="020B0604030504040204" pitchFamily="50" charset="-128"/>
                <a:cs typeface="+mn-cs"/>
              </a:endParaRPr>
            </a:p>
          </p:txBody>
        </p:sp>
        <p:sp>
          <p:nvSpPr>
            <p:cNvPr id="26" name="ホームベース 25"/>
            <p:cNvSpPr/>
            <p:nvPr/>
          </p:nvSpPr>
          <p:spPr>
            <a:xfrm>
              <a:off x="3051446" y="1765100"/>
              <a:ext cx="1211580" cy="213360"/>
            </a:xfrm>
            <a:prstGeom prst="homePlate">
              <a:avLst/>
            </a:prstGeom>
            <a:solidFill>
              <a:srgbClr val="B6C4CF">
                <a:lumMod val="75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Meiryo UI" panose="020B0604030504040204" pitchFamily="50" charset="-128"/>
                  <a:cs typeface="+mn-cs"/>
                </a:rPr>
                <a:t>Data acquisition and display</a:t>
              </a:r>
              <a:endParaRPr kumimoji="0" lang="ja-JP" alt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eiryo UI" panose="020B0604030504040204" pitchFamily="50" charset="-128"/>
                <a:cs typeface="+mn-cs"/>
              </a:endParaRPr>
            </a:p>
          </p:txBody>
        </p:sp>
        <p:sp>
          <p:nvSpPr>
            <p:cNvPr id="27" name="ホームベース 26"/>
            <p:cNvSpPr/>
            <p:nvPr/>
          </p:nvSpPr>
          <p:spPr>
            <a:xfrm>
              <a:off x="4263026" y="2053226"/>
              <a:ext cx="1438020" cy="213360"/>
            </a:xfrm>
            <a:prstGeom prst="homePlate">
              <a:avLst/>
            </a:prstGeom>
            <a:solidFill>
              <a:srgbClr val="063144">
                <a:lumMod val="50000"/>
                <a:lumOff val="5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lvl="0" algn="ctr" defTabSz="914400">
                <a:lnSpc>
                  <a:spcPts val="1000"/>
                </a:lnSpc>
                <a:defRPr/>
              </a:pPr>
              <a:r>
                <a:rPr kumimoji="0" lang="en-US" altLang="ja-JP" sz="900" kern="0" dirty="0">
                  <a:solidFill>
                    <a:prstClr val="black"/>
                  </a:solidFill>
                  <a:ea typeface="Meiryo UI" panose="020B0604030504040204" pitchFamily="50" charset="-128"/>
                </a:rPr>
                <a:t>Real-time monitoring/alert</a:t>
              </a:r>
              <a:endParaRPr kumimoji="0" lang="ja-JP" altLang="en-US" sz="900" kern="0" dirty="0">
                <a:solidFill>
                  <a:prstClr val="black"/>
                </a:solidFill>
                <a:ea typeface="Meiryo UI" panose="020B0604030504040204" pitchFamily="50" charset="-128"/>
              </a:endParaRPr>
            </a:p>
          </p:txBody>
        </p:sp>
        <p:sp>
          <p:nvSpPr>
            <p:cNvPr id="28" name="ホームベース 27"/>
            <p:cNvSpPr/>
            <p:nvPr/>
          </p:nvSpPr>
          <p:spPr>
            <a:xfrm>
              <a:off x="3051446" y="2053226"/>
              <a:ext cx="1211580" cy="213360"/>
            </a:xfrm>
            <a:prstGeom prst="homePlate">
              <a:avLst/>
            </a:prstGeom>
            <a:solidFill>
              <a:srgbClr val="B6C4CF">
                <a:lumMod val="75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lvl="0" algn="ctr" defTabSz="914400">
                <a:lnSpc>
                  <a:spcPts val="1000"/>
                </a:lnSpc>
                <a:defRPr/>
              </a:pPr>
              <a:r>
                <a:rPr kumimoji="0" lang="en-US" altLang="ja-JP" sz="900" kern="0" dirty="0">
                  <a:solidFill>
                    <a:prstClr val="black"/>
                  </a:solidFill>
                  <a:ea typeface="Meiryo UI" panose="020B0604030504040204" pitchFamily="50" charset="-128"/>
                </a:rPr>
                <a:t>Data acquisition</a:t>
              </a:r>
            </a:p>
            <a:p>
              <a:pPr lvl="0" algn="ctr" defTabSz="914400">
                <a:lnSpc>
                  <a:spcPts val="1000"/>
                </a:lnSpc>
                <a:defRPr/>
              </a:pPr>
              <a:r>
                <a:rPr kumimoji="0" lang="en-US" altLang="ja-JP" sz="900" kern="0" dirty="0">
                  <a:solidFill>
                    <a:prstClr val="black"/>
                  </a:solidFill>
                  <a:ea typeface="Meiryo UI" panose="020B0604030504040204" pitchFamily="50" charset="-128"/>
                </a:rPr>
                <a:t> and display</a:t>
              </a:r>
              <a:endParaRPr kumimoji="0" lang="ja-JP" altLang="en-US" sz="900" kern="0" dirty="0">
                <a:solidFill>
                  <a:prstClr val="black"/>
                </a:solidFill>
                <a:ea typeface="Meiryo UI" panose="020B0604030504040204" pitchFamily="50" charset="-128"/>
              </a:endParaRPr>
            </a:p>
          </p:txBody>
        </p:sp>
        <p:sp>
          <p:nvSpPr>
            <p:cNvPr id="29" name="ホームベース 28"/>
            <p:cNvSpPr/>
            <p:nvPr/>
          </p:nvSpPr>
          <p:spPr>
            <a:xfrm>
              <a:off x="3051446" y="2506402"/>
              <a:ext cx="2649600" cy="213360"/>
            </a:xfrm>
            <a:prstGeom prst="homePlate">
              <a:avLst/>
            </a:prstGeom>
            <a:solidFill>
              <a:srgbClr val="B6C4CF">
                <a:lumMod val="75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lvl="0" algn="ctr" defTabSz="914400">
                <a:lnSpc>
                  <a:spcPts val="1000"/>
                </a:lnSpc>
                <a:defRPr/>
              </a:pPr>
              <a:r>
                <a:rPr kumimoji="0" lang="en-US" altLang="ja-JP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Meiryo UI" panose="020B0604030504040204" pitchFamily="50" charset="-128"/>
                  <a:cs typeface="+mn-cs"/>
                </a:rPr>
                <a:t>Sound data</a:t>
              </a:r>
              <a:br>
                <a:rPr kumimoji="0" lang="en-US" altLang="ja-JP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Meiryo UI" panose="020B0604030504040204" pitchFamily="50" charset="-128"/>
                  <a:cs typeface="+mn-cs"/>
                </a:rPr>
              </a:br>
              <a:r>
                <a:rPr kumimoji="0" lang="en-US" altLang="ja-JP" sz="900" kern="0" dirty="0">
                  <a:solidFill>
                    <a:prstClr val="black"/>
                  </a:solidFill>
                  <a:ea typeface="Meiryo UI" panose="020B0604030504040204" pitchFamily="50" charset="-128"/>
                </a:rPr>
                <a:t>non-compressed </a:t>
              </a:r>
              <a:r>
                <a:rPr kumimoji="0" lang="en-US" altLang="ja-JP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Meiryo UI" panose="020B0604030504040204" pitchFamily="50" charset="-128"/>
                  <a:cs typeface="+mn-cs"/>
                </a:rPr>
                <a:t>acquisition</a:t>
              </a:r>
              <a:r>
                <a:rPr kumimoji="0" lang="ja-JP" altLang="en-US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Meiryo UI" panose="020B0604030504040204" pitchFamily="50" charset="-128"/>
                  <a:cs typeface="+mn-cs"/>
                </a:rPr>
                <a:t> </a:t>
              </a:r>
              <a:r>
                <a:rPr kumimoji="0" lang="en-US" altLang="ja-JP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Meiryo UI" panose="020B0604030504040204" pitchFamily="50" charset="-128"/>
                  <a:cs typeface="+mn-cs"/>
                </a:rPr>
                <a:t>and storage</a:t>
              </a:r>
              <a:endParaRPr kumimoji="0" lang="ja-JP" alt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eiryo UI" panose="020B0604030504040204" pitchFamily="50" charset="-128"/>
                <a:cs typeface="+mn-cs"/>
              </a:endParaRPr>
            </a:p>
          </p:txBody>
        </p:sp>
        <p:sp>
          <p:nvSpPr>
            <p:cNvPr id="30" name="フローチャート: 処理 29"/>
            <p:cNvSpPr/>
            <p:nvPr/>
          </p:nvSpPr>
          <p:spPr>
            <a:xfrm>
              <a:off x="304436" y="3392762"/>
              <a:ext cx="1325880" cy="247586"/>
            </a:xfrm>
            <a:prstGeom prst="flowChartProcess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Meiryo UI" panose="020B0604030504040204" pitchFamily="50" charset="-128"/>
                  <a:cs typeface="+mn-cs"/>
                </a:rPr>
                <a:t>Platform (GUI)</a:t>
              </a:r>
              <a:endParaRPr kumimoji="0" lang="ja-JP" alt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eiryo UI" panose="020B0604030504040204" pitchFamily="50" charset="-128"/>
                <a:cs typeface="+mn-cs"/>
              </a:endParaRPr>
            </a:p>
          </p:txBody>
        </p:sp>
        <p:sp>
          <p:nvSpPr>
            <p:cNvPr id="31" name="ホームベース 30"/>
            <p:cNvSpPr/>
            <p:nvPr/>
          </p:nvSpPr>
          <p:spPr>
            <a:xfrm>
              <a:off x="5701046" y="2506402"/>
              <a:ext cx="1899540" cy="213360"/>
            </a:xfrm>
            <a:prstGeom prst="homePlate">
              <a:avLst/>
            </a:prstGeom>
            <a:solidFill>
              <a:srgbClr val="063144">
                <a:lumMod val="50000"/>
                <a:lumOff val="5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88900" marR="0" lvl="0" defTabSz="914400" eaLnBrk="1" fontAlgn="auto" latinLnBrk="0" hangingPunct="1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900" kern="0" dirty="0">
                  <a:solidFill>
                    <a:prstClr val="black"/>
                  </a:solidFill>
                  <a:ea typeface="Meiryo UI" panose="020B0604030504040204" pitchFamily="50" charset="-128"/>
                </a:rPr>
                <a:t>&gt; Acoustic analysis</a:t>
              </a:r>
            </a:p>
            <a:p>
              <a:pPr marL="88900" marR="0" lvl="0" defTabSz="914400" eaLnBrk="1" fontAlgn="auto" latinLnBrk="0" hangingPunct="1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Meiryo UI" panose="020B0604030504040204" pitchFamily="50" charset="-128"/>
                </a:rPr>
                <a:t>&gt; Anomaly</a:t>
              </a:r>
              <a:r>
                <a:rPr kumimoji="0" lang="en-US" altLang="ja-JP" sz="900" b="0" i="0" u="none" strike="noStrike" kern="0" cap="none" spc="0" normalizeH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Meiryo UI" panose="020B0604030504040204" pitchFamily="50" charset="-128"/>
                </a:rPr>
                <a:t> detection</a:t>
              </a:r>
              <a:endParaRPr kumimoji="0" lang="ja-JP" alt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eiryo UI" panose="020B0604030504040204" pitchFamily="50" charset="-128"/>
              </a:endParaRPr>
            </a:p>
          </p:txBody>
        </p:sp>
        <p:sp>
          <p:nvSpPr>
            <p:cNvPr id="32" name="ホームベース 31"/>
            <p:cNvSpPr/>
            <p:nvPr/>
          </p:nvSpPr>
          <p:spPr>
            <a:xfrm>
              <a:off x="5703206" y="1765100"/>
              <a:ext cx="1897380" cy="213360"/>
            </a:xfrm>
            <a:prstGeom prst="homePlate">
              <a:avLst/>
            </a:prstGeom>
            <a:solidFill>
              <a:srgbClr val="063144">
                <a:lumMod val="50000"/>
                <a:lumOff val="5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88900" marR="0" lvl="0" defTabSz="914400" eaLnBrk="1" fontAlgn="auto" latinLnBrk="0" hangingPunct="1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Meiryo UI" panose="020B0604030504040204" pitchFamily="50" charset="-128"/>
                  <a:cs typeface="+mn-cs"/>
                </a:rPr>
                <a:t>&gt; Gas concentration map</a:t>
              </a:r>
            </a:p>
            <a:p>
              <a:pPr marL="88900" marR="0" lvl="0" defTabSz="914400" eaLnBrk="1" fontAlgn="auto" latinLnBrk="0" hangingPunct="1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Meiryo UI" panose="020B0604030504040204" pitchFamily="50" charset="-128"/>
                  <a:cs typeface="+mn-cs"/>
                </a:rPr>
                <a:t>&gt; Anomaly detection</a:t>
              </a:r>
              <a:endParaRPr kumimoji="0" lang="ja-JP" alt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eiryo UI" panose="020B0604030504040204" pitchFamily="50" charset="-128"/>
                <a:cs typeface="+mn-cs"/>
              </a:endParaRPr>
            </a:p>
          </p:txBody>
        </p:sp>
        <p:sp>
          <p:nvSpPr>
            <p:cNvPr id="33" name="ホームベース 32"/>
            <p:cNvSpPr/>
            <p:nvPr/>
          </p:nvSpPr>
          <p:spPr>
            <a:xfrm>
              <a:off x="5703206" y="2053226"/>
              <a:ext cx="1897380" cy="213360"/>
            </a:xfrm>
            <a:prstGeom prst="homePlate">
              <a:avLst/>
            </a:prstGeom>
            <a:solidFill>
              <a:srgbClr val="063144">
                <a:lumMod val="50000"/>
                <a:lumOff val="5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88900" lvl="0" defTabSz="914400">
                <a:lnSpc>
                  <a:spcPts val="1000"/>
                </a:lnSpc>
                <a:defRPr/>
              </a:pPr>
              <a:r>
                <a:rPr kumimoji="0" lang="en-US" altLang="ja-JP" sz="900" kern="0" dirty="0">
                  <a:solidFill>
                    <a:prstClr val="black"/>
                  </a:solidFill>
                  <a:ea typeface="Meiryo UI" panose="020B0604030504040204" pitchFamily="50" charset="-128"/>
                </a:rPr>
                <a:t>&gt; Anomaly detection</a:t>
              </a:r>
              <a:endParaRPr kumimoji="0" lang="ja-JP" altLang="en-US" sz="900" kern="0" dirty="0">
                <a:solidFill>
                  <a:prstClr val="black"/>
                </a:solidFill>
                <a:ea typeface="Meiryo UI" panose="020B0604030504040204" pitchFamily="50" charset="-128"/>
              </a:endParaRPr>
            </a:p>
          </p:txBody>
        </p:sp>
        <p:sp>
          <p:nvSpPr>
            <p:cNvPr id="34" name="ホームベース 33"/>
            <p:cNvSpPr/>
            <p:nvPr/>
          </p:nvSpPr>
          <p:spPr>
            <a:xfrm>
              <a:off x="1725566" y="3392762"/>
              <a:ext cx="1325880" cy="247586"/>
            </a:xfrm>
            <a:prstGeom prst="homePlate">
              <a:avLst/>
            </a:prstGeom>
            <a:solidFill>
              <a:srgbClr val="CCCCFF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Meiryo UI" panose="020B0604030504040204" pitchFamily="50" charset="-128"/>
                  <a:cs typeface="+mn-cs"/>
                </a:rPr>
                <a:t>（</a:t>
              </a:r>
              <a:r>
                <a:rPr kumimoji="0" lang="en-US" altLang="ja-JP" sz="1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Meiryo UI" panose="020B0604030504040204" pitchFamily="50" charset="-128"/>
                  <a:cs typeface="+mn-cs"/>
                </a:rPr>
                <a:t>Prototype</a:t>
              </a:r>
              <a:r>
                <a:rPr kumimoji="0" lang="ja-JP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Meiryo UI" panose="020B0604030504040204" pitchFamily="50" charset="-128"/>
                  <a:cs typeface="+mn-cs"/>
                </a:rPr>
                <a:t>）</a:t>
              </a:r>
            </a:p>
          </p:txBody>
        </p:sp>
        <p:sp>
          <p:nvSpPr>
            <p:cNvPr id="35" name="V 字形矢印 34"/>
            <p:cNvSpPr/>
            <p:nvPr/>
          </p:nvSpPr>
          <p:spPr>
            <a:xfrm>
              <a:off x="1725566" y="876878"/>
              <a:ext cx="1325880" cy="121920"/>
            </a:xfrm>
            <a:prstGeom prst="notchedRightArrow">
              <a:avLst/>
            </a:prstGeom>
            <a:gradFill>
              <a:gsLst>
                <a:gs pos="0">
                  <a:srgbClr val="F9998F">
                    <a:lumMod val="20000"/>
                    <a:lumOff val="80000"/>
                  </a:srgbClr>
                </a:gs>
                <a:gs pos="100000">
                  <a:srgbClr val="FF0000"/>
                </a:gs>
              </a:gsLst>
              <a:lin ang="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ＭＳ Ｐゴシック"/>
                <a:cs typeface="+mn-cs"/>
              </a:endParaRPr>
            </a:p>
          </p:txBody>
        </p:sp>
        <p:sp>
          <p:nvSpPr>
            <p:cNvPr id="36" name="V 字形矢印 35"/>
            <p:cNvSpPr/>
            <p:nvPr/>
          </p:nvSpPr>
          <p:spPr>
            <a:xfrm>
              <a:off x="3059066" y="876878"/>
              <a:ext cx="2641980" cy="121920"/>
            </a:xfrm>
            <a:prstGeom prst="notchedRightArrow">
              <a:avLst/>
            </a:prstGeom>
            <a:gradFill>
              <a:gsLst>
                <a:gs pos="0">
                  <a:srgbClr val="F9998F">
                    <a:lumMod val="20000"/>
                    <a:lumOff val="80000"/>
                  </a:srgbClr>
                </a:gs>
                <a:gs pos="100000">
                  <a:srgbClr val="FF0000"/>
                </a:gs>
              </a:gsLst>
              <a:lin ang="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ＭＳ Ｐゴシック"/>
                <a:cs typeface="+mn-cs"/>
              </a:endParaRPr>
            </a:p>
          </p:txBody>
        </p:sp>
        <p:sp>
          <p:nvSpPr>
            <p:cNvPr id="37" name="フローチャート: 処理 36"/>
            <p:cNvSpPr/>
            <p:nvPr/>
          </p:nvSpPr>
          <p:spPr>
            <a:xfrm>
              <a:off x="1715786" y="953078"/>
              <a:ext cx="1325880" cy="213360"/>
            </a:xfrm>
            <a:prstGeom prst="flowChartProcess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ea typeface="ＭＳ Ｐゴシック"/>
                  <a:cs typeface="+mn-cs"/>
                </a:rPr>
                <a:t>Joint development</a:t>
              </a:r>
              <a:r>
                <a:rPr kumimoji="0" lang="en-US" altLang="ja-JP" sz="800" b="1" i="0" u="none" strike="noStrike" kern="0" cap="none" spc="0" normalizeH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ea typeface="ＭＳ Ｐゴシック"/>
                  <a:cs typeface="+mn-cs"/>
                </a:rPr>
                <a:t> </a:t>
              </a:r>
              <a:br>
                <a:rPr kumimoji="0" lang="en-US" altLang="ja-JP" sz="800" b="1" i="0" u="none" strike="noStrike" kern="0" cap="none" spc="0" normalizeH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ea typeface="ＭＳ Ｐゴシック"/>
                  <a:cs typeface="+mn-cs"/>
                </a:rPr>
              </a:br>
              <a:r>
                <a:rPr kumimoji="0" lang="en-US" altLang="ja-JP" sz="800" b="1" i="0" u="none" strike="noStrike" kern="0" cap="none" spc="0" normalizeH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ea typeface="ＭＳ Ｐゴシック"/>
                  <a:cs typeface="+mn-cs"/>
                </a:rPr>
                <a:t>w/ Japanese Operator</a:t>
              </a:r>
              <a:endParaRPr kumimoji="0" lang="en-US" altLang="ja-JP" sz="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ＭＳ Ｐゴシック"/>
                <a:cs typeface="+mn-cs"/>
              </a:endParaRPr>
            </a:p>
          </p:txBody>
        </p:sp>
        <p:sp>
          <p:nvSpPr>
            <p:cNvPr id="38" name="フローチャート: 処理 37"/>
            <p:cNvSpPr/>
            <p:nvPr/>
          </p:nvSpPr>
          <p:spPr>
            <a:xfrm>
              <a:off x="3005477" y="953078"/>
              <a:ext cx="2769908" cy="213360"/>
            </a:xfrm>
            <a:prstGeom prst="flowChartProcess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ea typeface="ＭＳ Ｐゴシック"/>
                  <a:cs typeface="+mn-cs"/>
                </a:rPr>
                <a:t>JIP development</a:t>
              </a:r>
            </a:p>
            <a:p>
              <a:pPr marR="0" lvl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ea typeface="ＭＳ Ｐゴシック"/>
                  <a:cs typeface="+mn-cs"/>
                </a:rPr>
                <a:t>(Explosion-proof / First access EX ROVR)</a:t>
              </a:r>
              <a:endParaRPr kumimoji="0" lang="ja-JP" alt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ＭＳ Ｐゴシック"/>
                <a:cs typeface="+mn-cs"/>
              </a:endParaRPr>
            </a:p>
          </p:txBody>
        </p:sp>
        <p:sp>
          <p:nvSpPr>
            <p:cNvPr id="39" name="V 字形矢印 38"/>
            <p:cNvSpPr/>
            <p:nvPr/>
          </p:nvSpPr>
          <p:spPr>
            <a:xfrm>
              <a:off x="5703206" y="870790"/>
              <a:ext cx="3376612" cy="128007"/>
            </a:xfrm>
            <a:prstGeom prst="notchedRightArrow">
              <a:avLst/>
            </a:prstGeom>
            <a:gradFill>
              <a:gsLst>
                <a:gs pos="0">
                  <a:srgbClr val="F9998F">
                    <a:lumMod val="20000"/>
                    <a:lumOff val="80000"/>
                  </a:srgbClr>
                </a:gs>
                <a:gs pos="100000">
                  <a:srgbClr val="FF0000"/>
                </a:gs>
              </a:gsLst>
              <a:lin ang="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ＭＳ Ｐゴシック"/>
                <a:cs typeface="+mn-cs"/>
              </a:endParaRPr>
            </a:p>
          </p:txBody>
        </p:sp>
        <p:sp>
          <p:nvSpPr>
            <p:cNvPr id="40" name="ホームベース 39"/>
            <p:cNvSpPr/>
            <p:nvPr/>
          </p:nvSpPr>
          <p:spPr>
            <a:xfrm>
              <a:off x="5687964" y="2948940"/>
              <a:ext cx="1649732" cy="213360"/>
            </a:xfrm>
            <a:prstGeom prst="homePlate">
              <a:avLst/>
            </a:prstGeom>
            <a:solidFill>
              <a:srgbClr val="063144">
                <a:lumMod val="50000"/>
                <a:lumOff val="5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88900" lvl="0" defTabSz="914400">
                <a:lnSpc>
                  <a:spcPts val="1000"/>
                </a:lnSpc>
                <a:defRPr/>
              </a:pPr>
              <a:r>
                <a:rPr kumimoji="0" lang="en-US" altLang="ja-JP" sz="900" kern="0" dirty="0">
                  <a:solidFill>
                    <a:prstClr val="black"/>
                  </a:solidFill>
                  <a:ea typeface="Meiryo UI" panose="020B0604030504040204" pitchFamily="50" charset="-128"/>
                </a:rPr>
                <a:t>&gt; Vibration analysis</a:t>
              </a:r>
            </a:p>
            <a:p>
              <a:pPr marL="88900" lvl="0" defTabSz="914400">
                <a:lnSpc>
                  <a:spcPts val="1000"/>
                </a:lnSpc>
                <a:defRPr/>
              </a:pPr>
              <a:r>
                <a:rPr kumimoji="0" lang="en-US" altLang="ja-JP" sz="900" kern="0" dirty="0">
                  <a:solidFill>
                    <a:prstClr val="black"/>
                  </a:solidFill>
                  <a:ea typeface="Meiryo UI" panose="020B0604030504040204" pitchFamily="50" charset="-128"/>
                </a:rPr>
                <a:t>&gt; Anomaly detection</a:t>
              </a:r>
              <a:endParaRPr kumimoji="0" lang="ja-JP" altLang="en-US" sz="900" kern="0" dirty="0">
                <a:solidFill>
                  <a:prstClr val="black"/>
                </a:solidFill>
                <a:ea typeface="Meiryo UI" panose="020B0604030504040204" pitchFamily="50" charset="-128"/>
              </a:endParaRPr>
            </a:p>
          </p:txBody>
        </p:sp>
        <p:grpSp>
          <p:nvGrpSpPr>
            <p:cNvPr id="41" name="グループ化 40"/>
            <p:cNvGrpSpPr/>
            <p:nvPr/>
          </p:nvGrpSpPr>
          <p:grpSpPr>
            <a:xfrm>
              <a:off x="7117026" y="1107011"/>
              <a:ext cx="630879" cy="2420171"/>
              <a:chOff x="7022140" y="1107011"/>
              <a:chExt cx="630879" cy="2420171"/>
            </a:xfrm>
          </p:grpSpPr>
          <p:sp>
            <p:nvSpPr>
              <p:cNvPr id="90" name="フリーフォーム 89"/>
              <p:cNvSpPr/>
              <p:nvPr/>
            </p:nvSpPr>
            <p:spPr>
              <a:xfrm>
                <a:off x="7513320" y="1619742"/>
                <a:ext cx="121920" cy="0"/>
              </a:xfrm>
              <a:custGeom>
                <a:avLst/>
                <a:gdLst>
                  <a:gd name="connsiteX0" fmla="*/ 0 w 121920"/>
                  <a:gd name="connsiteY0" fmla="*/ 0 h 0"/>
                  <a:gd name="connsiteX1" fmla="*/ 121920 w 12192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1920">
                    <a:moveTo>
                      <a:pt x="0" y="0"/>
                    </a:moveTo>
                    <a:lnTo>
                      <a:pt x="121920" y="0"/>
                    </a:lnTo>
                  </a:path>
                </a:pathLst>
              </a:custGeom>
              <a:noFill/>
              <a:ln w="9525" cap="flat" cmpd="sng" algn="ctr">
                <a:solidFill>
                  <a:srgbClr val="063144">
                    <a:shade val="50000"/>
                  </a:srgbClr>
                </a:solidFill>
                <a:prstDash val="solid"/>
                <a:miter lim="800000"/>
                <a:headEnd type="oval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ＭＳ Ｐゴシック"/>
                  <a:cs typeface="+mn-cs"/>
                </a:endParaRPr>
              </a:p>
            </p:txBody>
          </p:sp>
          <p:sp>
            <p:nvSpPr>
              <p:cNvPr id="91" name="フリーフォーム 90"/>
              <p:cNvSpPr/>
              <p:nvPr/>
            </p:nvSpPr>
            <p:spPr>
              <a:xfrm>
                <a:off x="7520940" y="1887020"/>
                <a:ext cx="121920" cy="0"/>
              </a:xfrm>
              <a:custGeom>
                <a:avLst/>
                <a:gdLst>
                  <a:gd name="connsiteX0" fmla="*/ 0 w 121920"/>
                  <a:gd name="connsiteY0" fmla="*/ 0 h 0"/>
                  <a:gd name="connsiteX1" fmla="*/ 121920 w 12192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1920">
                    <a:moveTo>
                      <a:pt x="0" y="0"/>
                    </a:moveTo>
                    <a:lnTo>
                      <a:pt x="121920" y="0"/>
                    </a:lnTo>
                  </a:path>
                </a:pathLst>
              </a:custGeom>
              <a:noFill/>
              <a:ln w="9525" cap="flat" cmpd="sng" algn="ctr">
                <a:solidFill>
                  <a:srgbClr val="063144">
                    <a:shade val="50000"/>
                  </a:srgbClr>
                </a:solidFill>
                <a:prstDash val="solid"/>
                <a:miter lim="800000"/>
                <a:headEnd type="oval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ＭＳ Ｐゴシック"/>
                  <a:cs typeface="+mn-cs"/>
                </a:endParaRPr>
              </a:p>
            </p:txBody>
          </p:sp>
          <p:sp>
            <p:nvSpPr>
              <p:cNvPr id="92" name="フリーフォーム 91"/>
              <p:cNvSpPr/>
              <p:nvPr/>
            </p:nvSpPr>
            <p:spPr>
              <a:xfrm>
                <a:off x="7513320" y="2183772"/>
                <a:ext cx="121920" cy="0"/>
              </a:xfrm>
              <a:custGeom>
                <a:avLst/>
                <a:gdLst>
                  <a:gd name="connsiteX0" fmla="*/ 0 w 121920"/>
                  <a:gd name="connsiteY0" fmla="*/ 0 h 0"/>
                  <a:gd name="connsiteX1" fmla="*/ 121920 w 12192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1920">
                    <a:moveTo>
                      <a:pt x="0" y="0"/>
                    </a:moveTo>
                    <a:lnTo>
                      <a:pt x="121920" y="0"/>
                    </a:lnTo>
                  </a:path>
                </a:pathLst>
              </a:custGeom>
              <a:noFill/>
              <a:ln w="9525" cap="flat" cmpd="sng" algn="ctr">
                <a:solidFill>
                  <a:srgbClr val="063144">
                    <a:shade val="50000"/>
                  </a:srgbClr>
                </a:solidFill>
                <a:prstDash val="solid"/>
                <a:miter lim="800000"/>
                <a:headEnd type="oval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ＭＳ Ｐゴシック"/>
                  <a:cs typeface="+mn-cs"/>
                </a:endParaRPr>
              </a:p>
            </p:txBody>
          </p:sp>
          <p:sp>
            <p:nvSpPr>
              <p:cNvPr id="93" name="フリーフォーム 92"/>
              <p:cNvSpPr/>
              <p:nvPr/>
            </p:nvSpPr>
            <p:spPr>
              <a:xfrm>
                <a:off x="7505700" y="2601438"/>
                <a:ext cx="121920" cy="0"/>
              </a:xfrm>
              <a:custGeom>
                <a:avLst/>
                <a:gdLst>
                  <a:gd name="connsiteX0" fmla="*/ 0 w 121920"/>
                  <a:gd name="connsiteY0" fmla="*/ 0 h 0"/>
                  <a:gd name="connsiteX1" fmla="*/ 121920 w 12192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1920">
                    <a:moveTo>
                      <a:pt x="0" y="0"/>
                    </a:moveTo>
                    <a:lnTo>
                      <a:pt x="121920" y="0"/>
                    </a:lnTo>
                  </a:path>
                </a:pathLst>
              </a:custGeom>
              <a:noFill/>
              <a:ln w="9525" cap="flat" cmpd="sng" algn="ctr">
                <a:solidFill>
                  <a:srgbClr val="063144">
                    <a:shade val="50000"/>
                  </a:srgbClr>
                </a:solidFill>
                <a:prstDash val="solid"/>
                <a:miter lim="800000"/>
                <a:headEnd type="oval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ＭＳ Ｐゴシック"/>
                  <a:cs typeface="+mn-cs"/>
                </a:endParaRPr>
              </a:p>
            </p:txBody>
          </p:sp>
          <p:sp>
            <p:nvSpPr>
              <p:cNvPr id="94" name="フリーフォーム 93"/>
              <p:cNvSpPr/>
              <p:nvPr/>
            </p:nvSpPr>
            <p:spPr>
              <a:xfrm flipH="1">
                <a:off x="7589517" y="1157810"/>
                <a:ext cx="53342" cy="2369372"/>
              </a:xfrm>
              <a:custGeom>
                <a:avLst/>
                <a:gdLst>
                  <a:gd name="connsiteX0" fmla="*/ 0 w 0"/>
                  <a:gd name="connsiteY0" fmla="*/ 1409700 h 1409700"/>
                  <a:gd name="connsiteX1" fmla="*/ 0 w 0"/>
                  <a:gd name="connsiteY1" fmla="*/ 0 h 1409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1409700">
                    <a:moveTo>
                      <a:pt x="0" y="1409700"/>
                    </a:moveTo>
                    <a:lnTo>
                      <a:pt x="0" y="0"/>
                    </a:lnTo>
                  </a:path>
                </a:pathLst>
              </a:custGeom>
              <a:noFill/>
              <a:ln w="9525" cap="flat" cmpd="sng" algn="ctr">
                <a:solidFill>
                  <a:srgbClr val="063144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ＭＳ Ｐゴシック"/>
                  <a:cs typeface="+mn-cs"/>
                </a:endParaRPr>
              </a:p>
            </p:txBody>
          </p:sp>
          <p:sp>
            <p:nvSpPr>
              <p:cNvPr id="95" name="フリーフォーム 94"/>
              <p:cNvSpPr/>
              <p:nvPr/>
            </p:nvSpPr>
            <p:spPr>
              <a:xfrm flipV="1">
                <a:off x="7022140" y="1107011"/>
                <a:ext cx="630879" cy="45719"/>
              </a:xfrm>
              <a:custGeom>
                <a:avLst/>
                <a:gdLst>
                  <a:gd name="connsiteX0" fmla="*/ 739140 w 739140"/>
                  <a:gd name="connsiteY0" fmla="*/ 0 h 0"/>
                  <a:gd name="connsiteX1" fmla="*/ 0 w 73914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39140">
                    <a:moveTo>
                      <a:pt x="739140" y="0"/>
                    </a:moveTo>
                    <a:lnTo>
                      <a:pt x="0" y="0"/>
                    </a:lnTo>
                  </a:path>
                </a:pathLst>
              </a:custGeom>
              <a:noFill/>
              <a:ln w="9525" cap="flat" cmpd="sng" algn="ctr">
                <a:solidFill>
                  <a:srgbClr val="063144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ＭＳ Ｐゴシック"/>
                  <a:cs typeface="+mn-cs"/>
                </a:endParaRPr>
              </a:p>
            </p:txBody>
          </p:sp>
        </p:grpSp>
        <p:sp>
          <p:nvSpPr>
            <p:cNvPr id="42" name="ホームベース 41"/>
            <p:cNvSpPr/>
            <p:nvPr/>
          </p:nvSpPr>
          <p:spPr>
            <a:xfrm>
              <a:off x="5418497" y="4559312"/>
              <a:ext cx="1325880" cy="213360"/>
            </a:xfrm>
            <a:prstGeom prst="homePlate">
              <a:avLst/>
            </a:prstGeom>
            <a:solidFill>
              <a:srgbClr val="B6C4CF">
                <a:lumMod val="40000"/>
                <a:lumOff val="6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Meiryo UI" panose="020B0604030504040204" pitchFamily="50" charset="-128"/>
                  <a:cs typeface="+mn-cs"/>
                </a:rPr>
                <a:t>Equipped hardware in Gen1.5</a:t>
              </a:r>
              <a:endParaRPr kumimoji="0" lang="ja-JP" alt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eiryo UI" panose="020B0604030504040204" pitchFamily="50" charset="-128"/>
                <a:cs typeface="+mn-cs"/>
              </a:endParaRPr>
            </a:p>
          </p:txBody>
        </p:sp>
        <p:sp>
          <p:nvSpPr>
            <p:cNvPr id="43" name="ホームベース 42"/>
            <p:cNvSpPr/>
            <p:nvPr/>
          </p:nvSpPr>
          <p:spPr>
            <a:xfrm>
              <a:off x="5418497" y="5022966"/>
              <a:ext cx="1314450" cy="213360"/>
            </a:xfrm>
            <a:prstGeom prst="homePlate">
              <a:avLst/>
            </a:prstGeom>
            <a:solidFill>
              <a:srgbClr val="B6C4CF">
                <a:lumMod val="75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lvl="0" algn="ctr" defTabSz="914400">
                <a:lnSpc>
                  <a:spcPts val="1000"/>
                </a:lnSpc>
                <a:defRPr/>
              </a:pPr>
              <a:r>
                <a:rPr kumimoji="0" lang="en-US" altLang="ja-JP" sz="900" kern="0" dirty="0">
                  <a:solidFill>
                    <a:prstClr val="black"/>
                  </a:solidFill>
                  <a:ea typeface="Meiryo UI" panose="020B0604030504040204" pitchFamily="50" charset="-128"/>
                </a:rPr>
                <a:t>Data acquisition</a:t>
              </a:r>
            </a:p>
            <a:p>
              <a:pPr lvl="0" algn="ctr" defTabSz="914400">
                <a:lnSpc>
                  <a:spcPts val="1000"/>
                </a:lnSpc>
                <a:defRPr/>
              </a:pPr>
              <a:r>
                <a:rPr kumimoji="0" lang="en-US" altLang="ja-JP" sz="900" kern="0" dirty="0">
                  <a:solidFill>
                    <a:prstClr val="black"/>
                  </a:solidFill>
                  <a:ea typeface="Meiryo UI" panose="020B0604030504040204" pitchFamily="50" charset="-128"/>
                </a:rPr>
                <a:t> and display</a:t>
              </a:r>
              <a:endParaRPr kumimoji="0" lang="ja-JP" altLang="en-US" sz="900" kern="0" dirty="0">
                <a:solidFill>
                  <a:prstClr val="black"/>
                </a:solidFill>
                <a:ea typeface="Meiryo UI" panose="020B0604030504040204" pitchFamily="50" charset="-128"/>
              </a:endParaRPr>
            </a:p>
          </p:txBody>
        </p:sp>
        <p:sp>
          <p:nvSpPr>
            <p:cNvPr id="44" name="ホームベース 43"/>
            <p:cNvSpPr/>
            <p:nvPr/>
          </p:nvSpPr>
          <p:spPr>
            <a:xfrm>
              <a:off x="5418497" y="5486620"/>
              <a:ext cx="1314450" cy="213360"/>
            </a:xfrm>
            <a:prstGeom prst="homePlate">
              <a:avLst/>
            </a:prstGeom>
            <a:solidFill>
              <a:srgbClr val="063144">
                <a:lumMod val="50000"/>
                <a:lumOff val="5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lvl="0" algn="ctr" defTabSz="914400">
                <a:lnSpc>
                  <a:spcPts val="1000"/>
                </a:lnSpc>
                <a:defRPr/>
              </a:pPr>
              <a:r>
                <a:rPr kumimoji="0" lang="en-US" altLang="ja-JP" sz="900" kern="0" dirty="0">
                  <a:solidFill>
                    <a:prstClr val="black"/>
                  </a:solidFill>
                  <a:ea typeface="Meiryo UI" panose="020B0604030504040204" pitchFamily="50" charset="-128"/>
                </a:rPr>
                <a:t>Anomaly detection and alert</a:t>
              </a:r>
              <a:endParaRPr kumimoji="0" lang="ja-JP" altLang="en-US" sz="900" kern="0" dirty="0">
                <a:solidFill>
                  <a:prstClr val="black"/>
                </a:solidFill>
                <a:ea typeface="Meiryo UI" panose="020B0604030504040204" pitchFamily="50" charset="-128"/>
              </a:endParaRPr>
            </a:p>
          </p:txBody>
        </p:sp>
        <p:sp>
          <p:nvSpPr>
            <p:cNvPr id="45" name="ホームベース 44"/>
            <p:cNvSpPr/>
            <p:nvPr/>
          </p:nvSpPr>
          <p:spPr>
            <a:xfrm>
              <a:off x="5418497" y="5950274"/>
              <a:ext cx="1314450" cy="213360"/>
            </a:xfrm>
            <a:prstGeom prst="homePlate">
              <a:avLst/>
            </a:prstGeom>
            <a:solidFill>
              <a:srgbClr val="F9998F">
                <a:lumMod val="40000"/>
                <a:lumOff val="6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Meiryo UI" panose="020B0604030504040204" pitchFamily="50" charset="-128"/>
                  <a:cs typeface="+mn-cs"/>
                </a:rPr>
                <a:t>Hardware modification</a:t>
              </a:r>
              <a:endParaRPr kumimoji="0" lang="ja-JP" alt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eiryo UI" panose="020B0604030504040204" pitchFamily="50" charset="-128"/>
                <a:cs typeface="+mn-cs"/>
              </a:endParaRPr>
            </a:p>
          </p:txBody>
        </p:sp>
        <p:sp>
          <p:nvSpPr>
            <p:cNvPr id="46" name="フローチャート: 処理 45"/>
            <p:cNvSpPr/>
            <p:nvPr/>
          </p:nvSpPr>
          <p:spPr>
            <a:xfrm>
              <a:off x="8012066" y="731520"/>
              <a:ext cx="1067752" cy="129540"/>
            </a:xfrm>
            <a:prstGeom prst="flowChartProcess">
              <a:avLst/>
            </a:prstGeom>
            <a:solidFill>
              <a:srgbClr val="FF0000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9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ＭＳ Ｐゴシック"/>
                  <a:cs typeface="+mn-cs"/>
                </a:rPr>
                <a:t>Next Gen.</a:t>
              </a:r>
              <a:endParaRPr kumimoji="0" lang="ja-JP" altLang="en-US" sz="9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ＭＳ Ｐゴシック"/>
                <a:cs typeface="+mn-cs"/>
              </a:endParaRPr>
            </a:p>
          </p:txBody>
        </p:sp>
        <p:sp>
          <p:nvSpPr>
            <p:cNvPr id="47" name="フリーフォーム 46"/>
            <p:cNvSpPr/>
            <p:nvPr/>
          </p:nvSpPr>
          <p:spPr>
            <a:xfrm>
              <a:off x="8267335" y="1167971"/>
              <a:ext cx="733523" cy="76200"/>
            </a:xfrm>
            <a:custGeom>
              <a:avLst/>
              <a:gdLst>
                <a:gd name="connsiteX0" fmla="*/ 739140 w 739140"/>
                <a:gd name="connsiteY0" fmla="*/ 0 h 0"/>
                <a:gd name="connsiteX1" fmla="*/ 0 w 73914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39140">
                  <a:moveTo>
                    <a:pt x="739140" y="0"/>
                  </a:moveTo>
                  <a:lnTo>
                    <a:pt x="0" y="0"/>
                  </a:lnTo>
                </a:path>
              </a:pathLst>
            </a:custGeom>
            <a:noFill/>
            <a:ln w="9525" cap="flat" cmpd="sng" algn="ctr">
              <a:solidFill>
                <a:srgbClr val="063144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ＭＳ Ｐゴシック"/>
                <a:cs typeface="+mn-cs"/>
              </a:endParaRPr>
            </a:p>
          </p:txBody>
        </p:sp>
        <p:grpSp>
          <p:nvGrpSpPr>
            <p:cNvPr id="48" name="グループ化 47"/>
            <p:cNvGrpSpPr/>
            <p:nvPr/>
          </p:nvGrpSpPr>
          <p:grpSpPr>
            <a:xfrm>
              <a:off x="534788" y="3762414"/>
              <a:ext cx="2722080" cy="2641229"/>
              <a:chOff x="209550" y="3723183"/>
              <a:chExt cx="2722080" cy="2641229"/>
            </a:xfrm>
          </p:grpSpPr>
          <p:pic>
            <p:nvPicPr>
              <p:cNvPr id="81" name="図 80" descr="画面の領域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09550" y="3723183"/>
                <a:ext cx="2495395" cy="2641229"/>
              </a:xfrm>
              <a:prstGeom prst="rect">
                <a:avLst/>
              </a:prstGeom>
            </p:spPr>
          </p:pic>
          <p:sp>
            <p:nvSpPr>
              <p:cNvPr id="82" name="フリーフォーム 81"/>
              <p:cNvSpPr/>
              <p:nvPr/>
            </p:nvSpPr>
            <p:spPr>
              <a:xfrm>
                <a:off x="1912620" y="4061460"/>
                <a:ext cx="518160" cy="464820"/>
              </a:xfrm>
              <a:custGeom>
                <a:avLst/>
                <a:gdLst>
                  <a:gd name="connsiteX0" fmla="*/ 0 w 708660"/>
                  <a:gd name="connsiteY0" fmla="*/ 0 h 464820"/>
                  <a:gd name="connsiteX1" fmla="*/ 0 w 708660"/>
                  <a:gd name="connsiteY1" fmla="*/ 464820 h 464820"/>
                  <a:gd name="connsiteX2" fmla="*/ 708660 w 708660"/>
                  <a:gd name="connsiteY2" fmla="*/ 464820 h 464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08660" h="464820">
                    <a:moveTo>
                      <a:pt x="0" y="0"/>
                    </a:moveTo>
                    <a:lnTo>
                      <a:pt x="0" y="464820"/>
                    </a:lnTo>
                    <a:lnTo>
                      <a:pt x="708660" y="464820"/>
                    </a:lnTo>
                  </a:path>
                </a:pathLst>
              </a:custGeom>
              <a:noFill/>
              <a:ln w="9525" cap="flat" cmpd="sng" algn="ctr">
                <a:solidFill>
                  <a:srgbClr val="063144">
                    <a:shade val="50000"/>
                  </a:srgbClr>
                </a:solidFill>
                <a:prstDash val="solid"/>
                <a:miter lim="800000"/>
                <a:headEnd type="oval" w="sm" len="sm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Meiryo UI" panose="020B0604030504040204" pitchFamily="50" charset="-128"/>
                  <a:cs typeface="+mn-cs"/>
                </a:endParaRPr>
              </a:p>
            </p:txBody>
          </p:sp>
          <p:sp>
            <p:nvSpPr>
              <p:cNvPr id="83" name="フローチャート: 処理 82"/>
              <p:cNvSpPr/>
              <p:nvPr/>
            </p:nvSpPr>
            <p:spPr>
              <a:xfrm>
                <a:off x="1898744" y="4351020"/>
                <a:ext cx="923077" cy="213360"/>
              </a:xfrm>
              <a:prstGeom prst="flowChartProcess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ja-JP" sz="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Meiryo UI" panose="020B0604030504040204" pitchFamily="50" charset="-128"/>
                    <a:cs typeface="+mn-cs"/>
                    <a:sym typeface="Wingdings" panose="05000000000000000000" pitchFamily="2" charset="2"/>
                  </a:rPr>
                  <a:t>Image camera</a:t>
                </a:r>
                <a:endParaRPr kumimoji="0" lang="ja-JP" altLang="en-US" sz="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Meiryo UI" panose="020B0604030504040204" pitchFamily="50" charset="-128"/>
                  <a:cs typeface="+mn-cs"/>
                </a:endParaRPr>
              </a:p>
            </p:txBody>
          </p:sp>
          <p:sp>
            <p:nvSpPr>
              <p:cNvPr id="84" name="フリーフォーム 83"/>
              <p:cNvSpPr/>
              <p:nvPr/>
            </p:nvSpPr>
            <p:spPr>
              <a:xfrm flipH="1" flipV="1">
                <a:off x="601980" y="4526279"/>
                <a:ext cx="438150" cy="651509"/>
              </a:xfrm>
              <a:custGeom>
                <a:avLst/>
                <a:gdLst>
                  <a:gd name="connsiteX0" fmla="*/ 0 w 708660"/>
                  <a:gd name="connsiteY0" fmla="*/ 0 h 464820"/>
                  <a:gd name="connsiteX1" fmla="*/ 0 w 708660"/>
                  <a:gd name="connsiteY1" fmla="*/ 464820 h 464820"/>
                  <a:gd name="connsiteX2" fmla="*/ 708660 w 708660"/>
                  <a:gd name="connsiteY2" fmla="*/ 464820 h 464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08660" h="464820">
                    <a:moveTo>
                      <a:pt x="0" y="0"/>
                    </a:moveTo>
                    <a:lnTo>
                      <a:pt x="0" y="464820"/>
                    </a:lnTo>
                    <a:lnTo>
                      <a:pt x="708660" y="464820"/>
                    </a:lnTo>
                  </a:path>
                </a:pathLst>
              </a:custGeom>
              <a:noFill/>
              <a:ln w="9525" cap="flat" cmpd="sng" algn="ctr">
                <a:solidFill>
                  <a:srgbClr val="063144">
                    <a:shade val="50000"/>
                  </a:srgbClr>
                </a:solidFill>
                <a:prstDash val="solid"/>
                <a:miter lim="800000"/>
                <a:headEnd type="oval" w="sm" len="sm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Meiryo UI" panose="020B0604030504040204" pitchFamily="50" charset="-128"/>
                  <a:cs typeface="+mn-cs"/>
                </a:endParaRPr>
              </a:p>
            </p:txBody>
          </p:sp>
          <p:sp>
            <p:nvSpPr>
              <p:cNvPr id="85" name="フローチャート: 処理 84"/>
              <p:cNvSpPr/>
              <p:nvPr/>
            </p:nvSpPr>
            <p:spPr>
              <a:xfrm>
                <a:off x="357680" y="4340354"/>
                <a:ext cx="801100" cy="213360"/>
              </a:xfrm>
              <a:prstGeom prst="flowChartProcess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ja-JP" sz="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Meiryo UI" panose="020B0604030504040204" pitchFamily="50" charset="-128"/>
                    <a:cs typeface="+mn-cs"/>
                    <a:sym typeface="Wingdings" panose="05000000000000000000" pitchFamily="2" charset="2"/>
                  </a:rPr>
                  <a:t>Gas detector</a:t>
                </a:r>
                <a:endParaRPr kumimoji="0" lang="ja-JP" altLang="en-US" sz="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Meiryo UI" panose="020B0604030504040204" pitchFamily="50" charset="-128"/>
                  <a:cs typeface="+mn-cs"/>
                </a:endParaRPr>
              </a:p>
            </p:txBody>
          </p:sp>
          <p:sp>
            <p:nvSpPr>
              <p:cNvPr id="86" name="フリーフォーム 85"/>
              <p:cNvSpPr/>
              <p:nvPr/>
            </p:nvSpPr>
            <p:spPr>
              <a:xfrm flipV="1">
                <a:off x="1769744" y="4937116"/>
                <a:ext cx="417195" cy="526423"/>
              </a:xfrm>
              <a:custGeom>
                <a:avLst/>
                <a:gdLst>
                  <a:gd name="connsiteX0" fmla="*/ 0 w 708660"/>
                  <a:gd name="connsiteY0" fmla="*/ 0 h 464820"/>
                  <a:gd name="connsiteX1" fmla="*/ 0 w 708660"/>
                  <a:gd name="connsiteY1" fmla="*/ 464820 h 464820"/>
                  <a:gd name="connsiteX2" fmla="*/ 708660 w 708660"/>
                  <a:gd name="connsiteY2" fmla="*/ 464820 h 464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08660" h="464820">
                    <a:moveTo>
                      <a:pt x="0" y="0"/>
                    </a:moveTo>
                    <a:lnTo>
                      <a:pt x="0" y="464820"/>
                    </a:lnTo>
                    <a:lnTo>
                      <a:pt x="708660" y="464820"/>
                    </a:lnTo>
                  </a:path>
                </a:pathLst>
              </a:custGeom>
              <a:noFill/>
              <a:ln w="9525" cap="flat" cmpd="sng" algn="ctr">
                <a:solidFill>
                  <a:srgbClr val="063144">
                    <a:shade val="50000"/>
                  </a:srgbClr>
                </a:solidFill>
                <a:prstDash val="solid"/>
                <a:miter lim="800000"/>
                <a:headEnd type="oval" w="sm" len="sm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Meiryo UI" panose="020B0604030504040204" pitchFamily="50" charset="-128"/>
                  <a:cs typeface="+mn-cs"/>
                </a:endParaRPr>
              </a:p>
            </p:txBody>
          </p:sp>
          <p:sp>
            <p:nvSpPr>
              <p:cNvPr id="87" name="フローチャート: 処理 86"/>
              <p:cNvSpPr/>
              <p:nvPr/>
            </p:nvSpPr>
            <p:spPr>
              <a:xfrm>
                <a:off x="231822" y="4663440"/>
                <a:ext cx="776415" cy="213360"/>
              </a:xfrm>
              <a:prstGeom prst="flowChartProcess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ja-JP" sz="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Meiryo UI" panose="020B0604030504040204" pitchFamily="50" charset="-128"/>
                    <a:cs typeface="+mn-cs"/>
                    <a:sym typeface="Wingdings" panose="05000000000000000000" pitchFamily="2" charset="2"/>
                  </a:rPr>
                  <a:t>Microphone</a:t>
                </a:r>
                <a:endParaRPr kumimoji="0" lang="ja-JP" altLang="en-US" sz="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Meiryo UI" panose="020B0604030504040204" pitchFamily="50" charset="-128"/>
                  <a:cs typeface="+mn-cs"/>
                </a:endParaRPr>
              </a:p>
            </p:txBody>
          </p:sp>
          <p:sp>
            <p:nvSpPr>
              <p:cNvPr id="88" name="フリーフォーム 87"/>
              <p:cNvSpPr/>
              <p:nvPr/>
            </p:nvSpPr>
            <p:spPr>
              <a:xfrm flipH="1" flipV="1">
                <a:off x="313101" y="4848064"/>
                <a:ext cx="504143" cy="263212"/>
              </a:xfrm>
              <a:custGeom>
                <a:avLst/>
                <a:gdLst>
                  <a:gd name="connsiteX0" fmla="*/ 0 w 708660"/>
                  <a:gd name="connsiteY0" fmla="*/ 0 h 464820"/>
                  <a:gd name="connsiteX1" fmla="*/ 0 w 708660"/>
                  <a:gd name="connsiteY1" fmla="*/ 464820 h 464820"/>
                  <a:gd name="connsiteX2" fmla="*/ 708660 w 708660"/>
                  <a:gd name="connsiteY2" fmla="*/ 464820 h 464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08660" h="464820">
                    <a:moveTo>
                      <a:pt x="0" y="0"/>
                    </a:moveTo>
                    <a:lnTo>
                      <a:pt x="0" y="464820"/>
                    </a:lnTo>
                    <a:lnTo>
                      <a:pt x="708660" y="464820"/>
                    </a:lnTo>
                  </a:path>
                </a:pathLst>
              </a:custGeom>
              <a:noFill/>
              <a:ln w="9525" cap="flat" cmpd="sng" algn="ctr">
                <a:solidFill>
                  <a:srgbClr val="063144">
                    <a:shade val="50000"/>
                  </a:srgbClr>
                </a:solidFill>
                <a:prstDash val="solid"/>
                <a:miter lim="800000"/>
                <a:headEnd type="oval" w="sm" len="sm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Meiryo UI" panose="020B0604030504040204" pitchFamily="50" charset="-128"/>
                  <a:cs typeface="+mn-cs"/>
                </a:endParaRPr>
              </a:p>
            </p:txBody>
          </p:sp>
          <p:sp>
            <p:nvSpPr>
              <p:cNvPr id="89" name="フローチャート: 処理 88"/>
              <p:cNvSpPr/>
              <p:nvPr/>
            </p:nvSpPr>
            <p:spPr>
              <a:xfrm>
                <a:off x="1629880" y="4758690"/>
                <a:ext cx="1301750" cy="213360"/>
              </a:xfrm>
              <a:prstGeom prst="flowChartProcess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ja-JP" sz="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Meiryo UI" panose="020B0604030504040204" pitchFamily="50" charset="-128"/>
                    <a:cs typeface="+mn-cs"/>
                    <a:sym typeface="Wingdings" panose="05000000000000000000" pitchFamily="2" charset="2"/>
                  </a:rPr>
                  <a:t>Thermal image camera</a:t>
                </a:r>
                <a:endParaRPr kumimoji="0" lang="ja-JP" altLang="en-US" sz="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Meiryo UI" panose="020B0604030504040204" pitchFamily="50" charset="-128"/>
                  <a:cs typeface="+mn-cs"/>
                </a:endParaRPr>
              </a:p>
            </p:txBody>
          </p:sp>
        </p:grpSp>
        <p:sp>
          <p:nvSpPr>
            <p:cNvPr id="49" name="フローチャート: 処理 48"/>
            <p:cNvSpPr/>
            <p:nvPr/>
          </p:nvSpPr>
          <p:spPr>
            <a:xfrm>
              <a:off x="443818" y="6142640"/>
              <a:ext cx="1062697" cy="213360"/>
            </a:xfrm>
            <a:prstGeom prst="flowChartProcess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800" b="1" i="0" u="sng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Meiryo UI" panose="020B0604030504040204" pitchFamily="50" charset="-128"/>
                  <a:cs typeface="+mn-cs"/>
                  <a:sym typeface="Wingdings" panose="05000000000000000000" pitchFamily="2" charset="2"/>
                </a:rPr>
                <a:t>EX ROVR</a:t>
              </a:r>
              <a:endParaRPr kumimoji="0" lang="ja-JP" altLang="en-US" sz="800" b="1" i="0" u="sng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eiryo UI" panose="020B0604030504040204" pitchFamily="50" charset="-128"/>
                <a:cs typeface="+mn-cs"/>
              </a:endParaRPr>
            </a:p>
          </p:txBody>
        </p:sp>
        <p:sp>
          <p:nvSpPr>
            <p:cNvPr id="50" name="フローチャート: 処理 49"/>
            <p:cNvSpPr/>
            <p:nvPr/>
          </p:nvSpPr>
          <p:spPr>
            <a:xfrm>
              <a:off x="2872126" y="6201288"/>
              <a:ext cx="2699744" cy="213360"/>
            </a:xfrm>
            <a:prstGeom prst="flowChartProcess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800" b="1" i="0" u="sng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Meiryo UI" panose="020B0604030504040204" pitchFamily="50" charset="-128"/>
                  <a:cs typeface="+mn-cs"/>
                  <a:sym typeface="Wingdings" panose="05000000000000000000" pitchFamily="2" charset="2"/>
                </a:rPr>
                <a:t>Future GUI for gas detection</a:t>
              </a:r>
              <a:r>
                <a:rPr kumimoji="0" lang="en-US" altLang="ja-JP" sz="800" b="1" i="0" u="sng" strike="noStrike" kern="0" cap="none" spc="0" normalizeH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Meiryo UI" panose="020B0604030504040204" pitchFamily="50" charset="-128"/>
                  <a:cs typeface="+mn-cs"/>
                  <a:sym typeface="Wingdings" panose="05000000000000000000" pitchFamily="2" charset="2"/>
                </a:rPr>
                <a:t> and thermal image Sample</a:t>
              </a:r>
              <a:endParaRPr kumimoji="0" lang="ja-JP" altLang="en-US" sz="800" b="1" i="0" u="sng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eiryo UI" panose="020B0604030504040204" pitchFamily="50" charset="-128"/>
                <a:cs typeface="+mn-cs"/>
              </a:endParaRPr>
            </a:p>
          </p:txBody>
        </p:sp>
        <p:sp>
          <p:nvSpPr>
            <p:cNvPr id="51" name="フローチャート: 処理 50"/>
            <p:cNvSpPr/>
            <p:nvPr/>
          </p:nvSpPr>
          <p:spPr>
            <a:xfrm>
              <a:off x="6838027" y="4529445"/>
              <a:ext cx="2241791" cy="341364"/>
            </a:xfrm>
            <a:prstGeom prst="flowChartProcess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88900" marR="0" lvl="0" indent="-88900" defTabSz="914400" eaLnBrk="1" fontAlgn="auto" latinLnBrk="0" hangingPunct="1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altLang="ja-JP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Meiryo UI" panose="020B0604030504040204" pitchFamily="50" charset="-128"/>
                  <a:cs typeface="+mn-cs"/>
                  <a:sym typeface="Wingdings" panose="05000000000000000000" pitchFamily="2" charset="2"/>
                </a:rPr>
                <a:t>Hardware already equipped in Gen1.5</a:t>
              </a:r>
            </a:p>
            <a:p>
              <a:pPr marL="88900" marR="0" lvl="0" indent="-88900" defTabSz="914400" eaLnBrk="1" fontAlgn="auto" latinLnBrk="0" hangingPunct="1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altLang="ja-JP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Meiryo UI" panose="020B0604030504040204" pitchFamily="50" charset="-128"/>
                  <a:cs typeface="+mn-cs"/>
                  <a:sym typeface="Wingdings" panose="05000000000000000000" pitchFamily="2" charset="2"/>
                </a:rPr>
                <a:t>Will</a:t>
              </a:r>
              <a:r>
                <a:rPr kumimoji="0" lang="en-US" altLang="ja-JP" sz="900" b="0" i="0" u="none" strike="noStrike" kern="0" cap="none" spc="0" normalizeH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Meiryo UI" panose="020B0604030504040204" pitchFamily="50" charset="-128"/>
                  <a:cs typeface="+mn-cs"/>
                  <a:sym typeface="Wingdings" panose="05000000000000000000" pitchFamily="2" charset="2"/>
                </a:rPr>
                <a:t> be </a:t>
              </a:r>
              <a:r>
                <a:rPr kumimoji="0" lang="en-US" altLang="ja-JP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Meiryo UI" panose="020B0604030504040204" pitchFamily="50" charset="-128"/>
                  <a:cs typeface="+mn-cs"/>
                  <a:sym typeface="Wingdings" panose="05000000000000000000" pitchFamily="2" charset="2"/>
                </a:rPr>
                <a:t>explosion-proof certified with these items</a:t>
              </a:r>
              <a:endParaRPr kumimoji="0" lang="ja-JP" alt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eiryo UI" panose="020B0604030504040204" pitchFamily="50" charset="-128"/>
                <a:cs typeface="+mn-cs"/>
              </a:endParaRPr>
            </a:p>
          </p:txBody>
        </p:sp>
        <p:sp>
          <p:nvSpPr>
            <p:cNvPr id="52" name="右中かっこ 51"/>
            <p:cNvSpPr/>
            <p:nvPr/>
          </p:nvSpPr>
          <p:spPr>
            <a:xfrm>
              <a:off x="6776516" y="4991898"/>
              <a:ext cx="126429" cy="708082"/>
            </a:xfrm>
            <a:prstGeom prst="rightBrace">
              <a:avLst/>
            </a:prstGeom>
            <a:noFill/>
            <a:ln w="6350" cap="flat" cmpd="sng" algn="ctr">
              <a:solidFill>
                <a:srgbClr val="063144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ＭＳ Ｐゴシック"/>
                <a:cs typeface="+mn-cs"/>
              </a:endParaRPr>
            </a:p>
          </p:txBody>
        </p:sp>
        <p:sp>
          <p:nvSpPr>
            <p:cNvPr id="53" name="フローチャート: 処理 52"/>
            <p:cNvSpPr/>
            <p:nvPr/>
          </p:nvSpPr>
          <p:spPr>
            <a:xfrm>
              <a:off x="6838027" y="5144269"/>
              <a:ext cx="2241791" cy="432578"/>
            </a:xfrm>
            <a:prstGeom prst="flowChartProcess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88900" marR="0" lvl="0" indent="-88900" defTabSz="914400" eaLnBrk="1" fontAlgn="auto" latinLnBrk="0" hangingPunct="1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altLang="ja-JP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Meiryo UI" panose="020B0604030504040204" pitchFamily="50" charset="-128"/>
                  <a:cs typeface="+mn-cs"/>
                  <a:sym typeface="Wingdings" panose="05000000000000000000" pitchFamily="2" charset="2"/>
                </a:rPr>
                <a:t>Data acquisition and Anomaly detection</a:t>
              </a:r>
              <a:r>
                <a:rPr kumimoji="0" lang="ja-JP" altLang="en-US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Meiryo UI" panose="020B0604030504040204" pitchFamily="50" charset="-128"/>
                  <a:cs typeface="+mn-cs"/>
                  <a:sym typeface="Wingdings" panose="05000000000000000000" pitchFamily="2" charset="2"/>
                </a:rPr>
                <a:t> </a:t>
              </a:r>
              <a:r>
                <a:rPr kumimoji="0" lang="en-US" altLang="ja-JP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Meiryo UI" panose="020B0604030504040204" pitchFamily="50" charset="-128"/>
                  <a:cs typeface="+mn-cs"/>
                  <a:sym typeface="Wingdings" panose="05000000000000000000" pitchFamily="2" charset="2"/>
                </a:rPr>
                <a:t>(including their storage and analysis)</a:t>
              </a:r>
            </a:p>
            <a:p>
              <a:pPr marL="88900" marR="0" lvl="0" indent="-88900" defTabSz="914400" eaLnBrk="1" fontAlgn="auto" latinLnBrk="0" hangingPunct="1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altLang="ja-JP" sz="900" kern="0" dirty="0">
                  <a:solidFill>
                    <a:srgbClr val="FF0000"/>
                  </a:solidFill>
                  <a:ea typeface="Meiryo UI" panose="020B0604030504040204" pitchFamily="50" charset="-128"/>
                  <a:sym typeface="Wingdings" panose="05000000000000000000" pitchFamily="2" charset="2"/>
                </a:rPr>
                <a:t>NO explosion-proof re-certification required</a:t>
              </a:r>
              <a:r>
                <a:rPr kumimoji="0" lang="en-US" altLang="ja-JP" sz="900" kern="0" dirty="0">
                  <a:ea typeface="Meiryo UI" panose="020B0604030504040204" pitchFamily="50" charset="-128"/>
                  <a:sym typeface="Wingdings" panose="05000000000000000000" pitchFamily="2" charset="2"/>
                </a:rPr>
                <a:t> for upgrading software</a:t>
              </a:r>
              <a:endParaRPr kumimoji="0" lang="ja-JP" altLang="en-US" sz="9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Meiryo UI" panose="020B0604030504040204" pitchFamily="50" charset="-128"/>
              </a:endParaRPr>
            </a:p>
          </p:txBody>
        </p:sp>
        <p:sp>
          <p:nvSpPr>
            <p:cNvPr id="54" name="フローチャート: 処理 53"/>
            <p:cNvSpPr/>
            <p:nvPr/>
          </p:nvSpPr>
          <p:spPr>
            <a:xfrm>
              <a:off x="6776516" y="5952057"/>
              <a:ext cx="2303278" cy="309035"/>
            </a:xfrm>
            <a:prstGeom prst="flowChartProcess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88900" marR="0" lvl="0" indent="-88900" defTabSz="914400" eaLnBrk="1" fontAlgn="auto" latinLnBrk="0" hangingPunct="1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altLang="ja-JP" sz="900" kern="0" noProof="0" dirty="0">
                  <a:solidFill>
                    <a:prstClr val="black"/>
                  </a:solidFill>
                  <a:ea typeface="Meiryo UI" panose="020B0604030504040204" pitchFamily="50" charset="-128"/>
                  <a:sym typeface="Wingdings" panose="05000000000000000000" pitchFamily="2" charset="2"/>
                </a:rPr>
                <a:t>Will be realized by a hardware modification (Hardware addition</a:t>
              </a:r>
              <a:r>
                <a:rPr kumimoji="0" lang="ja-JP" altLang="en-US" sz="900" kern="0" noProof="0" dirty="0">
                  <a:solidFill>
                    <a:prstClr val="black"/>
                  </a:solidFill>
                  <a:ea typeface="Meiryo UI" panose="020B0604030504040204" pitchFamily="50" charset="-128"/>
                  <a:sym typeface="Wingdings" panose="05000000000000000000" pitchFamily="2" charset="2"/>
                </a:rPr>
                <a:t> </a:t>
              </a:r>
              <a:r>
                <a:rPr kumimoji="0" lang="en-US" altLang="ja-JP" sz="900" kern="0" noProof="0" dirty="0">
                  <a:solidFill>
                    <a:prstClr val="black"/>
                  </a:solidFill>
                  <a:ea typeface="Meiryo UI" panose="020B0604030504040204" pitchFamily="50" charset="-128"/>
                  <a:sym typeface="Wingdings" panose="05000000000000000000" pitchFamily="2" charset="2"/>
                </a:rPr>
                <a:t>and/or replacement)</a:t>
              </a:r>
            </a:p>
            <a:p>
              <a:pPr marL="88900" indent="-88900" defTabSz="914400">
                <a:buFont typeface="Arial" panose="020B0604020202020204" pitchFamily="34" charset="0"/>
                <a:buChar char="•"/>
                <a:defRPr/>
              </a:pPr>
              <a:r>
                <a:rPr kumimoji="0" lang="en-US" altLang="ja-JP" sz="900" kern="0" dirty="0">
                  <a:solidFill>
                    <a:prstClr val="black"/>
                  </a:solidFill>
                  <a:ea typeface="Meiryo UI" panose="020B0604030504040204" pitchFamily="50" charset="-128"/>
                  <a:sym typeface="Wingdings" panose="05000000000000000000" pitchFamily="2" charset="2"/>
                </a:rPr>
                <a:t>Explosion-proof re-certification required</a:t>
              </a:r>
              <a:endParaRPr kumimoji="0" lang="ja-JP" altLang="en-US" sz="900" kern="0" dirty="0">
                <a:solidFill>
                  <a:prstClr val="black"/>
                </a:solidFill>
                <a:ea typeface="Meiryo UI" panose="020B0604030504040204" pitchFamily="50" charset="-128"/>
              </a:endParaRPr>
            </a:p>
          </p:txBody>
        </p:sp>
        <p:sp>
          <p:nvSpPr>
            <p:cNvPr id="55" name="ホームベース 54"/>
            <p:cNvSpPr/>
            <p:nvPr/>
          </p:nvSpPr>
          <p:spPr>
            <a:xfrm>
              <a:off x="6463618" y="3156214"/>
              <a:ext cx="1667828" cy="213360"/>
            </a:xfrm>
            <a:prstGeom prst="homePlate">
              <a:avLst/>
            </a:prstGeom>
            <a:solidFill>
              <a:srgbClr val="F9998F">
                <a:lumMod val="40000"/>
                <a:lumOff val="6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Meiryo UI" panose="020B0604030504040204" pitchFamily="50" charset="-128"/>
                  <a:cs typeface="+mn-cs"/>
                </a:rPr>
                <a:t>Vibration sensor</a:t>
              </a:r>
              <a:br>
                <a:rPr kumimoji="0" lang="en-US" altLang="ja-JP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Meiryo UI" panose="020B0604030504040204" pitchFamily="50" charset="-128"/>
                  <a:cs typeface="+mn-cs"/>
                </a:rPr>
              </a:br>
              <a:r>
                <a:rPr kumimoji="0" lang="en-US" altLang="ja-JP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Meiryo UI" panose="020B0604030504040204" pitchFamily="50" charset="-128"/>
                  <a:cs typeface="+mn-cs"/>
                </a:rPr>
                <a:t>fixed and/or on manipulator</a:t>
              </a:r>
              <a:endParaRPr kumimoji="0" lang="ja-JP" alt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eiryo UI" panose="020B0604030504040204" pitchFamily="50" charset="-128"/>
                <a:cs typeface="+mn-cs"/>
              </a:endParaRPr>
            </a:p>
          </p:txBody>
        </p:sp>
        <p:sp>
          <p:nvSpPr>
            <p:cNvPr id="56" name="フローチャート: 処理 55"/>
            <p:cNvSpPr/>
            <p:nvPr/>
          </p:nvSpPr>
          <p:spPr>
            <a:xfrm>
              <a:off x="216806" y="598170"/>
              <a:ext cx="1325880" cy="129540"/>
            </a:xfrm>
            <a:prstGeom prst="flowChartProcess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ＭＳ Ｐゴシック"/>
                  <a:cs typeface="+mn-cs"/>
                </a:rPr>
                <a:t>2014</a:t>
              </a:r>
              <a:r>
                <a:rPr kumimoji="0" lang="ja-JP" altLang="en-US" sz="1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ＭＳ Ｐゴシック"/>
                  <a:cs typeface="+mn-cs"/>
                </a:rPr>
                <a:t>～</a:t>
              </a:r>
            </a:p>
          </p:txBody>
        </p:sp>
        <p:sp>
          <p:nvSpPr>
            <p:cNvPr id="57" name="フローチャート: 処理 56"/>
            <p:cNvSpPr/>
            <p:nvPr/>
          </p:nvSpPr>
          <p:spPr>
            <a:xfrm>
              <a:off x="517796" y="953078"/>
              <a:ext cx="1325880" cy="213360"/>
            </a:xfrm>
            <a:prstGeom prst="flowChartProcess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ea typeface="ＭＳ Ｐゴシック"/>
                  <a:cs typeface="+mn-cs"/>
                </a:rPr>
                <a:t>Development start</a:t>
              </a:r>
              <a:endParaRPr kumimoji="0" lang="ja-JP" alt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ＭＳ Ｐゴシック"/>
                <a:cs typeface="+mn-cs"/>
              </a:endParaRPr>
            </a:p>
          </p:txBody>
        </p:sp>
        <p:sp>
          <p:nvSpPr>
            <p:cNvPr id="58" name="V 字形矢印 57"/>
            <p:cNvSpPr/>
            <p:nvPr/>
          </p:nvSpPr>
          <p:spPr>
            <a:xfrm>
              <a:off x="682918" y="884498"/>
              <a:ext cx="1055710" cy="114300"/>
            </a:xfrm>
            <a:prstGeom prst="notchedRightArrow">
              <a:avLst/>
            </a:prstGeom>
            <a:gradFill>
              <a:gsLst>
                <a:gs pos="0">
                  <a:srgbClr val="F9998F">
                    <a:lumMod val="20000"/>
                    <a:lumOff val="80000"/>
                  </a:srgbClr>
                </a:gs>
                <a:gs pos="100000">
                  <a:srgbClr val="FF0000"/>
                </a:gs>
              </a:gsLst>
              <a:lin ang="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ＭＳ Ｐゴシック"/>
                <a:cs typeface="+mn-cs"/>
              </a:endParaRPr>
            </a:p>
          </p:txBody>
        </p:sp>
        <p:sp>
          <p:nvSpPr>
            <p:cNvPr id="59" name="正方形/長方形 58"/>
            <p:cNvSpPr/>
            <p:nvPr/>
          </p:nvSpPr>
          <p:spPr>
            <a:xfrm>
              <a:off x="5418497" y="4113430"/>
              <a:ext cx="1325880" cy="195588"/>
            </a:xfrm>
            <a:prstGeom prst="rect">
              <a:avLst/>
            </a:prstGeom>
            <a:noFill/>
            <a:ln w="25400" cap="flat" cmpd="sng" algn="ctr">
              <a:solidFill>
                <a:srgbClr val="FF99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ＭＳ Ｐゴシック"/>
                <a:cs typeface="+mn-cs"/>
              </a:endParaRPr>
            </a:p>
          </p:txBody>
        </p:sp>
        <p:sp>
          <p:nvSpPr>
            <p:cNvPr id="60" name="フローチャート: 処理 59"/>
            <p:cNvSpPr/>
            <p:nvPr/>
          </p:nvSpPr>
          <p:spPr>
            <a:xfrm>
              <a:off x="6838027" y="4075752"/>
              <a:ext cx="2241763" cy="314499"/>
            </a:xfrm>
            <a:prstGeom prst="flowChartProcess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88900" marR="0" lvl="0" indent="-88900" defTabSz="914400" eaLnBrk="1" fontAlgn="auto" latinLnBrk="0" hangingPunct="1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altLang="ja-JP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Meiryo UI" panose="020B0604030504040204" pitchFamily="50" charset="-128"/>
                  <a:cs typeface="+mn-cs"/>
                  <a:sym typeface="Wingdings" panose="05000000000000000000" pitchFamily="2" charset="2"/>
                </a:rPr>
                <a:t>Development in Gen. 2.0 JIP</a:t>
              </a:r>
              <a:endParaRPr kumimoji="0" lang="ja-JP" alt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eiryo UI" panose="020B0604030504040204" pitchFamily="50" charset="-128"/>
                <a:cs typeface="+mn-cs"/>
              </a:endParaRPr>
            </a:p>
          </p:txBody>
        </p:sp>
        <p:sp>
          <p:nvSpPr>
            <p:cNvPr id="61" name="ホームベース 60"/>
            <p:cNvSpPr/>
            <p:nvPr/>
          </p:nvSpPr>
          <p:spPr>
            <a:xfrm>
              <a:off x="6463618" y="2268120"/>
              <a:ext cx="1675448" cy="213360"/>
            </a:xfrm>
            <a:prstGeom prst="homePlate">
              <a:avLst/>
            </a:prstGeom>
            <a:solidFill>
              <a:srgbClr val="F9998F">
                <a:lumMod val="40000"/>
                <a:lumOff val="6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Meiryo UI" panose="020B0604030504040204" pitchFamily="50" charset="-128"/>
                  <a:cs typeface="+mn-cs"/>
                </a:rPr>
                <a:t>Thermal image</a:t>
              </a:r>
              <a:r>
                <a:rPr kumimoji="0" lang="en-US" altLang="ja-JP" sz="900" b="0" i="0" u="none" strike="noStrike" kern="0" cap="none" spc="0" normalizeH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Meiryo UI" panose="020B0604030504040204" pitchFamily="50" charset="-128"/>
                  <a:cs typeface="+mn-cs"/>
                </a:rPr>
                <a:t> camera on Manipulator</a:t>
              </a:r>
              <a:endParaRPr kumimoji="0" lang="ja-JP" alt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eiryo UI" panose="020B0604030504040204" pitchFamily="50" charset="-128"/>
                <a:cs typeface="+mn-cs"/>
              </a:endParaRPr>
            </a:p>
          </p:txBody>
        </p:sp>
        <p:sp>
          <p:nvSpPr>
            <p:cNvPr id="62" name="フローチャート: 処理 61"/>
            <p:cNvSpPr/>
            <p:nvPr/>
          </p:nvSpPr>
          <p:spPr>
            <a:xfrm>
              <a:off x="301568" y="1201670"/>
              <a:ext cx="1325880" cy="213360"/>
            </a:xfrm>
            <a:prstGeom prst="flowChartProcess">
              <a:avLst/>
            </a:prstGeom>
            <a:solidFill>
              <a:sysClr val="window" lastClr="FFFFFF"/>
            </a:solidFill>
            <a:ln w="12700" cap="flat" cmpd="sng" algn="ctr">
              <a:solidFill>
                <a:sysClr val="window" lastClr="FFFFFF">
                  <a:lumMod val="85000"/>
                </a:sysClr>
              </a:solidFill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Meiryo UI" panose="020B0604030504040204" pitchFamily="50" charset="-128"/>
                  <a:cs typeface="+mn-cs"/>
                </a:rPr>
                <a:t>Traveling</a:t>
              </a:r>
              <a:endParaRPr kumimoji="0" lang="ja-JP" alt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eiryo UI" panose="020B0604030504040204" pitchFamily="50" charset="-128"/>
                <a:cs typeface="+mn-cs"/>
              </a:endParaRPr>
            </a:p>
          </p:txBody>
        </p:sp>
        <p:sp>
          <p:nvSpPr>
            <p:cNvPr id="63" name="ホームベース 62"/>
            <p:cNvSpPr/>
            <p:nvPr/>
          </p:nvSpPr>
          <p:spPr>
            <a:xfrm>
              <a:off x="1722698" y="1201670"/>
              <a:ext cx="1325880" cy="213360"/>
            </a:xfrm>
            <a:prstGeom prst="homePlate">
              <a:avLst/>
            </a:prstGeom>
            <a:solidFill>
              <a:sysClr val="window" lastClr="FFFFFF"/>
            </a:solidFill>
            <a:ln w="12700" cap="flat" cmpd="sng" algn="ctr">
              <a:solidFill>
                <a:sysClr val="window" lastClr="FFFFFF">
                  <a:lumMod val="85000"/>
                </a:sysClr>
              </a:solidFill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Meiryo UI" panose="020B0604030504040204" pitchFamily="50" charset="-128"/>
                  <a:cs typeface="+mn-cs"/>
                </a:rPr>
                <a:t>Autonomously also for stairs</a:t>
              </a:r>
              <a:endParaRPr kumimoji="0" lang="ja-JP" alt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eiryo UI" panose="020B0604030504040204" pitchFamily="50" charset="-128"/>
                <a:cs typeface="+mn-cs"/>
              </a:endParaRPr>
            </a:p>
          </p:txBody>
        </p:sp>
        <p:sp>
          <p:nvSpPr>
            <p:cNvPr id="64" name="ホームベース 63"/>
            <p:cNvSpPr/>
            <p:nvPr/>
          </p:nvSpPr>
          <p:spPr>
            <a:xfrm>
              <a:off x="3048578" y="1201670"/>
              <a:ext cx="2649600" cy="213360"/>
            </a:xfrm>
            <a:prstGeom prst="homePlate">
              <a:avLst/>
            </a:prstGeom>
            <a:solidFill>
              <a:sysClr val="window" lastClr="FFFFFF"/>
            </a:solidFill>
            <a:ln w="12700" cap="flat" cmpd="sng" algn="ctr">
              <a:solidFill>
                <a:sysClr val="window" lastClr="FFFFFF">
                  <a:lumMod val="85000"/>
                </a:sysClr>
              </a:solidFill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Meiryo UI" panose="020B0604030504040204" pitchFamily="50" charset="-128"/>
                  <a:cs typeface="+mn-cs"/>
                </a:rPr>
                <a:t>Man-machine system for Operator </a:t>
              </a:r>
            </a:p>
          </p:txBody>
        </p:sp>
        <p:sp>
          <p:nvSpPr>
            <p:cNvPr id="65" name="ホームベース 64"/>
            <p:cNvSpPr/>
            <p:nvPr/>
          </p:nvSpPr>
          <p:spPr>
            <a:xfrm>
              <a:off x="6463618" y="1227070"/>
              <a:ext cx="1656900" cy="213360"/>
            </a:xfrm>
            <a:prstGeom prst="homePlate">
              <a:avLst/>
            </a:prstGeom>
            <a:solidFill>
              <a:srgbClr val="F9998F">
                <a:lumMod val="40000"/>
                <a:lumOff val="6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Meiryo UI" panose="020B0604030504040204" pitchFamily="50" charset="-128"/>
                  <a:cs typeface="+mn-cs"/>
                </a:rPr>
                <a:t>Hi-speed traveling</a:t>
              </a:r>
              <a:endParaRPr kumimoji="0" lang="ja-JP" alt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eiryo UI" panose="020B0604030504040204" pitchFamily="50" charset="-128"/>
                <a:cs typeface="+mn-cs"/>
              </a:endParaRPr>
            </a:p>
          </p:txBody>
        </p:sp>
        <p:sp>
          <p:nvSpPr>
            <p:cNvPr id="66" name="正方形/長方形 65"/>
            <p:cNvSpPr/>
            <p:nvPr/>
          </p:nvSpPr>
          <p:spPr>
            <a:xfrm>
              <a:off x="292792" y="1489196"/>
              <a:ext cx="2722996" cy="1230566"/>
            </a:xfrm>
            <a:prstGeom prst="rect">
              <a:avLst/>
            </a:prstGeom>
            <a:noFill/>
            <a:ln w="25400" cap="flat" cmpd="sng" algn="ctr">
              <a:solidFill>
                <a:srgbClr val="00B050"/>
              </a:solidFill>
              <a:prstDash val="dash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ＭＳ Ｐゴシック"/>
                <a:cs typeface="+mn-cs"/>
              </a:endParaRPr>
            </a:p>
          </p:txBody>
        </p:sp>
        <p:sp>
          <p:nvSpPr>
            <p:cNvPr id="67" name="フリーフォーム 66"/>
            <p:cNvSpPr/>
            <p:nvPr/>
          </p:nvSpPr>
          <p:spPr>
            <a:xfrm>
              <a:off x="8137204" y="1336812"/>
              <a:ext cx="121920" cy="0"/>
            </a:xfrm>
            <a:custGeom>
              <a:avLst/>
              <a:gdLst>
                <a:gd name="connsiteX0" fmla="*/ 0 w 121920"/>
                <a:gd name="connsiteY0" fmla="*/ 0 h 0"/>
                <a:gd name="connsiteX1" fmla="*/ 121920 w 12192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1920">
                  <a:moveTo>
                    <a:pt x="0" y="0"/>
                  </a:moveTo>
                  <a:lnTo>
                    <a:pt x="121920" y="0"/>
                  </a:lnTo>
                </a:path>
              </a:pathLst>
            </a:custGeom>
            <a:noFill/>
            <a:ln w="9525" cap="flat" cmpd="sng" algn="ctr">
              <a:solidFill>
                <a:srgbClr val="063144">
                  <a:shade val="50000"/>
                </a:srgbClr>
              </a:solidFill>
              <a:prstDash val="solid"/>
              <a:miter lim="800000"/>
              <a:headEnd type="oval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ＭＳ Ｐゴシック"/>
                <a:cs typeface="+mn-cs"/>
              </a:endParaRPr>
            </a:p>
          </p:txBody>
        </p:sp>
        <p:sp>
          <p:nvSpPr>
            <p:cNvPr id="68" name="ホームベース 67"/>
            <p:cNvSpPr/>
            <p:nvPr/>
          </p:nvSpPr>
          <p:spPr>
            <a:xfrm>
              <a:off x="3051446" y="3341006"/>
              <a:ext cx="2649600" cy="350520"/>
            </a:xfrm>
            <a:prstGeom prst="homePlate">
              <a:avLst/>
            </a:prstGeom>
            <a:solidFill>
              <a:srgbClr val="9999FF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Meiryo UI" panose="020B0604030504040204" pitchFamily="50" charset="-128"/>
                  <a:cs typeface="Meiryo UI" panose="020B0604030504040204" pitchFamily="50" charset="-128"/>
                </a:rPr>
                <a:t>Enhanced data management system developed in a data cloud</a:t>
              </a:r>
              <a:r>
                <a:rPr kumimoji="0" lang="en-US" altLang="ja-JP" sz="1000" b="0" i="0" u="none" strike="noStrike" kern="0" cap="none" spc="0" normalizeH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Meiryo UI" panose="020B0604030504040204" pitchFamily="50" charset="-128"/>
                  <a:cs typeface="Meiryo UI" panose="020B0604030504040204" pitchFamily="50" charset="-128"/>
                </a:rPr>
                <a:t> </a:t>
              </a:r>
              <a:endParaRPr kumimoji="0" lang="ja-JP" alt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eiryo UI" panose="020B0604030504040204" pitchFamily="50" charset="-128"/>
                <a:cs typeface="Meiryo UI" panose="020B0604030504040204" pitchFamily="50" charset="-128"/>
              </a:endParaRPr>
            </a:p>
          </p:txBody>
        </p:sp>
        <p:sp>
          <p:nvSpPr>
            <p:cNvPr id="69" name="ホームベース 68"/>
            <p:cNvSpPr/>
            <p:nvPr/>
          </p:nvSpPr>
          <p:spPr>
            <a:xfrm>
              <a:off x="5687964" y="3400366"/>
              <a:ext cx="1897380" cy="253633"/>
            </a:xfrm>
            <a:prstGeom prst="homePlate">
              <a:avLst/>
            </a:prstGeom>
            <a:solidFill>
              <a:srgbClr val="CC66FF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Meiryo UI" panose="020B0604030504040204" pitchFamily="50" charset="-128"/>
                  <a:cs typeface="Meiryo UI" panose="020B0604030504040204" pitchFamily="50" charset="-128"/>
                </a:rPr>
                <a:t>Large</a:t>
              </a:r>
              <a:r>
                <a:rPr kumimoji="0" lang="en-US" altLang="ja-JP" sz="900" b="0" i="0" u="none" strike="noStrike" kern="0" cap="none" spc="0" normalizeH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Meiryo UI" panose="020B0604030504040204" pitchFamily="50" charset="-128"/>
                  <a:cs typeface="Meiryo UI" panose="020B0604030504040204" pitchFamily="50" charset="-128"/>
                </a:rPr>
                <a:t> capacity and </a:t>
              </a:r>
              <a:r>
                <a:rPr kumimoji="0" lang="en-US" altLang="ja-JP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Meiryo UI" panose="020B0604030504040204" pitchFamily="50" charset="-128"/>
                  <a:cs typeface="Meiryo UI" panose="020B0604030504040204" pitchFamily="50" charset="-128"/>
                </a:rPr>
                <a:t>high-speed system application (5G)</a:t>
              </a:r>
              <a:endParaRPr kumimoji="0" lang="ja-JP" alt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eiryo UI" panose="020B0604030504040204" pitchFamily="50" charset="-128"/>
                <a:cs typeface="Meiryo UI" panose="020B0604030504040204" pitchFamily="50" charset="-128"/>
              </a:endParaRPr>
            </a:p>
          </p:txBody>
        </p:sp>
        <p:sp>
          <p:nvSpPr>
            <p:cNvPr id="70" name="正方形/長方形 69"/>
            <p:cNvSpPr/>
            <p:nvPr/>
          </p:nvSpPr>
          <p:spPr>
            <a:xfrm>
              <a:off x="3041666" y="720090"/>
              <a:ext cx="2646297" cy="2988000"/>
            </a:xfrm>
            <a:prstGeom prst="rect">
              <a:avLst/>
            </a:prstGeom>
            <a:noFill/>
            <a:ln w="25400" cap="flat" cmpd="sng" algn="ctr">
              <a:solidFill>
                <a:srgbClr val="FF99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ＭＳ Ｐゴシック"/>
                <a:cs typeface="+mn-cs"/>
              </a:endParaRPr>
            </a:p>
          </p:txBody>
        </p:sp>
        <p:sp>
          <p:nvSpPr>
            <p:cNvPr id="71" name="フリーフォーム 70"/>
            <p:cNvSpPr/>
            <p:nvPr/>
          </p:nvSpPr>
          <p:spPr>
            <a:xfrm>
              <a:off x="7593643" y="3527183"/>
              <a:ext cx="674961" cy="53266"/>
            </a:xfrm>
            <a:custGeom>
              <a:avLst/>
              <a:gdLst>
                <a:gd name="connsiteX0" fmla="*/ 0 w 121920"/>
                <a:gd name="connsiteY0" fmla="*/ 0 h 0"/>
                <a:gd name="connsiteX1" fmla="*/ 121920 w 12192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1920">
                  <a:moveTo>
                    <a:pt x="0" y="0"/>
                  </a:moveTo>
                  <a:lnTo>
                    <a:pt x="121920" y="0"/>
                  </a:lnTo>
                </a:path>
              </a:pathLst>
            </a:custGeom>
            <a:noFill/>
            <a:ln w="9525" cap="flat" cmpd="sng" algn="ctr">
              <a:solidFill>
                <a:srgbClr val="063144">
                  <a:shade val="50000"/>
                </a:srgbClr>
              </a:solidFill>
              <a:prstDash val="solid"/>
              <a:miter lim="800000"/>
              <a:headEnd type="oval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ＭＳ Ｐゴシック"/>
                <a:cs typeface="+mn-cs"/>
              </a:endParaRPr>
            </a:p>
          </p:txBody>
        </p:sp>
        <p:sp>
          <p:nvSpPr>
            <p:cNvPr id="72" name="ホームベース 71"/>
            <p:cNvSpPr/>
            <p:nvPr/>
          </p:nvSpPr>
          <p:spPr>
            <a:xfrm>
              <a:off x="6463618" y="2713676"/>
              <a:ext cx="1675448" cy="213360"/>
            </a:xfrm>
            <a:prstGeom prst="homePlate">
              <a:avLst/>
            </a:prstGeom>
            <a:solidFill>
              <a:srgbClr val="F9998F">
                <a:lumMod val="40000"/>
                <a:lumOff val="6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Meiryo UI" panose="020B0604030504040204" pitchFamily="50" charset="-128"/>
                  <a:cs typeface="+mn-cs"/>
                </a:rPr>
                <a:t>Array microphone</a:t>
              </a:r>
              <a:br>
                <a:rPr kumimoji="0" lang="en-US" altLang="ja-JP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Meiryo UI" panose="020B0604030504040204" pitchFamily="50" charset="-128"/>
                  <a:cs typeface="+mn-cs"/>
                </a:rPr>
              </a:br>
              <a:r>
                <a:rPr kumimoji="0" lang="en-US" altLang="ja-JP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Meiryo UI" panose="020B0604030504040204" pitchFamily="50" charset="-128"/>
                  <a:cs typeface="+mn-cs"/>
                </a:rPr>
                <a:t>Ultrasonic microphone</a:t>
              </a:r>
              <a:endParaRPr kumimoji="0" lang="ja-JP" alt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eiryo UI" panose="020B0604030504040204" pitchFamily="50" charset="-128"/>
                <a:cs typeface="+mn-cs"/>
              </a:endParaRPr>
            </a:p>
          </p:txBody>
        </p:sp>
        <p:grpSp>
          <p:nvGrpSpPr>
            <p:cNvPr id="73" name="グループ化 72"/>
            <p:cNvGrpSpPr/>
            <p:nvPr/>
          </p:nvGrpSpPr>
          <p:grpSpPr>
            <a:xfrm>
              <a:off x="8137796" y="1157810"/>
              <a:ext cx="130810" cy="2369372"/>
              <a:chOff x="8042910" y="1157810"/>
              <a:chExt cx="130810" cy="2369372"/>
            </a:xfrm>
          </p:grpSpPr>
          <p:sp>
            <p:nvSpPr>
              <p:cNvPr id="77" name="フリーフォーム 76"/>
              <p:cNvSpPr/>
              <p:nvPr/>
            </p:nvSpPr>
            <p:spPr>
              <a:xfrm>
                <a:off x="8051800" y="3260090"/>
                <a:ext cx="121920" cy="0"/>
              </a:xfrm>
              <a:custGeom>
                <a:avLst/>
                <a:gdLst>
                  <a:gd name="connsiteX0" fmla="*/ 0 w 121920"/>
                  <a:gd name="connsiteY0" fmla="*/ 0 h 0"/>
                  <a:gd name="connsiteX1" fmla="*/ 121920 w 12192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1920">
                    <a:moveTo>
                      <a:pt x="0" y="0"/>
                    </a:moveTo>
                    <a:lnTo>
                      <a:pt x="121920" y="0"/>
                    </a:lnTo>
                  </a:path>
                </a:pathLst>
              </a:custGeom>
              <a:noFill/>
              <a:ln w="9525" cap="flat" cmpd="sng" algn="ctr">
                <a:solidFill>
                  <a:srgbClr val="063144">
                    <a:shade val="50000"/>
                  </a:srgbClr>
                </a:solidFill>
                <a:prstDash val="solid"/>
                <a:miter lim="800000"/>
                <a:headEnd type="oval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ＭＳ Ｐゴシック"/>
                  <a:cs typeface="+mn-cs"/>
                </a:endParaRPr>
              </a:p>
            </p:txBody>
          </p:sp>
          <p:sp>
            <p:nvSpPr>
              <p:cNvPr id="78" name="フリーフォーム 77"/>
              <p:cNvSpPr/>
              <p:nvPr/>
            </p:nvSpPr>
            <p:spPr>
              <a:xfrm flipH="1">
                <a:off x="8112755" y="1157810"/>
                <a:ext cx="60964" cy="2369372"/>
              </a:xfrm>
              <a:custGeom>
                <a:avLst/>
                <a:gdLst>
                  <a:gd name="connsiteX0" fmla="*/ 0 w 0"/>
                  <a:gd name="connsiteY0" fmla="*/ 1409700 h 1409700"/>
                  <a:gd name="connsiteX1" fmla="*/ 0 w 0"/>
                  <a:gd name="connsiteY1" fmla="*/ 0 h 1409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1409700">
                    <a:moveTo>
                      <a:pt x="0" y="1409700"/>
                    </a:moveTo>
                    <a:lnTo>
                      <a:pt x="0" y="0"/>
                    </a:lnTo>
                  </a:path>
                </a:pathLst>
              </a:custGeom>
              <a:noFill/>
              <a:ln w="9525" cap="flat" cmpd="sng" algn="ctr">
                <a:solidFill>
                  <a:srgbClr val="063144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ＭＳ Ｐゴシック"/>
                  <a:cs typeface="+mn-cs"/>
                </a:endParaRPr>
              </a:p>
            </p:txBody>
          </p:sp>
          <p:sp>
            <p:nvSpPr>
              <p:cNvPr id="79" name="フリーフォーム 78"/>
              <p:cNvSpPr/>
              <p:nvPr/>
            </p:nvSpPr>
            <p:spPr>
              <a:xfrm>
                <a:off x="8042910" y="2374800"/>
                <a:ext cx="121920" cy="0"/>
              </a:xfrm>
              <a:custGeom>
                <a:avLst/>
                <a:gdLst>
                  <a:gd name="connsiteX0" fmla="*/ 0 w 121920"/>
                  <a:gd name="connsiteY0" fmla="*/ 0 h 0"/>
                  <a:gd name="connsiteX1" fmla="*/ 121920 w 12192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1920">
                    <a:moveTo>
                      <a:pt x="0" y="0"/>
                    </a:moveTo>
                    <a:lnTo>
                      <a:pt x="121920" y="0"/>
                    </a:lnTo>
                  </a:path>
                </a:pathLst>
              </a:custGeom>
              <a:noFill/>
              <a:ln w="9525" cap="flat" cmpd="sng" algn="ctr">
                <a:solidFill>
                  <a:srgbClr val="063144">
                    <a:shade val="50000"/>
                  </a:srgbClr>
                </a:solidFill>
                <a:prstDash val="solid"/>
                <a:miter lim="800000"/>
                <a:headEnd type="oval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ＭＳ Ｐゴシック"/>
                  <a:cs typeface="+mn-cs"/>
                </a:endParaRPr>
              </a:p>
            </p:txBody>
          </p:sp>
          <p:sp>
            <p:nvSpPr>
              <p:cNvPr id="80" name="フリーフォーム 79"/>
              <p:cNvSpPr/>
              <p:nvPr/>
            </p:nvSpPr>
            <p:spPr>
              <a:xfrm>
                <a:off x="8044180" y="2828982"/>
                <a:ext cx="121920" cy="0"/>
              </a:xfrm>
              <a:custGeom>
                <a:avLst/>
                <a:gdLst>
                  <a:gd name="connsiteX0" fmla="*/ 0 w 121920"/>
                  <a:gd name="connsiteY0" fmla="*/ 0 h 0"/>
                  <a:gd name="connsiteX1" fmla="*/ 121920 w 12192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1920">
                    <a:moveTo>
                      <a:pt x="0" y="0"/>
                    </a:moveTo>
                    <a:lnTo>
                      <a:pt x="121920" y="0"/>
                    </a:lnTo>
                  </a:path>
                </a:pathLst>
              </a:custGeom>
              <a:noFill/>
              <a:ln w="9525" cap="flat" cmpd="sng" algn="ctr">
                <a:solidFill>
                  <a:srgbClr val="063144">
                    <a:shade val="50000"/>
                  </a:srgbClr>
                </a:solidFill>
                <a:prstDash val="solid"/>
                <a:miter lim="800000"/>
                <a:headEnd type="oval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ＭＳ Ｐゴシック"/>
                  <a:cs typeface="+mn-cs"/>
                </a:endParaRPr>
              </a:p>
            </p:txBody>
          </p:sp>
        </p:grpSp>
        <p:sp>
          <p:nvSpPr>
            <p:cNvPr id="74" name="フリーフォーム 73"/>
            <p:cNvSpPr/>
            <p:nvPr/>
          </p:nvSpPr>
          <p:spPr>
            <a:xfrm>
              <a:off x="59046" y="2018581"/>
              <a:ext cx="1424971" cy="2241321"/>
            </a:xfrm>
            <a:custGeom>
              <a:avLst/>
              <a:gdLst>
                <a:gd name="connsiteX0" fmla="*/ 155276 w 1061049"/>
                <a:gd name="connsiteY0" fmla="*/ 0 h 1958196"/>
                <a:gd name="connsiteX1" fmla="*/ 0 w 1061049"/>
                <a:gd name="connsiteY1" fmla="*/ 0 h 1958196"/>
                <a:gd name="connsiteX2" fmla="*/ 0 w 1061049"/>
                <a:gd name="connsiteY2" fmla="*/ 1958196 h 1958196"/>
                <a:gd name="connsiteX3" fmla="*/ 1061049 w 1061049"/>
                <a:gd name="connsiteY3" fmla="*/ 1958196 h 1958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61049" h="1958196">
                  <a:moveTo>
                    <a:pt x="155276" y="0"/>
                  </a:moveTo>
                  <a:lnTo>
                    <a:pt x="0" y="0"/>
                  </a:lnTo>
                  <a:lnTo>
                    <a:pt x="0" y="1958196"/>
                  </a:lnTo>
                  <a:lnTo>
                    <a:pt x="1061049" y="1958196"/>
                  </a:lnTo>
                </a:path>
              </a:pathLst>
            </a:custGeom>
            <a:noFill/>
            <a:ln w="19050" cap="flat" cmpd="sng" algn="ctr">
              <a:solidFill>
                <a:srgbClr val="00B05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ＭＳ Ｐゴシック"/>
                <a:cs typeface="+mn-cs"/>
              </a:endParaRPr>
            </a:p>
          </p:txBody>
        </p:sp>
        <p:sp>
          <p:nvSpPr>
            <p:cNvPr id="75" name="フローチャート: 処理 74"/>
            <p:cNvSpPr/>
            <p:nvPr/>
          </p:nvSpPr>
          <p:spPr>
            <a:xfrm>
              <a:off x="59047" y="3793228"/>
              <a:ext cx="1819197" cy="384124"/>
            </a:xfrm>
            <a:prstGeom prst="flowChartProcess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900" kern="0" noProof="0" dirty="0">
                  <a:solidFill>
                    <a:prstClr val="black"/>
                  </a:solidFill>
                  <a:ea typeface="Meiryo UI" panose="020B0604030504040204" pitchFamily="50" charset="-128"/>
                  <a:sym typeface="Wingdings" panose="05000000000000000000" pitchFamily="2" charset="2"/>
                </a:rPr>
                <a:t>Sensors for gathering operating information will be explosion-proof has been certified and equipped as planned.</a:t>
              </a:r>
              <a:endParaRPr kumimoji="0" lang="ja-JP" alt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eiryo UI" panose="020B0604030504040204" pitchFamily="50" charset="-128"/>
              </a:endParaRPr>
            </a:p>
          </p:txBody>
        </p:sp>
        <p:sp>
          <p:nvSpPr>
            <p:cNvPr id="76" name="フリーフォーム 75"/>
            <p:cNvSpPr/>
            <p:nvPr/>
          </p:nvSpPr>
          <p:spPr>
            <a:xfrm>
              <a:off x="5193102" y="3657600"/>
              <a:ext cx="1164566" cy="2553419"/>
            </a:xfrm>
            <a:custGeom>
              <a:avLst/>
              <a:gdLst>
                <a:gd name="connsiteX0" fmla="*/ 1164566 w 1164566"/>
                <a:gd name="connsiteY0" fmla="*/ 0 h 2553419"/>
                <a:gd name="connsiteX1" fmla="*/ 1164566 w 1164566"/>
                <a:gd name="connsiteY1" fmla="*/ 267419 h 2553419"/>
                <a:gd name="connsiteX2" fmla="*/ 0 w 1164566"/>
                <a:gd name="connsiteY2" fmla="*/ 267419 h 2553419"/>
                <a:gd name="connsiteX3" fmla="*/ 0 w 1164566"/>
                <a:gd name="connsiteY3" fmla="*/ 2553419 h 2553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4566" h="2553419">
                  <a:moveTo>
                    <a:pt x="1164566" y="0"/>
                  </a:moveTo>
                  <a:lnTo>
                    <a:pt x="1164566" y="267419"/>
                  </a:lnTo>
                  <a:lnTo>
                    <a:pt x="0" y="267419"/>
                  </a:lnTo>
                  <a:lnTo>
                    <a:pt x="0" y="2553419"/>
                  </a:lnTo>
                </a:path>
              </a:pathLst>
            </a:custGeom>
            <a:noFill/>
            <a:ln w="19050" cap="flat" cmpd="sng" algn="ctr">
              <a:solidFill>
                <a:srgbClr val="CC66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ＭＳ Ｐゴシック"/>
                <a:cs typeface="+mn-cs"/>
              </a:endParaRPr>
            </a:p>
          </p:txBody>
        </p:sp>
      </p:grpSp>
      <p:sp>
        <p:nvSpPr>
          <p:cNvPr id="96" name="タイトル 2"/>
          <p:cNvSpPr txBox="1">
            <a:spLocks/>
          </p:cNvSpPr>
          <p:nvPr/>
        </p:nvSpPr>
        <p:spPr>
          <a:xfrm>
            <a:off x="555459" y="136983"/>
            <a:ext cx="6390090" cy="349961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22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altLang="ja-JP" dirty="0">
                <a:solidFill>
                  <a:sysClr val="windowText" lastClr="000000"/>
                </a:solidFill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  <a:t>EX ROVR </a:t>
            </a:r>
            <a:r>
              <a:rPr lang="en-US" altLang="ja-JP" dirty="0"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  <a:t>“</a:t>
            </a:r>
            <a:r>
              <a:rPr lang="en-US" altLang="ja-JP" dirty="0">
                <a:solidFill>
                  <a:sysClr val="windowText" lastClr="000000"/>
                </a:solidFill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  <a:t>ASCENT”</a:t>
            </a:r>
            <a:r>
              <a:rPr lang="ja-JP" altLang="en-US" dirty="0">
                <a:solidFill>
                  <a:sysClr val="windowText" lastClr="000000"/>
                </a:solidFill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  <a:t> </a:t>
            </a:r>
            <a:r>
              <a:rPr lang="en-US" altLang="ja-JP" dirty="0">
                <a:solidFill>
                  <a:sysClr val="windowText" lastClr="000000"/>
                </a:solidFill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  <a:t>Development Roadmap</a:t>
            </a:r>
            <a:endParaRPr lang="ja-JP" altLang="en-US" sz="1200" dirty="0">
              <a:solidFill>
                <a:sysClr val="windowText" lastClr="000000"/>
              </a:solidFill>
              <a:latin typeface="Calibri" panose="020F0502020204030204" pitchFamily="34" charset="0"/>
              <a:ea typeface="Meiryo UI" panose="020B0604030504040204" pitchFamily="50" charset="-128"/>
              <a:cs typeface="Calibri" panose="020F0502020204030204" pitchFamily="34" charset="0"/>
            </a:endParaRPr>
          </a:p>
        </p:txBody>
      </p:sp>
      <p:pic>
        <p:nvPicPr>
          <p:cNvPr id="2" name="DM20017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500" out="1000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720000" y="0"/>
            <a:ext cx="609600" cy="609600"/>
          </a:xfrm>
          <a:prstGeom prst="rect">
            <a:avLst/>
          </a:prstGeom>
        </p:spPr>
      </p:pic>
      <p:sp>
        <p:nvSpPr>
          <p:cNvPr id="97" name="パンチ"/>
          <p:cNvSpPr/>
          <p:nvPr/>
        </p:nvSpPr>
        <p:spPr>
          <a:xfrm>
            <a:off x="9360000" y="0"/>
            <a:ext cx="360000" cy="360000"/>
          </a:xfrm>
          <a:prstGeom prst="donut">
            <a:avLst>
              <a:gd name="adj" fmla="val 7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2883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  <p:sndAc>
          <p:stSnd>
            <p:snd r:embed="rId4" name="2sec_NM.wav"/>
          </p:stSnd>
        </p:sndAc>
      </p:transition>
    </mc:Choice>
    <mc:Fallback xmlns="">
      <p:transition spd="med" advTm="0">
        <p:fade/>
        <p:sndAc>
          <p:stSnd>
            <p:snd r:embed="rId9" name="2sec_NM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06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1067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9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/>
          <p:cNvSpPr txBox="1"/>
          <p:nvPr/>
        </p:nvSpPr>
        <p:spPr>
          <a:xfrm>
            <a:off x="309422" y="591277"/>
            <a:ext cx="8478870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  <a:tabLst>
                <a:tab pos="3949700" algn="l"/>
                <a:tab pos="6096000" algn="l"/>
              </a:tabLst>
            </a:pPr>
            <a:r>
              <a:rPr lang="en-US" altLang="ja-JP" sz="2000" dirty="0"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  <a:t>	   	 </a:t>
            </a:r>
            <a:endParaRPr lang="en-US" altLang="ja-JP" u="sng" dirty="0">
              <a:latin typeface="Calibri" panose="020F0502020204030204" pitchFamily="34" charset="0"/>
              <a:ea typeface="Meiryo UI" panose="020B0604030504040204" pitchFamily="50" charset="-128"/>
              <a:cs typeface="Calibri" panose="020F0502020204030204" pitchFamily="34" charset="0"/>
            </a:endParaRPr>
          </a:p>
          <a:p>
            <a:pPr>
              <a:spcAft>
                <a:spcPts val="600"/>
              </a:spcAft>
              <a:tabLst>
                <a:tab pos="3949700" algn="l"/>
                <a:tab pos="6096000" algn="l"/>
              </a:tabLst>
            </a:pPr>
            <a:r>
              <a:rPr lang="en-US" altLang="ja-JP" sz="2000" u="sng" dirty="0"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  <a:t>Schedule</a:t>
            </a:r>
            <a:r>
              <a:rPr lang="en-US" altLang="ja-JP" sz="2000" dirty="0"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  <a:t>: ####,##,##</a:t>
            </a:r>
            <a:r>
              <a:rPr lang="en-US" altLang="ja-JP" sz="2000"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  <a:t>	#### - ####</a:t>
            </a:r>
            <a:r>
              <a:rPr lang="en-US" altLang="ja-JP" sz="2000" dirty="0"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  <a:t>	</a:t>
            </a:r>
            <a:br>
              <a:rPr lang="en-US" altLang="ja-JP" sz="2000" dirty="0"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</a:br>
            <a:r>
              <a:rPr lang="en-US" altLang="ja-JP" sz="2000" dirty="0"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  <a:t>           &gt; Greeting/Briefing</a:t>
            </a:r>
            <a:r>
              <a:rPr lang="en-US" altLang="ja-JP" sz="2000"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  <a:t>	#### - #### </a:t>
            </a:r>
            <a:r>
              <a:rPr lang="en-US" altLang="ja-JP" sz="2000" dirty="0"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  <a:t>	</a:t>
            </a:r>
            <a:br>
              <a:rPr lang="en-US" altLang="ja-JP" sz="2000" dirty="0"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</a:br>
            <a:r>
              <a:rPr lang="en-US" altLang="ja-JP" sz="2000" dirty="0"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  <a:t>           &gt; Demonstration </a:t>
            </a:r>
            <a:r>
              <a:rPr lang="en-US" altLang="ja-JP" sz="2000"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  <a:t>	#### - #### </a:t>
            </a:r>
            <a:r>
              <a:rPr lang="en-US" altLang="ja-JP" sz="2000" dirty="0"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  <a:t>	</a:t>
            </a:r>
            <a:br>
              <a:rPr lang="en-US" altLang="ja-JP" sz="2000" dirty="0"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</a:br>
            <a:r>
              <a:rPr lang="en-US" altLang="ja-JP" sz="2000" dirty="0"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  <a:t>           &gt; Q&amp;A   </a:t>
            </a:r>
            <a:r>
              <a:rPr lang="en-US" altLang="ja-JP" sz="2000"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  <a:t>	#### - #### 	</a:t>
            </a:r>
            <a:endParaRPr lang="en-US" altLang="ja-JP" sz="2000" dirty="0">
              <a:latin typeface="Calibri" panose="020F0502020204030204" pitchFamily="34" charset="0"/>
              <a:ea typeface="Meiryo UI" panose="020B0604030504040204" pitchFamily="50" charset="-128"/>
              <a:cs typeface="Calibri" panose="020F0502020204030204" pitchFamily="34" charset="0"/>
            </a:endParaRPr>
          </a:p>
        </p:txBody>
      </p:sp>
      <p:sp>
        <p:nvSpPr>
          <p:cNvPr id="4" name="タイトル 2"/>
          <p:cNvSpPr txBox="1">
            <a:spLocks/>
          </p:cNvSpPr>
          <p:nvPr/>
        </p:nvSpPr>
        <p:spPr>
          <a:xfrm>
            <a:off x="541759" y="136985"/>
            <a:ext cx="7098304" cy="349961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22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kumimoji="1" lang="en-US" altLang="ja-JP" sz="22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  <a:t>EX ROVR </a:t>
            </a:r>
            <a:r>
              <a:rPr kumimoji="1" lang="en-US" altLang="ja-JP" sz="2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  <a:t>“</a:t>
            </a:r>
            <a:r>
              <a:rPr kumimoji="1" lang="en-US" altLang="ja-JP" sz="22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  <a:t>ASCENT”</a:t>
            </a:r>
            <a:r>
              <a:rPr kumimoji="1" lang="ja-JP" altLang="en-US" sz="22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  <a:t> </a:t>
            </a:r>
            <a:r>
              <a:rPr kumimoji="1" lang="en-US" altLang="ja-JP" sz="22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  <a:t>Demonstration Outline</a:t>
            </a:r>
            <a:endParaRPr kumimoji="1" lang="ja-JP" altLang="en-US" sz="12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Meiryo UI" panose="020B0604030504040204" pitchFamily="50" charset="-128"/>
              <a:cs typeface="Calibri" panose="020F0502020204030204" pitchFamily="34" charset="0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2F0F331E-59F7-4B47-8135-5D107DCE6FCD}"/>
              </a:ext>
            </a:extLst>
          </p:cNvPr>
          <p:cNvSpPr txBox="1"/>
          <p:nvPr/>
        </p:nvSpPr>
        <p:spPr>
          <a:xfrm rot="10800000" flipH="1" flipV="1">
            <a:off x="309422" y="3598217"/>
            <a:ext cx="411354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71463" indent="-271463"/>
            <a:r>
              <a:rPr lang="en-US" altLang="ja-JP" u="sng" dirty="0">
                <a:solidFill>
                  <a:sysClr val="windowText" lastClr="000000"/>
                </a:solidFill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  <a:t>EX ROVR </a:t>
            </a:r>
            <a:r>
              <a:rPr lang="en-US" altLang="ja-JP" u="sng" dirty="0"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  <a:t>“</a:t>
            </a:r>
            <a:r>
              <a:rPr lang="en-US" altLang="ja-JP" u="sng" dirty="0">
                <a:solidFill>
                  <a:sysClr val="windowText" lastClr="000000"/>
                </a:solidFill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  <a:t>ASCENT”</a:t>
            </a:r>
            <a:r>
              <a:rPr lang="ja-JP" altLang="en-US" u="sng" dirty="0">
                <a:solidFill>
                  <a:sysClr val="windowText" lastClr="000000"/>
                </a:solidFill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  <a:t> </a:t>
            </a:r>
            <a:r>
              <a:rPr lang="en-US" altLang="ja-JP" u="sng" dirty="0">
                <a:solidFill>
                  <a:sysClr val="windowText" lastClr="000000"/>
                </a:solidFill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  <a:t>Product Information</a:t>
            </a:r>
            <a:br>
              <a:rPr lang="en-US" altLang="ja-JP" u="sng" dirty="0">
                <a:solidFill>
                  <a:sysClr val="windowText" lastClr="000000"/>
                </a:solidFill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</a:br>
            <a:br>
              <a:rPr lang="en-US" altLang="ja-JP" u="sng" dirty="0">
                <a:solidFill>
                  <a:sysClr val="windowText" lastClr="000000"/>
                </a:solidFill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</a:br>
            <a:r>
              <a:rPr lang="en-US" altLang="ja-JP" dirty="0">
                <a:solidFill>
                  <a:srgbClr val="0070C0"/>
                </a:solidFill>
                <a:ea typeface="ＭＳ Ｐゴシック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https://www.mhi.com/products/energy/ex_rovr.html</a:t>
            </a:r>
            <a:endParaRPr lang="en-US" altLang="ja-JP" dirty="0">
              <a:solidFill>
                <a:srgbClr val="0070C0"/>
              </a:solidFill>
              <a:ea typeface="ＭＳ Ｐゴシック"/>
            </a:endParaRPr>
          </a:p>
          <a:p>
            <a:endParaRPr lang="ja-JP" altLang="en-US" dirty="0">
              <a:solidFill>
                <a:srgbClr val="0070C0"/>
              </a:solidFill>
              <a:ea typeface="ＭＳ Ｐゴシック"/>
            </a:endParaRP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831B8620-694E-40EC-ABB4-80139EFB63B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21032" y="2403768"/>
            <a:ext cx="3276595" cy="3906089"/>
          </a:xfrm>
          <a:prstGeom prst="rect">
            <a:avLst/>
          </a:prstGeom>
        </p:spPr>
      </p:pic>
      <p:pic>
        <p:nvPicPr>
          <p:cNvPr id="2" name="DM20013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500" out="500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720000" y="0"/>
            <a:ext cx="609600" cy="609600"/>
          </a:xfrm>
          <a:prstGeom prst="rect">
            <a:avLst/>
          </a:prstGeom>
        </p:spPr>
      </p:pic>
      <p:sp>
        <p:nvSpPr>
          <p:cNvPr id="9" name="パンチ"/>
          <p:cNvSpPr/>
          <p:nvPr/>
        </p:nvSpPr>
        <p:spPr>
          <a:xfrm>
            <a:off x="9360000" y="0"/>
            <a:ext cx="360000" cy="360000"/>
          </a:xfrm>
          <a:prstGeom prst="donut">
            <a:avLst>
              <a:gd name="adj" fmla="val 7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7231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  <p:sndAc>
          <p:stSnd>
            <p:snd r:embed="rId5" name="2sec_NM.wav"/>
          </p:stSnd>
        </p:sndAc>
      </p:transition>
    </mc:Choice>
    <mc:Fallback xmlns="">
      <p:transition spd="med" advTm="0">
        <p:fade/>
        <p:sndAc>
          <p:stSnd>
            <p:snd r:embed="rId9" name="2sec_NM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42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2429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4939179"/>
      </p:ext>
    </p:extLst>
  </p:cSld>
  <p:clrMapOvr>
    <a:masterClrMapping/>
  </p:clrMapOvr>
  <p:transition spd="slow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1">
            <a:extLst>
              <a:ext uri="{FF2B5EF4-FFF2-40B4-BE49-F238E27FC236}">
                <a16:creationId xmlns:a16="http://schemas.microsoft.com/office/drawing/2014/main" id="{B4CC6542-58C2-44D6-8FB7-4F93339DE5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6502" y="128594"/>
            <a:ext cx="8321879" cy="349961"/>
          </a:xfrm>
        </p:spPr>
        <p:txBody>
          <a:bodyPr/>
          <a:lstStyle/>
          <a:p>
            <a:pPr lvl="0" defTabSz="914400">
              <a:lnSpc>
                <a:spcPct val="100000"/>
              </a:lnSpc>
              <a:spcBef>
                <a:spcPts val="0"/>
              </a:spcBef>
            </a:pPr>
            <a:r>
              <a:rPr lang="en-US" altLang="ja-JP" sz="2000" b="0" dirty="0">
                <a:solidFill>
                  <a:srgbClr val="000000"/>
                </a:solidFill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  <a:t>Remotely generate inspection area map for each floor</a:t>
            </a:r>
            <a:endParaRPr lang="ja-JP" altLang="en-US" sz="2000" b="0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map_making.wmv">
            <a:hlinkClick r:id="" action="ppaction://media"/>
            <a:extLst>
              <a:ext uri="{FF2B5EF4-FFF2-40B4-BE49-F238E27FC236}">
                <a16:creationId xmlns:a16="http://schemas.microsoft.com/office/drawing/2014/main" id="{8927A4F2-CB0C-4D98-8F76-62CA7488816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37045" y="1000387"/>
            <a:ext cx="8518640" cy="4788000"/>
          </a:xfrm>
          <a:prstGeom prst="rect">
            <a:avLst/>
          </a:prstGeom>
        </p:spPr>
      </p:pic>
      <p:pic>
        <p:nvPicPr>
          <p:cNvPr id="5" name="RVIZ_map_making">
            <a:hlinkClick r:id="" action="ppaction://media"/>
            <a:extLst>
              <a:ext uri="{FF2B5EF4-FFF2-40B4-BE49-F238E27FC236}">
                <a16:creationId xmlns:a16="http://schemas.microsoft.com/office/drawing/2014/main" id="{BA921EE8-1CFD-4714-81B3-3A2DFD156B07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 rotWithShape="1">
          <a:blip r:embed="rId7"/>
          <a:srcRect l="52053" t="37102" r="25789" b="24244"/>
          <a:stretch/>
        </p:blipFill>
        <p:spPr>
          <a:xfrm rot="16200000">
            <a:off x="606669" y="2598963"/>
            <a:ext cx="2971800" cy="2913814"/>
          </a:xfrm>
          <a:prstGeom prst="rect">
            <a:avLst/>
          </a:prstGeom>
          <a:effectLst>
            <a:glow rad="355600">
              <a:schemeClr val="accent1">
                <a:lumMod val="25000"/>
                <a:lumOff val="75000"/>
                <a:alpha val="49000"/>
              </a:schemeClr>
            </a:glow>
          </a:effectLst>
        </p:spPr>
      </p:pic>
      <p:grpSp>
        <p:nvGrpSpPr>
          <p:cNvPr id="6" name="グループ化 5">
            <a:extLst>
              <a:ext uri="{FF2B5EF4-FFF2-40B4-BE49-F238E27FC236}">
                <a16:creationId xmlns:a16="http://schemas.microsoft.com/office/drawing/2014/main" id="{849872BD-4FCF-4E10-97BC-2098B96CAEC2}"/>
              </a:ext>
            </a:extLst>
          </p:cNvPr>
          <p:cNvGrpSpPr/>
          <p:nvPr/>
        </p:nvGrpSpPr>
        <p:grpSpPr>
          <a:xfrm>
            <a:off x="338937" y="993699"/>
            <a:ext cx="8516748" cy="5071936"/>
            <a:chOff x="338937" y="993699"/>
            <a:chExt cx="8516748" cy="5071936"/>
          </a:xfrm>
        </p:grpSpPr>
        <p:pic>
          <p:nvPicPr>
            <p:cNvPr id="7" name="Picture 2" descr="C:\Users\M126424\Desktop\大西さんへ\de_1f_map.png">
              <a:extLst>
                <a:ext uri="{FF2B5EF4-FFF2-40B4-BE49-F238E27FC236}">
                  <a16:creationId xmlns:a16="http://schemas.microsoft.com/office/drawing/2014/main" id="{32019A0C-EB46-42A9-91F9-666A35E7C40B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338937" y="993699"/>
              <a:ext cx="7270255" cy="50719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タイトル 1">
              <a:extLst>
                <a:ext uri="{FF2B5EF4-FFF2-40B4-BE49-F238E27FC236}">
                  <a16:creationId xmlns:a16="http://schemas.microsoft.com/office/drawing/2014/main" id="{C2007992-2546-47BB-AD12-7DAD38AEDFA9}"/>
                </a:ext>
              </a:extLst>
            </p:cNvPr>
            <p:cNvSpPr txBox="1">
              <a:spLocks/>
            </p:cNvSpPr>
            <p:nvPr/>
          </p:nvSpPr>
          <p:spPr>
            <a:xfrm>
              <a:off x="533806" y="1166562"/>
              <a:ext cx="8321879" cy="349961"/>
            </a:xfrm>
            <a:prstGeom prst="rect">
              <a:avLst/>
            </a:prstGeom>
          </p:spPr>
          <p:txBody>
            <a:bodyPr/>
            <a:lstStyle>
              <a:lvl1pPr algn="l" defTabSz="6858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kumimoji="1" sz="2200" b="1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ja-JP" sz="2000" dirty="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Map of 1</a:t>
              </a:r>
              <a:r>
                <a:rPr lang="en-US" altLang="ja-JP" sz="2000" baseline="30000" dirty="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st</a:t>
              </a:r>
              <a:r>
                <a:rPr lang="en-US" altLang="ja-JP" sz="2000" dirty="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 Floor</a:t>
              </a:r>
              <a:endParaRPr lang="ja-JP" altLang="en-US" sz="200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</p:grpSp>
      <p:grpSp>
        <p:nvGrpSpPr>
          <p:cNvPr id="9" name="グループ化 8">
            <a:extLst>
              <a:ext uri="{FF2B5EF4-FFF2-40B4-BE49-F238E27FC236}">
                <a16:creationId xmlns:a16="http://schemas.microsoft.com/office/drawing/2014/main" id="{7109EC60-39AC-44D8-AB9D-0C5EB61794A8}"/>
              </a:ext>
            </a:extLst>
          </p:cNvPr>
          <p:cNvGrpSpPr/>
          <p:nvPr/>
        </p:nvGrpSpPr>
        <p:grpSpPr>
          <a:xfrm>
            <a:off x="6362699" y="3682999"/>
            <a:ext cx="2644517" cy="2580199"/>
            <a:chOff x="6362699" y="3682999"/>
            <a:chExt cx="2644517" cy="2580199"/>
          </a:xfrm>
        </p:grpSpPr>
        <p:pic>
          <p:nvPicPr>
            <p:cNvPr id="10" name="Picture 2">
              <a:extLst>
                <a:ext uri="{FF2B5EF4-FFF2-40B4-BE49-F238E27FC236}">
                  <a16:creationId xmlns:a16="http://schemas.microsoft.com/office/drawing/2014/main" id="{8ED37233-383B-4A2B-A1D5-789A3E180560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857" t="29597" r="31099" b="26343"/>
            <a:stretch/>
          </p:blipFill>
          <p:spPr bwMode="auto">
            <a:xfrm>
              <a:off x="6362699" y="3682999"/>
              <a:ext cx="2644517" cy="25801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1" name="タイトル 1">
              <a:extLst>
                <a:ext uri="{FF2B5EF4-FFF2-40B4-BE49-F238E27FC236}">
                  <a16:creationId xmlns:a16="http://schemas.microsoft.com/office/drawing/2014/main" id="{D7161FEE-18E3-435C-A671-A4F2F3BAFF39}"/>
                </a:ext>
              </a:extLst>
            </p:cNvPr>
            <p:cNvSpPr txBox="1">
              <a:spLocks/>
            </p:cNvSpPr>
            <p:nvPr/>
          </p:nvSpPr>
          <p:spPr>
            <a:xfrm>
              <a:off x="6423861" y="3777957"/>
              <a:ext cx="1554070" cy="349961"/>
            </a:xfrm>
            <a:prstGeom prst="rect">
              <a:avLst/>
            </a:prstGeom>
          </p:spPr>
          <p:txBody>
            <a:bodyPr/>
            <a:lstStyle>
              <a:lvl1pPr algn="l" defTabSz="6858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kumimoji="1" sz="2200" b="1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ja-JP" sz="2000" dirty="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2</a:t>
              </a:r>
              <a:r>
                <a:rPr lang="en-US" altLang="ja-JP" sz="2000" baseline="30000" dirty="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nd</a:t>
              </a:r>
              <a:r>
                <a:rPr lang="en-US" altLang="ja-JP" sz="2000" dirty="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 Floor</a:t>
              </a:r>
              <a:endParaRPr lang="ja-JP" altLang="en-US" sz="200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79221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6500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402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0520"/>
                            </p:stCondLst>
                            <p:childTnLst>
                              <p:par>
                                <p:cTn id="1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18" dur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21" dur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202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9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video>
              <p:cMediaNode vol="80000">
                <p:cTn id="30" fill="remove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2"/>
          <p:cNvSpPr txBox="1">
            <a:spLocks/>
          </p:cNvSpPr>
          <p:nvPr/>
        </p:nvSpPr>
        <p:spPr>
          <a:xfrm>
            <a:off x="541759" y="136985"/>
            <a:ext cx="7098304" cy="349961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22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kumimoji="1" lang="en-US" altLang="ja-JP" sz="22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  <a:t>EX ROVR </a:t>
            </a:r>
            <a:r>
              <a:rPr kumimoji="1" lang="en-US" altLang="ja-JP" sz="2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  <a:t>“</a:t>
            </a:r>
            <a:r>
              <a:rPr kumimoji="1" lang="en-US" altLang="ja-JP" sz="22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  <a:t>ASCENT”</a:t>
            </a:r>
            <a:r>
              <a:rPr kumimoji="1" lang="ja-JP" altLang="en-US" sz="22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  <a:t> </a:t>
            </a:r>
            <a:r>
              <a:rPr kumimoji="1" lang="en-US" altLang="ja-JP" sz="22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  <a:t>Concept Movie</a:t>
            </a:r>
            <a:endParaRPr kumimoji="1" lang="ja-JP" altLang="en-US" sz="12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Meiryo UI" panose="020B0604030504040204" pitchFamily="50" charset="-128"/>
              <a:cs typeface="Calibri" panose="020F0502020204030204" pitchFamily="34" charset="0"/>
            </a:endParaRPr>
          </a:p>
        </p:txBody>
      </p:sp>
      <p:pic>
        <p:nvPicPr>
          <p:cNvPr id="2" name="Mitsubishi Automated Plant Inspection and Monitoring_ANIMATION">
            <a:hlinkClick r:id="" action="ppaction://media"/>
            <a:extLst>
              <a:ext uri="{FF2B5EF4-FFF2-40B4-BE49-F238E27FC236}">
                <a16:creationId xmlns:a16="http://schemas.microsoft.com/office/drawing/2014/main" id="{1DFABE73-1B91-4C11-A4B6-305908AD1F0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01600" y="773906"/>
            <a:ext cx="8953500" cy="5036344"/>
          </a:xfrm>
          <a:prstGeom prst="rect">
            <a:avLst/>
          </a:prstGeom>
        </p:spPr>
      </p:pic>
      <p:pic>
        <p:nvPicPr>
          <p:cNvPr id="3" name="DM200132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>
                  <p14:fade in="500" out="500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720000" y="0"/>
            <a:ext cx="609600" cy="609600"/>
          </a:xfrm>
          <a:prstGeom prst="rect">
            <a:avLst/>
          </a:prstGeom>
        </p:spPr>
      </p:pic>
      <p:sp>
        <p:nvSpPr>
          <p:cNvPr id="5" name="パンチ"/>
          <p:cNvSpPr/>
          <p:nvPr/>
        </p:nvSpPr>
        <p:spPr>
          <a:xfrm>
            <a:off x="9360000" y="0"/>
            <a:ext cx="360000" cy="360000"/>
          </a:xfrm>
          <a:prstGeom prst="donut">
            <a:avLst>
              <a:gd name="adj" fmla="val 7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4242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  <p:sndAc>
          <p:stSnd>
            <p:snd r:embed="rId7" name="2sec_NM.wav"/>
          </p:stSnd>
        </p:sndAc>
      </p:transition>
    </mc:Choice>
    <mc:Fallback xmlns="">
      <p:transition spd="med" advTm="0">
        <p:fade/>
        <p:sndAc>
          <p:stSnd>
            <p:snd r:embed="rId10" name="2sec_NM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10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860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1920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0" presetClass="exit" presetSubtype="0" fill="hold" nodeType="withEffect">
                                  <p:stCondLst>
                                    <p:cond delay="127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12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7809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6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タイトル 2"/>
          <p:cNvSpPr txBox="1">
            <a:spLocks/>
          </p:cNvSpPr>
          <p:nvPr/>
        </p:nvSpPr>
        <p:spPr>
          <a:xfrm>
            <a:off x="548827" y="136985"/>
            <a:ext cx="7098304" cy="349961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22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en-US" altLang="ja-JP" dirty="0">
                <a:solidFill>
                  <a:sysClr val="windowText" lastClr="000000"/>
                </a:solidFill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  <a:t>EX ROVR </a:t>
            </a:r>
            <a:r>
              <a:rPr lang="en-US" altLang="ja-JP" dirty="0"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  <a:t>“</a:t>
            </a:r>
            <a:r>
              <a:rPr lang="en-US" altLang="ja-JP" dirty="0">
                <a:solidFill>
                  <a:sysClr val="windowText" lastClr="000000"/>
                </a:solidFill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  <a:t>ASCENT”</a:t>
            </a:r>
            <a:r>
              <a:rPr lang="ja-JP" altLang="en-US" dirty="0">
                <a:solidFill>
                  <a:sysClr val="windowText" lastClr="000000"/>
                </a:solidFill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  <a:t> </a:t>
            </a:r>
            <a:r>
              <a:rPr lang="en-US" altLang="ja-JP" dirty="0">
                <a:solidFill>
                  <a:sysClr val="windowText" lastClr="000000"/>
                </a:solidFill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  <a:t>Outline Specification</a:t>
            </a:r>
            <a:endParaRPr lang="ja-JP" altLang="en-US" sz="1200" dirty="0">
              <a:solidFill>
                <a:sysClr val="windowText" lastClr="000000"/>
              </a:solidFill>
              <a:latin typeface="Calibri" panose="020F0502020204030204" pitchFamily="34" charset="0"/>
              <a:ea typeface="Meiryo UI" panose="020B0604030504040204" pitchFamily="50" charset="-128"/>
              <a:cs typeface="Calibri" panose="020F0502020204030204" pitchFamily="34" charset="0"/>
            </a:endParaRPr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988" y="795016"/>
            <a:ext cx="5765349" cy="542798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</p:pic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1" y="3499463"/>
            <a:ext cx="2420922" cy="2723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1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6752285"/>
              </p:ext>
            </p:extLst>
          </p:nvPr>
        </p:nvGraphicFramePr>
        <p:xfrm>
          <a:off x="4897395" y="795016"/>
          <a:ext cx="3776705" cy="24180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0805">
                  <a:extLst>
                    <a:ext uri="{9D8B030D-6E8A-4147-A177-3AD203B41FA5}">
                      <a16:colId xmlns:a16="http://schemas.microsoft.com/office/drawing/2014/main" val="496911082"/>
                    </a:ext>
                  </a:extLst>
                </a:gridCol>
                <a:gridCol w="2755900">
                  <a:extLst>
                    <a:ext uri="{9D8B030D-6E8A-4147-A177-3AD203B41FA5}">
                      <a16:colId xmlns:a16="http://schemas.microsoft.com/office/drawing/2014/main" val="1925507250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r>
                        <a:rPr kumimoji="1" lang="en-US" altLang="ja-JP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EX ROVR “ASCENT”</a:t>
                      </a:r>
                      <a:r>
                        <a:rPr kumimoji="1" lang="ja-JP" alt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 </a:t>
                      </a:r>
                      <a:r>
                        <a:rPr kumimoji="1" lang="en-US" altLang="ja-JP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eiryo UI" panose="020B0604030504040204" pitchFamily="50" charset="-128"/>
                        </a:rPr>
                        <a:t>Major Specification</a:t>
                      </a:r>
                      <a:endParaRPr lang="en-US" sz="12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43296130"/>
                  </a:ext>
                </a:extLst>
              </a:tr>
              <a:tr h="281944">
                <a:tc>
                  <a:txBody>
                    <a:bodyPr/>
                    <a:lstStyle/>
                    <a:p>
                      <a:r>
                        <a:rPr lang="en-US" sz="1200" dirty="0"/>
                        <a:t>Length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27.6 – 47.2 inches (700-1200mm)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21535224"/>
                  </a:ext>
                </a:extLst>
              </a:tr>
              <a:tr h="292100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Width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17.1 inches (450mm)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85547226"/>
                  </a:ext>
                </a:extLst>
              </a:tr>
              <a:tr h="292100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Height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baseline="0" dirty="0">
                          <a:solidFill>
                            <a:schemeClr val="tx1"/>
                          </a:solidFill>
                        </a:rPr>
                        <a:t>21.3 inches (540mm)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86060955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Weight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165 lbs. (75kg) (approximate)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59901037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Speed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0.75 mph (1.2km/h) </a:t>
                      </a:r>
                      <a:r>
                        <a:rPr lang="en-US" sz="1200" baseline="0" dirty="0">
                          <a:solidFill>
                            <a:schemeClr val="tx1"/>
                          </a:solidFill>
                        </a:rPr>
                        <a:t>(on flat terrain)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06854421"/>
                  </a:ext>
                </a:extLst>
              </a:tr>
              <a:tr h="284480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Lifting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6.6 lbs. (3kg) (by Manipulator)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46538881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r>
                        <a:rPr lang="en-US" sz="1200" dirty="0"/>
                        <a:t>Certification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ATEX / IECEx Zone 1 compliant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04296057"/>
                  </a:ext>
                </a:extLst>
              </a:tr>
            </a:tbl>
          </a:graphicData>
        </a:graphic>
      </p:graphicFrame>
      <p:pic>
        <p:nvPicPr>
          <p:cNvPr id="2" name="DM20013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500" out="500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609600" y="-49297"/>
            <a:ext cx="609600" cy="609600"/>
          </a:xfrm>
          <a:prstGeom prst="rect">
            <a:avLst/>
          </a:prstGeom>
        </p:spPr>
      </p:pic>
      <p:sp>
        <p:nvSpPr>
          <p:cNvPr id="7" name="パンチ"/>
          <p:cNvSpPr/>
          <p:nvPr/>
        </p:nvSpPr>
        <p:spPr>
          <a:xfrm>
            <a:off x="9360000" y="0"/>
            <a:ext cx="360000" cy="360000"/>
          </a:xfrm>
          <a:prstGeom prst="donut">
            <a:avLst>
              <a:gd name="adj" fmla="val 7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003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  <p:sndAc>
          <p:stSnd>
            <p:snd r:embed="rId5" name="2sec_NM.wav"/>
          </p:stSnd>
        </p:sndAc>
      </p:transition>
    </mc:Choice>
    <mc:Fallback xmlns="">
      <p:transition spd="med" advTm="0">
        <p:fade/>
        <p:sndAc>
          <p:stSnd>
            <p:snd r:embed="rId11" name="2sec_NM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6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746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グループ化 2"/>
          <p:cNvGrpSpPr/>
          <p:nvPr/>
        </p:nvGrpSpPr>
        <p:grpSpPr>
          <a:xfrm>
            <a:off x="241285" y="540235"/>
            <a:ext cx="8650645" cy="5876168"/>
            <a:chOff x="1508600" y="540080"/>
            <a:chExt cx="8650645" cy="5876168"/>
          </a:xfrm>
        </p:grpSpPr>
        <p:pic>
          <p:nvPicPr>
            <p:cNvPr id="4" name="Picture 170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08061" y="3890292"/>
              <a:ext cx="944294" cy="944294"/>
            </a:xfrm>
            <a:prstGeom prst="rect">
              <a:avLst/>
            </a:prstGeom>
          </p:spPr>
        </p:pic>
        <p:sp>
          <p:nvSpPr>
            <p:cNvPr id="5" name="正方形/長方形 110"/>
            <p:cNvSpPr/>
            <p:nvPr/>
          </p:nvSpPr>
          <p:spPr>
            <a:xfrm>
              <a:off x="1508600" y="5816084"/>
              <a:ext cx="6710491" cy="6001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ja-JP" sz="1100" dirty="0">
                  <a:latin typeface="Calibri" panose="020F0502020204030204" pitchFamily="34" charset="0"/>
                  <a:ea typeface="Meiryo UI" panose="020B0604030504040204" pitchFamily="50" charset="-128"/>
                  <a:cs typeface="Calibri" panose="020F0502020204030204" pitchFamily="34" charset="0"/>
                </a:rPr>
                <a:t>※1</a:t>
              </a:r>
              <a:r>
                <a:rPr lang="ja-JP" altLang="en-US" sz="1100" dirty="0">
                  <a:latin typeface="Calibri" panose="020F0502020204030204" pitchFamily="34" charset="0"/>
                  <a:ea typeface="Meiryo UI" panose="020B0604030504040204" pitchFamily="50" charset="-128"/>
                  <a:cs typeface="Calibri" panose="020F0502020204030204" pitchFamily="34" charset="0"/>
                </a:rPr>
                <a:t>　</a:t>
              </a:r>
              <a:r>
                <a:rPr lang="en-US" altLang="ja-JP" sz="1100" dirty="0">
                  <a:latin typeface="Calibri" panose="020F0502020204030204" pitchFamily="34" charset="0"/>
                  <a:ea typeface="Meiryo UI" panose="020B0604030504040204" pitchFamily="50" charset="-128"/>
                  <a:cs typeface="Calibri" panose="020F0502020204030204" pitchFamily="34" charset="0"/>
                </a:rPr>
                <a:t>By laws and ordinances and others, there is the limit of a country, an area, the carrier</a:t>
              </a:r>
            </a:p>
            <a:p>
              <a:r>
                <a:rPr lang="en-US" altLang="ja-JP" sz="1100" dirty="0">
                  <a:latin typeface="Calibri" panose="020F0502020204030204" pitchFamily="34" charset="0"/>
                  <a:ea typeface="Meiryo UI" panose="020B0604030504040204" pitchFamily="50" charset="-128"/>
                  <a:cs typeface="Calibri" panose="020F0502020204030204" pitchFamily="34" charset="0"/>
                </a:rPr>
                <a:t>※2   Communication is needed (actual cost + Markup to be incurred to Operator)</a:t>
              </a:r>
            </a:p>
            <a:p>
              <a:r>
                <a:rPr lang="en-US" altLang="ja-JP" sz="1100" dirty="0">
                  <a:latin typeface="Calibri" panose="020F0502020204030204" pitchFamily="34" charset="0"/>
                  <a:ea typeface="Meiryo UI" panose="020B0604030504040204" pitchFamily="50" charset="-128"/>
                  <a:cs typeface="Calibri" panose="020F0502020204030204" pitchFamily="34" charset="0"/>
                </a:rPr>
                <a:t>※3   Remote control PC is included in the scope, but PC for dashboard and monitoring is not included in the scope.</a:t>
              </a:r>
            </a:p>
          </p:txBody>
        </p:sp>
        <p:sp>
          <p:nvSpPr>
            <p:cNvPr id="6" name="正方形/長方形 111"/>
            <p:cNvSpPr/>
            <p:nvPr/>
          </p:nvSpPr>
          <p:spPr bwMode="auto">
            <a:xfrm flipH="1">
              <a:off x="2322809" y="2208341"/>
              <a:ext cx="517959" cy="60079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342900" marR="0" lvl="0" indent="-342900" algn="ctr" defTabSz="457200" eaLnBrk="1" fontAlgn="auto" latinLnBrk="0" hangingPunct="1">
                <a:lnSpc>
                  <a:spcPct val="9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endParaRPr kumimoji="0" lang="ja-JP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endParaRPr>
            </a:p>
          </p:txBody>
        </p:sp>
        <p:sp>
          <p:nvSpPr>
            <p:cNvPr id="7" name="片側の 2 つの角を切り取った四角形 112"/>
            <p:cNvSpPr/>
            <p:nvPr/>
          </p:nvSpPr>
          <p:spPr bwMode="auto">
            <a:xfrm flipH="1" flipV="1">
              <a:off x="2200417" y="1948656"/>
              <a:ext cx="780539" cy="269803"/>
            </a:xfrm>
            <a:prstGeom prst="snip2Same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342900" marR="0" lvl="0" indent="-342900" algn="ctr" defTabSz="457200" eaLnBrk="1" fontAlgn="auto" latinLnBrk="0" hangingPunct="1">
                <a:lnSpc>
                  <a:spcPct val="9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endParaRPr kumimoji="0" lang="ja-JP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endParaRPr>
            </a:p>
          </p:txBody>
        </p:sp>
        <p:sp>
          <p:nvSpPr>
            <p:cNvPr id="8" name="弦 113"/>
            <p:cNvSpPr/>
            <p:nvPr/>
          </p:nvSpPr>
          <p:spPr bwMode="auto">
            <a:xfrm flipH="1">
              <a:off x="2192101" y="1909330"/>
              <a:ext cx="130318" cy="127959"/>
            </a:xfrm>
            <a:prstGeom prst="chord">
              <a:avLst>
                <a:gd name="adj1" fmla="val 9956643"/>
                <a:gd name="adj2" fmla="val 865991"/>
              </a:avLst>
            </a:prstGeom>
            <a:solidFill>
              <a:schemeClr val="bg1">
                <a:lumMod val="75000"/>
              </a:schemeClr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342900" indent="-342900" algn="ctr" defTabSz="457200">
                <a:lnSpc>
                  <a:spcPct val="90000"/>
                </a:lnSpc>
                <a:spcBef>
                  <a:spcPct val="20000"/>
                </a:spcBef>
                <a:buFont typeface="Arial" pitchFamily="34" charset="0"/>
                <a:buNone/>
              </a:pPr>
              <a:endParaRPr lang="ja-JP" altLang="en-US" sz="1600" dirty="0">
                <a:solidFill>
                  <a:prstClr val="black"/>
                </a:solidFill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endParaRPr>
            </a:p>
          </p:txBody>
        </p:sp>
        <p:sp>
          <p:nvSpPr>
            <p:cNvPr id="9" name="角丸四角形 114"/>
            <p:cNvSpPr/>
            <p:nvPr/>
          </p:nvSpPr>
          <p:spPr bwMode="auto">
            <a:xfrm flipH="1">
              <a:off x="2003144" y="2265118"/>
              <a:ext cx="1136982" cy="29415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 w="19050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342900" marR="0" lvl="0" indent="-342900" algn="ctr" defTabSz="457200" eaLnBrk="1" fontAlgn="auto" latinLnBrk="0" hangingPunct="1">
                <a:lnSpc>
                  <a:spcPct val="9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endParaRPr kumimoji="0" lang="ja-JP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endParaRPr>
            </a:p>
          </p:txBody>
        </p:sp>
        <p:sp>
          <p:nvSpPr>
            <p:cNvPr id="10" name="角丸四角形 115"/>
            <p:cNvSpPr/>
            <p:nvPr/>
          </p:nvSpPr>
          <p:spPr bwMode="auto">
            <a:xfrm rot="18749988" flipH="1">
              <a:off x="2840720" y="2106084"/>
              <a:ext cx="623757" cy="29415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342900" marR="0" lvl="0" indent="-342900" algn="ctr" defTabSz="457200" eaLnBrk="1" fontAlgn="auto" latinLnBrk="0" hangingPunct="1">
                <a:lnSpc>
                  <a:spcPct val="9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endParaRPr kumimoji="0" lang="ja-JP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endParaRPr>
            </a:p>
          </p:txBody>
        </p:sp>
        <p:sp>
          <p:nvSpPr>
            <p:cNvPr id="11" name="角丸四角形 116"/>
            <p:cNvSpPr/>
            <p:nvPr/>
          </p:nvSpPr>
          <p:spPr bwMode="auto">
            <a:xfrm rot="3571161">
              <a:off x="1725601" y="2084781"/>
              <a:ext cx="623757" cy="29415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342900" marR="0" lvl="0" indent="-342900" algn="ctr" defTabSz="457200" eaLnBrk="1" fontAlgn="auto" latinLnBrk="0" hangingPunct="1">
                <a:lnSpc>
                  <a:spcPct val="9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endParaRPr kumimoji="0" lang="ja-JP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endParaRPr>
            </a:p>
          </p:txBody>
        </p:sp>
        <p:sp>
          <p:nvSpPr>
            <p:cNvPr id="12" name="弦 117"/>
            <p:cNvSpPr/>
            <p:nvPr/>
          </p:nvSpPr>
          <p:spPr bwMode="auto">
            <a:xfrm flipH="1">
              <a:off x="2380473" y="1909330"/>
              <a:ext cx="130318" cy="127959"/>
            </a:xfrm>
            <a:prstGeom prst="chord">
              <a:avLst>
                <a:gd name="adj1" fmla="val 9956643"/>
                <a:gd name="adj2" fmla="val 865991"/>
              </a:avLst>
            </a:prstGeom>
            <a:solidFill>
              <a:schemeClr val="bg1">
                <a:lumMod val="7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342900" marR="0" lvl="0" indent="-342900" algn="ctr" defTabSz="457200" eaLnBrk="1" fontAlgn="auto" latinLnBrk="0" hangingPunct="1">
                <a:lnSpc>
                  <a:spcPct val="9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endParaRPr kumimoji="0" lang="ja-JP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endParaRPr>
            </a:p>
          </p:txBody>
        </p:sp>
        <p:sp>
          <p:nvSpPr>
            <p:cNvPr id="13" name="円/楕円 118"/>
            <p:cNvSpPr/>
            <p:nvPr/>
          </p:nvSpPr>
          <p:spPr>
            <a:xfrm flipH="1">
              <a:off x="2402174" y="1445169"/>
              <a:ext cx="108000" cy="108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endParaRPr>
            </a:p>
          </p:txBody>
        </p:sp>
        <p:sp>
          <p:nvSpPr>
            <p:cNvPr id="14" name="フリーフォーム 119"/>
            <p:cNvSpPr/>
            <p:nvPr/>
          </p:nvSpPr>
          <p:spPr>
            <a:xfrm flipH="1">
              <a:off x="2269254" y="1456144"/>
              <a:ext cx="147637" cy="38100"/>
            </a:xfrm>
            <a:custGeom>
              <a:avLst/>
              <a:gdLst>
                <a:gd name="connsiteX0" fmla="*/ 0 w 133350"/>
                <a:gd name="connsiteY0" fmla="*/ 38100 h 38100"/>
                <a:gd name="connsiteX1" fmla="*/ 50006 w 133350"/>
                <a:gd name="connsiteY1" fmla="*/ 38100 h 38100"/>
                <a:gd name="connsiteX2" fmla="*/ 69056 w 133350"/>
                <a:gd name="connsiteY2" fmla="*/ 0 h 38100"/>
                <a:gd name="connsiteX3" fmla="*/ 133350 w 133350"/>
                <a:gd name="connsiteY3" fmla="*/ 0 h 38100"/>
                <a:gd name="connsiteX4" fmla="*/ 133350 w 133350"/>
                <a:gd name="connsiteY4" fmla="*/ 2381 h 38100"/>
                <a:gd name="connsiteX0" fmla="*/ 0 w 147637"/>
                <a:gd name="connsiteY0" fmla="*/ 38100 h 38100"/>
                <a:gd name="connsiteX1" fmla="*/ 50006 w 147637"/>
                <a:gd name="connsiteY1" fmla="*/ 38100 h 38100"/>
                <a:gd name="connsiteX2" fmla="*/ 69056 w 147637"/>
                <a:gd name="connsiteY2" fmla="*/ 0 h 38100"/>
                <a:gd name="connsiteX3" fmla="*/ 133350 w 147637"/>
                <a:gd name="connsiteY3" fmla="*/ 0 h 38100"/>
                <a:gd name="connsiteX4" fmla="*/ 147637 w 147637"/>
                <a:gd name="connsiteY4" fmla="*/ 0 h 38100"/>
                <a:gd name="connsiteX0" fmla="*/ 0 w 147637"/>
                <a:gd name="connsiteY0" fmla="*/ 38100 h 38100"/>
                <a:gd name="connsiteX1" fmla="*/ 50006 w 147637"/>
                <a:gd name="connsiteY1" fmla="*/ 38100 h 38100"/>
                <a:gd name="connsiteX2" fmla="*/ 69056 w 147637"/>
                <a:gd name="connsiteY2" fmla="*/ 0 h 38100"/>
                <a:gd name="connsiteX3" fmla="*/ 147637 w 147637"/>
                <a:gd name="connsiteY3" fmla="*/ 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7637" h="38100">
                  <a:moveTo>
                    <a:pt x="0" y="38100"/>
                  </a:moveTo>
                  <a:lnTo>
                    <a:pt x="50006" y="38100"/>
                  </a:lnTo>
                  <a:lnTo>
                    <a:pt x="69056" y="0"/>
                  </a:lnTo>
                  <a:lnTo>
                    <a:pt x="147637" y="0"/>
                  </a:lnTo>
                </a:path>
              </a:pathLst>
            </a:custGeom>
            <a:noFill/>
            <a:ln w="28575" cap="flat" cmpd="sng" algn="ctr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endParaRPr>
            </a:p>
          </p:txBody>
        </p:sp>
        <p:sp>
          <p:nvSpPr>
            <p:cNvPr id="15" name="フリーフォーム 120"/>
            <p:cNvSpPr/>
            <p:nvPr/>
          </p:nvSpPr>
          <p:spPr>
            <a:xfrm flipH="1">
              <a:off x="2308706" y="1487330"/>
              <a:ext cx="88106" cy="78581"/>
            </a:xfrm>
            <a:custGeom>
              <a:avLst/>
              <a:gdLst>
                <a:gd name="connsiteX0" fmla="*/ 0 w 133350"/>
                <a:gd name="connsiteY0" fmla="*/ 38100 h 38100"/>
                <a:gd name="connsiteX1" fmla="*/ 50006 w 133350"/>
                <a:gd name="connsiteY1" fmla="*/ 38100 h 38100"/>
                <a:gd name="connsiteX2" fmla="*/ 69056 w 133350"/>
                <a:gd name="connsiteY2" fmla="*/ 0 h 38100"/>
                <a:gd name="connsiteX3" fmla="*/ 133350 w 133350"/>
                <a:gd name="connsiteY3" fmla="*/ 0 h 38100"/>
                <a:gd name="connsiteX4" fmla="*/ 133350 w 133350"/>
                <a:gd name="connsiteY4" fmla="*/ 2381 h 38100"/>
                <a:gd name="connsiteX0" fmla="*/ 0 w 147637"/>
                <a:gd name="connsiteY0" fmla="*/ 38100 h 38100"/>
                <a:gd name="connsiteX1" fmla="*/ 50006 w 147637"/>
                <a:gd name="connsiteY1" fmla="*/ 38100 h 38100"/>
                <a:gd name="connsiteX2" fmla="*/ 69056 w 147637"/>
                <a:gd name="connsiteY2" fmla="*/ 0 h 38100"/>
                <a:gd name="connsiteX3" fmla="*/ 133350 w 147637"/>
                <a:gd name="connsiteY3" fmla="*/ 0 h 38100"/>
                <a:gd name="connsiteX4" fmla="*/ 147637 w 147637"/>
                <a:gd name="connsiteY4" fmla="*/ 0 h 38100"/>
                <a:gd name="connsiteX0" fmla="*/ 0 w 133350"/>
                <a:gd name="connsiteY0" fmla="*/ 38100 h 38100"/>
                <a:gd name="connsiteX1" fmla="*/ 50006 w 133350"/>
                <a:gd name="connsiteY1" fmla="*/ 38100 h 38100"/>
                <a:gd name="connsiteX2" fmla="*/ 69056 w 133350"/>
                <a:gd name="connsiteY2" fmla="*/ 0 h 38100"/>
                <a:gd name="connsiteX3" fmla="*/ 133350 w 133350"/>
                <a:gd name="connsiteY3" fmla="*/ 0 h 38100"/>
                <a:gd name="connsiteX0" fmla="*/ 0 w 83344"/>
                <a:gd name="connsiteY0" fmla="*/ 38100 h 38100"/>
                <a:gd name="connsiteX1" fmla="*/ 19050 w 83344"/>
                <a:gd name="connsiteY1" fmla="*/ 0 h 38100"/>
                <a:gd name="connsiteX2" fmla="*/ 83344 w 83344"/>
                <a:gd name="connsiteY2" fmla="*/ 0 h 38100"/>
                <a:gd name="connsiteX0" fmla="*/ 9525 w 64294"/>
                <a:gd name="connsiteY0" fmla="*/ 0 h 76200"/>
                <a:gd name="connsiteX1" fmla="*/ 0 w 64294"/>
                <a:gd name="connsiteY1" fmla="*/ 76200 h 76200"/>
                <a:gd name="connsiteX2" fmla="*/ 64294 w 64294"/>
                <a:gd name="connsiteY2" fmla="*/ 76200 h 76200"/>
                <a:gd name="connsiteX0" fmla="*/ 33337 w 88106"/>
                <a:gd name="connsiteY0" fmla="*/ 0 h 78581"/>
                <a:gd name="connsiteX1" fmla="*/ 0 w 88106"/>
                <a:gd name="connsiteY1" fmla="*/ 78581 h 78581"/>
                <a:gd name="connsiteX2" fmla="*/ 88106 w 88106"/>
                <a:gd name="connsiteY2" fmla="*/ 76200 h 78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8106" h="78581">
                  <a:moveTo>
                    <a:pt x="33337" y="0"/>
                  </a:moveTo>
                  <a:lnTo>
                    <a:pt x="0" y="78581"/>
                  </a:lnTo>
                  <a:lnTo>
                    <a:pt x="88106" y="76200"/>
                  </a:lnTo>
                </a:path>
              </a:pathLst>
            </a:custGeom>
            <a:noFill/>
            <a:ln w="28575" cap="flat" cmpd="sng" algn="ctr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endParaRPr>
            </a:p>
          </p:txBody>
        </p:sp>
        <p:sp>
          <p:nvSpPr>
            <p:cNvPr id="16" name="正方形/長方形 121"/>
            <p:cNvSpPr/>
            <p:nvPr/>
          </p:nvSpPr>
          <p:spPr bwMode="auto">
            <a:xfrm rot="3780000" flipH="1">
              <a:off x="2614227" y="1597199"/>
              <a:ext cx="45719" cy="504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342900" marR="0" lvl="0" indent="-342900" algn="ctr" defTabSz="457200" eaLnBrk="1" fontAlgn="auto" latinLnBrk="0" hangingPunct="1">
                <a:lnSpc>
                  <a:spcPct val="9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endParaRPr kumimoji="0" lang="ja-JP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endParaRPr>
            </a:p>
          </p:txBody>
        </p:sp>
        <p:sp>
          <p:nvSpPr>
            <p:cNvPr id="17" name="正方形/長方形 122"/>
            <p:cNvSpPr/>
            <p:nvPr/>
          </p:nvSpPr>
          <p:spPr bwMode="auto">
            <a:xfrm rot="7260000" flipH="1">
              <a:off x="2621359" y="1360022"/>
              <a:ext cx="45719" cy="504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342900" marR="0" lvl="0" indent="-342900" algn="ctr" defTabSz="457200" eaLnBrk="1" fontAlgn="auto" latinLnBrk="0" hangingPunct="1">
                <a:lnSpc>
                  <a:spcPct val="9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endParaRPr kumimoji="0" lang="ja-JP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endParaRPr>
            </a:p>
          </p:txBody>
        </p:sp>
        <p:sp>
          <p:nvSpPr>
            <p:cNvPr id="18" name="円/楕円 123"/>
            <p:cNvSpPr/>
            <p:nvPr/>
          </p:nvSpPr>
          <p:spPr>
            <a:xfrm flipH="1">
              <a:off x="2775746" y="1668481"/>
              <a:ext cx="108000" cy="108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endParaRPr>
            </a:p>
          </p:txBody>
        </p:sp>
        <p:pic>
          <p:nvPicPr>
            <p:cNvPr id="19" name="Picture 166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78900" y="3690347"/>
              <a:ext cx="720000" cy="720000"/>
            </a:xfrm>
            <a:prstGeom prst="rect">
              <a:avLst/>
            </a:prstGeom>
          </p:spPr>
        </p:pic>
        <p:pic>
          <p:nvPicPr>
            <p:cNvPr id="20" name="Picture 169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50009" y="4396953"/>
              <a:ext cx="1083864" cy="1083864"/>
            </a:xfrm>
            <a:prstGeom prst="rect">
              <a:avLst/>
            </a:prstGeom>
          </p:spPr>
        </p:pic>
        <p:pic>
          <p:nvPicPr>
            <p:cNvPr id="21" name="Picture 172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05983" y="4636259"/>
              <a:ext cx="573061" cy="573061"/>
            </a:xfrm>
            <a:prstGeom prst="rect">
              <a:avLst/>
            </a:prstGeom>
          </p:spPr>
        </p:pic>
        <p:pic>
          <p:nvPicPr>
            <p:cNvPr id="22" name="Picture 187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24909" y="5045944"/>
              <a:ext cx="1025907" cy="1025907"/>
            </a:xfrm>
            <a:prstGeom prst="rect">
              <a:avLst/>
            </a:prstGeom>
          </p:spPr>
        </p:pic>
        <p:pic>
          <p:nvPicPr>
            <p:cNvPr id="23" name="Picture 189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58000" y="5201785"/>
              <a:ext cx="720000" cy="720000"/>
            </a:xfrm>
            <a:prstGeom prst="rect">
              <a:avLst/>
            </a:prstGeom>
          </p:spPr>
        </p:pic>
        <p:pic>
          <p:nvPicPr>
            <p:cNvPr id="24" name="Picture 2"/>
            <p:cNvPicPr>
              <a:picLocks noChangeAspect="1"/>
            </p:cNvPicPr>
            <p:nvPr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rot="16200000" flipH="1">
              <a:off x="2731127" y="3491794"/>
              <a:ext cx="269367" cy="720000"/>
            </a:xfrm>
            <a:prstGeom prst="rect">
              <a:avLst/>
            </a:prstGeom>
          </p:spPr>
        </p:pic>
        <p:pic>
          <p:nvPicPr>
            <p:cNvPr id="25" name="Picture 168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81788" y="2091502"/>
              <a:ext cx="436712" cy="436712"/>
            </a:xfrm>
            <a:prstGeom prst="rect">
              <a:avLst/>
            </a:prstGeom>
          </p:spPr>
        </p:pic>
        <p:pic>
          <p:nvPicPr>
            <p:cNvPr id="26" name="Picture 191"/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60493" y="1841757"/>
              <a:ext cx="360000" cy="360000"/>
            </a:xfrm>
            <a:prstGeom prst="rect">
              <a:avLst/>
            </a:prstGeom>
          </p:spPr>
        </p:pic>
        <p:pic>
          <p:nvPicPr>
            <p:cNvPr id="27" name="Picture 3"/>
            <p:cNvPicPr>
              <a:picLocks noChangeAspect="1"/>
            </p:cNvPicPr>
            <p:nvPr/>
          </p:nvPicPr>
          <p:blipFill rotWithShape="1"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403673" y="1672084"/>
              <a:ext cx="720000" cy="447467"/>
            </a:xfrm>
            <a:prstGeom prst="rect">
              <a:avLst/>
            </a:prstGeom>
          </p:spPr>
        </p:pic>
        <p:pic>
          <p:nvPicPr>
            <p:cNvPr id="28" name="Picture 2"/>
            <p:cNvPicPr>
              <a:picLocks noChangeAspect="1"/>
            </p:cNvPicPr>
            <p:nvPr/>
          </p:nvPicPr>
          <p:blipFill rotWithShape="1"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712413" y="3937048"/>
              <a:ext cx="291176" cy="475523"/>
            </a:xfrm>
            <a:prstGeom prst="rect">
              <a:avLst/>
            </a:prstGeom>
          </p:spPr>
        </p:pic>
        <p:pic>
          <p:nvPicPr>
            <p:cNvPr id="29" name="Picture 166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78900" y="1661757"/>
              <a:ext cx="720000" cy="720000"/>
            </a:xfrm>
            <a:prstGeom prst="rect">
              <a:avLst/>
            </a:prstGeom>
          </p:spPr>
        </p:pic>
        <p:pic>
          <p:nvPicPr>
            <p:cNvPr id="30" name="Picture 168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71833" y="4308897"/>
              <a:ext cx="436712" cy="436712"/>
            </a:xfrm>
            <a:prstGeom prst="rect">
              <a:avLst/>
            </a:prstGeom>
          </p:spPr>
        </p:pic>
        <p:pic>
          <p:nvPicPr>
            <p:cNvPr id="31" name="Picture 65"/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8655" y="1166419"/>
              <a:ext cx="1821101" cy="1821101"/>
            </a:xfrm>
            <a:prstGeom prst="rect">
              <a:avLst/>
            </a:prstGeom>
          </p:spPr>
        </p:pic>
        <p:pic>
          <p:nvPicPr>
            <p:cNvPr id="32" name="Picture 188"/>
            <p:cNvPicPr>
              <a:picLocks noChangeAspect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43123" y="2100255"/>
              <a:ext cx="1073458" cy="1073458"/>
            </a:xfrm>
            <a:prstGeom prst="rect">
              <a:avLst/>
            </a:prstGeom>
          </p:spPr>
        </p:pic>
        <p:pic>
          <p:nvPicPr>
            <p:cNvPr id="33" name="Picture 65"/>
            <p:cNvPicPr>
              <a:picLocks noChangeAspect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70493" y="1338291"/>
              <a:ext cx="1397996" cy="1397996"/>
            </a:xfrm>
            <a:prstGeom prst="rect">
              <a:avLst/>
            </a:prstGeom>
          </p:spPr>
        </p:pic>
        <p:pic>
          <p:nvPicPr>
            <p:cNvPr id="34" name="Picture 65"/>
            <p:cNvPicPr>
              <a:picLocks noChangeAspect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61249" y="3467185"/>
              <a:ext cx="1397996" cy="1397996"/>
            </a:xfrm>
            <a:prstGeom prst="rect">
              <a:avLst/>
            </a:prstGeom>
          </p:spPr>
        </p:pic>
        <p:pic>
          <p:nvPicPr>
            <p:cNvPr id="35" name="Picture 68"/>
            <p:cNvPicPr>
              <a:picLocks noChangeAspect="1"/>
            </p:cNvPicPr>
            <p:nvPr/>
          </p:nvPicPr>
          <p:blipFill>
            <a:blip r:embed="rId2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56700" y="5224765"/>
              <a:ext cx="676190" cy="676190"/>
            </a:xfrm>
            <a:prstGeom prst="rect">
              <a:avLst/>
            </a:prstGeom>
          </p:spPr>
        </p:pic>
        <p:pic>
          <p:nvPicPr>
            <p:cNvPr id="36" name="Picture 60">
              <a:extLst>
                <a:ext uri="{FF2B5EF4-FFF2-40B4-BE49-F238E27FC236}">
                  <a16:creationId xmlns:a16="http://schemas.microsoft.com/office/drawing/2014/main" id="{A9857C85-928F-094D-819C-F46943A6AFC9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33834" y="2650295"/>
              <a:ext cx="795070" cy="795070"/>
            </a:xfrm>
            <a:prstGeom prst="rect">
              <a:avLst/>
            </a:prstGeom>
          </p:spPr>
        </p:pic>
        <p:pic>
          <p:nvPicPr>
            <p:cNvPr id="37" name="Picture 189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9915" y="5211107"/>
              <a:ext cx="720000" cy="720000"/>
            </a:xfrm>
            <a:prstGeom prst="rect">
              <a:avLst/>
            </a:prstGeom>
          </p:spPr>
        </p:pic>
        <p:pic>
          <p:nvPicPr>
            <p:cNvPr id="38" name="図 144">
              <a:extLst>
                <a:ext uri="{FF2B5EF4-FFF2-40B4-BE49-F238E27FC236}">
                  <a16:creationId xmlns:a16="http://schemas.microsoft.com/office/drawing/2014/main" id="{F5115A90-89DA-E743-8320-FC0B35479E59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19351" y="2667455"/>
              <a:ext cx="760501" cy="760501"/>
            </a:xfrm>
            <a:prstGeom prst="rect">
              <a:avLst/>
            </a:prstGeom>
          </p:spPr>
        </p:pic>
        <p:cxnSp>
          <p:nvCxnSpPr>
            <p:cNvPr id="39" name="直線コネクタ 145"/>
            <p:cNvCxnSpPr>
              <a:stCxn id="27" idx="3"/>
            </p:cNvCxnSpPr>
            <p:nvPr/>
          </p:nvCxnSpPr>
          <p:spPr>
            <a:xfrm flipV="1">
              <a:off x="3123673" y="1888476"/>
              <a:ext cx="612000" cy="7342"/>
            </a:xfrm>
            <a:prstGeom prst="line">
              <a:avLst/>
            </a:prstGeom>
            <a:ln w="28575">
              <a:solidFill>
                <a:schemeClr val="accent2">
                  <a:lumMod val="60000"/>
                  <a:lumOff val="40000"/>
                </a:schemeClr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線コネクタ 146"/>
            <p:cNvCxnSpPr/>
            <p:nvPr/>
          </p:nvCxnSpPr>
          <p:spPr>
            <a:xfrm>
              <a:off x="4327256" y="1895817"/>
              <a:ext cx="544165" cy="372603"/>
            </a:xfrm>
            <a:prstGeom prst="line">
              <a:avLst/>
            </a:prstGeom>
            <a:ln w="28575">
              <a:solidFill>
                <a:schemeClr val="accent2">
                  <a:lumMod val="60000"/>
                  <a:lumOff val="40000"/>
                </a:schemeClr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線コネクタ 147"/>
            <p:cNvCxnSpPr/>
            <p:nvPr/>
          </p:nvCxnSpPr>
          <p:spPr>
            <a:xfrm>
              <a:off x="3044780" y="4098461"/>
              <a:ext cx="690893" cy="0"/>
            </a:xfrm>
            <a:prstGeom prst="line">
              <a:avLst/>
            </a:prstGeom>
            <a:ln w="28575">
              <a:solidFill>
                <a:schemeClr val="accent2">
                  <a:lumMod val="60000"/>
                  <a:lumOff val="40000"/>
                </a:schemeClr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線コネクタ 148"/>
            <p:cNvCxnSpPr/>
            <p:nvPr/>
          </p:nvCxnSpPr>
          <p:spPr>
            <a:xfrm flipV="1">
              <a:off x="4327256" y="2309858"/>
              <a:ext cx="544165" cy="1642942"/>
            </a:xfrm>
            <a:prstGeom prst="line">
              <a:avLst/>
            </a:prstGeom>
            <a:ln w="28575">
              <a:solidFill>
                <a:schemeClr val="accent2">
                  <a:lumMod val="60000"/>
                  <a:lumOff val="40000"/>
                </a:schemeClr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フリーフォーム 149"/>
            <p:cNvSpPr/>
            <p:nvPr/>
          </p:nvSpPr>
          <p:spPr>
            <a:xfrm>
              <a:off x="5342774" y="3317382"/>
              <a:ext cx="332171" cy="1440535"/>
            </a:xfrm>
            <a:custGeom>
              <a:avLst/>
              <a:gdLst>
                <a:gd name="connsiteX0" fmla="*/ 68580 w 330528"/>
                <a:gd name="connsiteY0" fmla="*/ 0 h 1607820"/>
                <a:gd name="connsiteX1" fmla="*/ 205740 w 330528"/>
                <a:gd name="connsiteY1" fmla="*/ 205740 h 1607820"/>
                <a:gd name="connsiteX2" fmla="*/ 312420 w 330528"/>
                <a:gd name="connsiteY2" fmla="*/ 571500 h 1607820"/>
                <a:gd name="connsiteX3" fmla="*/ 320040 w 330528"/>
                <a:gd name="connsiteY3" fmla="*/ 1150620 h 1607820"/>
                <a:gd name="connsiteX4" fmla="*/ 205740 w 330528"/>
                <a:gd name="connsiteY4" fmla="*/ 1386840 h 1607820"/>
                <a:gd name="connsiteX5" fmla="*/ 0 w 330528"/>
                <a:gd name="connsiteY5" fmla="*/ 1607820 h 1607820"/>
                <a:gd name="connsiteX0" fmla="*/ 68580 w 332171"/>
                <a:gd name="connsiteY0" fmla="*/ 0 h 1607820"/>
                <a:gd name="connsiteX1" fmla="*/ 205740 w 332171"/>
                <a:gd name="connsiteY1" fmla="*/ 205740 h 1607820"/>
                <a:gd name="connsiteX2" fmla="*/ 312420 w 332171"/>
                <a:gd name="connsiteY2" fmla="*/ 571500 h 1607820"/>
                <a:gd name="connsiteX3" fmla="*/ 320040 w 332171"/>
                <a:gd name="connsiteY3" fmla="*/ 1150620 h 1607820"/>
                <a:gd name="connsiteX4" fmla="*/ 182880 w 332171"/>
                <a:gd name="connsiteY4" fmla="*/ 1409700 h 1607820"/>
                <a:gd name="connsiteX5" fmla="*/ 0 w 332171"/>
                <a:gd name="connsiteY5" fmla="*/ 1607820 h 1607820"/>
                <a:gd name="connsiteX0" fmla="*/ 68580 w 332171"/>
                <a:gd name="connsiteY0" fmla="*/ 0 h 1607820"/>
                <a:gd name="connsiteX1" fmla="*/ 205740 w 332171"/>
                <a:gd name="connsiteY1" fmla="*/ 205740 h 1607820"/>
                <a:gd name="connsiteX2" fmla="*/ 312420 w 332171"/>
                <a:gd name="connsiteY2" fmla="*/ 571500 h 1607820"/>
                <a:gd name="connsiteX3" fmla="*/ 320040 w 332171"/>
                <a:gd name="connsiteY3" fmla="*/ 1036320 h 1607820"/>
                <a:gd name="connsiteX4" fmla="*/ 182880 w 332171"/>
                <a:gd name="connsiteY4" fmla="*/ 1409700 h 1607820"/>
                <a:gd name="connsiteX5" fmla="*/ 0 w 332171"/>
                <a:gd name="connsiteY5" fmla="*/ 1607820 h 1607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2171" h="1607820">
                  <a:moveTo>
                    <a:pt x="68580" y="0"/>
                  </a:moveTo>
                  <a:cubicBezTo>
                    <a:pt x="116840" y="55245"/>
                    <a:pt x="165100" y="110490"/>
                    <a:pt x="205740" y="205740"/>
                  </a:cubicBezTo>
                  <a:cubicBezTo>
                    <a:pt x="246380" y="300990"/>
                    <a:pt x="293370" y="433070"/>
                    <a:pt x="312420" y="571500"/>
                  </a:cubicBezTo>
                  <a:cubicBezTo>
                    <a:pt x="331470" y="709930"/>
                    <a:pt x="341630" y="896620"/>
                    <a:pt x="320040" y="1036320"/>
                  </a:cubicBezTo>
                  <a:cubicBezTo>
                    <a:pt x="298450" y="1176020"/>
                    <a:pt x="236220" y="1314450"/>
                    <a:pt x="182880" y="1409700"/>
                  </a:cubicBezTo>
                  <a:cubicBezTo>
                    <a:pt x="129540" y="1504950"/>
                    <a:pt x="76200" y="1535430"/>
                    <a:pt x="0" y="1607820"/>
                  </a:cubicBezTo>
                </a:path>
              </a:pathLst>
            </a:custGeom>
            <a:ln w="28575">
              <a:solidFill>
                <a:schemeClr val="accent2">
                  <a:lumMod val="60000"/>
                  <a:lumOff val="40000"/>
                </a:schemeClr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44" name="フリーフォーム 150"/>
            <p:cNvSpPr/>
            <p:nvPr/>
          </p:nvSpPr>
          <p:spPr>
            <a:xfrm flipH="1">
              <a:off x="5891017" y="3317382"/>
              <a:ext cx="332171" cy="1440535"/>
            </a:xfrm>
            <a:custGeom>
              <a:avLst/>
              <a:gdLst>
                <a:gd name="connsiteX0" fmla="*/ 68580 w 330528"/>
                <a:gd name="connsiteY0" fmla="*/ 0 h 1607820"/>
                <a:gd name="connsiteX1" fmla="*/ 205740 w 330528"/>
                <a:gd name="connsiteY1" fmla="*/ 205740 h 1607820"/>
                <a:gd name="connsiteX2" fmla="*/ 312420 w 330528"/>
                <a:gd name="connsiteY2" fmla="*/ 571500 h 1607820"/>
                <a:gd name="connsiteX3" fmla="*/ 320040 w 330528"/>
                <a:gd name="connsiteY3" fmla="*/ 1150620 h 1607820"/>
                <a:gd name="connsiteX4" fmla="*/ 205740 w 330528"/>
                <a:gd name="connsiteY4" fmla="*/ 1386840 h 1607820"/>
                <a:gd name="connsiteX5" fmla="*/ 0 w 330528"/>
                <a:gd name="connsiteY5" fmla="*/ 1607820 h 1607820"/>
                <a:gd name="connsiteX0" fmla="*/ 68580 w 332171"/>
                <a:gd name="connsiteY0" fmla="*/ 0 h 1607820"/>
                <a:gd name="connsiteX1" fmla="*/ 205740 w 332171"/>
                <a:gd name="connsiteY1" fmla="*/ 205740 h 1607820"/>
                <a:gd name="connsiteX2" fmla="*/ 312420 w 332171"/>
                <a:gd name="connsiteY2" fmla="*/ 571500 h 1607820"/>
                <a:gd name="connsiteX3" fmla="*/ 320040 w 332171"/>
                <a:gd name="connsiteY3" fmla="*/ 1150620 h 1607820"/>
                <a:gd name="connsiteX4" fmla="*/ 182880 w 332171"/>
                <a:gd name="connsiteY4" fmla="*/ 1409700 h 1607820"/>
                <a:gd name="connsiteX5" fmla="*/ 0 w 332171"/>
                <a:gd name="connsiteY5" fmla="*/ 1607820 h 1607820"/>
                <a:gd name="connsiteX0" fmla="*/ 68580 w 332171"/>
                <a:gd name="connsiteY0" fmla="*/ 0 h 1607820"/>
                <a:gd name="connsiteX1" fmla="*/ 205740 w 332171"/>
                <a:gd name="connsiteY1" fmla="*/ 205740 h 1607820"/>
                <a:gd name="connsiteX2" fmla="*/ 312420 w 332171"/>
                <a:gd name="connsiteY2" fmla="*/ 571500 h 1607820"/>
                <a:gd name="connsiteX3" fmla="*/ 320040 w 332171"/>
                <a:gd name="connsiteY3" fmla="*/ 1036320 h 1607820"/>
                <a:gd name="connsiteX4" fmla="*/ 182880 w 332171"/>
                <a:gd name="connsiteY4" fmla="*/ 1409700 h 1607820"/>
                <a:gd name="connsiteX5" fmla="*/ 0 w 332171"/>
                <a:gd name="connsiteY5" fmla="*/ 1607820 h 1607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2171" h="1607820">
                  <a:moveTo>
                    <a:pt x="68580" y="0"/>
                  </a:moveTo>
                  <a:cubicBezTo>
                    <a:pt x="116840" y="55245"/>
                    <a:pt x="165100" y="110490"/>
                    <a:pt x="205740" y="205740"/>
                  </a:cubicBezTo>
                  <a:cubicBezTo>
                    <a:pt x="246380" y="300990"/>
                    <a:pt x="293370" y="433070"/>
                    <a:pt x="312420" y="571500"/>
                  </a:cubicBezTo>
                  <a:cubicBezTo>
                    <a:pt x="331470" y="709930"/>
                    <a:pt x="341630" y="896620"/>
                    <a:pt x="320040" y="1036320"/>
                  </a:cubicBezTo>
                  <a:cubicBezTo>
                    <a:pt x="298450" y="1176020"/>
                    <a:pt x="236220" y="1314450"/>
                    <a:pt x="182880" y="1409700"/>
                  </a:cubicBezTo>
                  <a:cubicBezTo>
                    <a:pt x="129540" y="1504950"/>
                    <a:pt x="76200" y="1535430"/>
                    <a:pt x="0" y="1607820"/>
                  </a:cubicBezTo>
                </a:path>
              </a:pathLst>
            </a:custGeom>
            <a:ln w="28575">
              <a:solidFill>
                <a:schemeClr val="accent2">
                  <a:lumMod val="60000"/>
                  <a:lumOff val="40000"/>
                </a:schemeClr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cxnSp>
          <p:nvCxnSpPr>
            <p:cNvPr id="45" name="直線コネクタ 151"/>
            <p:cNvCxnSpPr/>
            <p:nvPr/>
          </p:nvCxnSpPr>
          <p:spPr>
            <a:xfrm flipV="1">
              <a:off x="6413185" y="2230142"/>
              <a:ext cx="2316398" cy="0"/>
            </a:xfrm>
            <a:prstGeom prst="line">
              <a:avLst/>
            </a:prstGeom>
            <a:ln w="76200">
              <a:solidFill>
                <a:schemeClr val="accent2">
                  <a:lumMod val="60000"/>
                  <a:lumOff val="40000"/>
                </a:schemeClr>
              </a:solidFill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カギ線コネクタ 152"/>
            <p:cNvCxnSpPr/>
            <p:nvPr/>
          </p:nvCxnSpPr>
          <p:spPr>
            <a:xfrm>
              <a:off x="6413185" y="2231857"/>
              <a:ext cx="2416761" cy="2173616"/>
            </a:xfrm>
            <a:prstGeom prst="bentConnector3">
              <a:avLst>
                <a:gd name="adj1" fmla="val 52045"/>
              </a:avLst>
            </a:prstGeom>
            <a:ln w="76200">
              <a:solidFill>
                <a:schemeClr val="accent2">
                  <a:lumMod val="60000"/>
                  <a:lumOff val="4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線コネクタ 153"/>
            <p:cNvCxnSpPr/>
            <p:nvPr/>
          </p:nvCxnSpPr>
          <p:spPr>
            <a:xfrm>
              <a:off x="8337996" y="5545329"/>
              <a:ext cx="540000" cy="0"/>
            </a:xfrm>
            <a:prstGeom prst="line">
              <a:avLst/>
            </a:prstGeom>
            <a:ln w="76200">
              <a:solidFill>
                <a:schemeClr val="accent2">
                  <a:lumMod val="60000"/>
                  <a:lumOff val="4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線コネクタ 154"/>
            <p:cNvCxnSpPr/>
            <p:nvPr/>
          </p:nvCxnSpPr>
          <p:spPr>
            <a:xfrm flipV="1">
              <a:off x="7638730" y="5563478"/>
              <a:ext cx="180000" cy="0"/>
            </a:xfrm>
            <a:prstGeom prst="line">
              <a:avLst/>
            </a:prstGeom>
            <a:ln w="76200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線コネクタ 155"/>
            <p:cNvCxnSpPr/>
            <p:nvPr/>
          </p:nvCxnSpPr>
          <p:spPr>
            <a:xfrm>
              <a:off x="7668731" y="4396953"/>
              <a:ext cx="0" cy="1148376"/>
            </a:xfrm>
            <a:prstGeom prst="line">
              <a:avLst/>
            </a:prstGeom>
            <a:ln w="76200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カギ線コネクタ 156"/>
            <p:cNvCxnSpPr/>
            <p:nvPr/>
          </p:nvCxnSpPr>
          <p:spPr>
            <a:xfrm>
              <a:off x="7668731" y="4403628"/>
              <a:ext cx="1209265" cy="912720"/>
            </a:xfrm>
            <a:prstGeom prst="bentConnector3">
              <a:avLst>
                <a:gd name="adj1" fmla="val 57494"/>
              </a:avLst>
            </a:prstGeom>
            <a:ln w="76200">
              <a:solidFill>
                <a:schemeClr val="accent2">
                  <a:lumMod val="60000"/>
                  <a:lumOff val="4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正方形/長方形 157"/>
            <p:cNvSpPr/>
            <p:nvPr/>
          </p:nvSpPr>
          <p:spPr>
            <a:xfrm>
              <a:off x="4601421" y="1252176"/>
              <a:ext cx="5495678" cy="2390876"/>
            </a:xfrm>
            <a:prstGeom prst="rect">
              <a:avLst/>
            </a:prstGeom>
            <a:noFill/>
            <a:ln>
              <a:solidFill>
                <a:srgbClr val="DC69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pic>
          <p:nvPicPr>
            <p:cNvPr id="52" name="Picture 4"/>
            <p:cNvPicPr>
              <a:picLocks noChangeAspect="1" noChangeArrowheads="1"/>
            </p:cNvPicPr>
            <p:nvPr/>
          </p:nvPicPr>
          <p:blipFill>
            <a:blip r:embed="rId24" cstate="print">
              <a:extLst>
                <a:ext uri="{BEBA8EAE-BF5A-486C-A8C5-ECC9F3942E4B}">
                  <a14:imgProps xmlns:a14="http://schemas.microsoft.com/office/drawing/2010/main">
                    <a14:imgLayer r:embed="rId25">
                      <a14:imgEffect>
                        <a14:backgroundRemoval t="9894" b="92403" l="5125" r="100000">
                          <a14:foregroundMark x1="28250" y1="63958" x2="28250" y2="63958"/>
                          <a14:foregroundMark x1="34000" y1="60954" x2="34000" y2="60954"/>
                          <a14:foregroundMark x1="35750" y1="58834" x2="35750" y2="58834"/>
                          <a14:foregroundMark x1="34250" y1="53004" x2="34250" y2="53004"/>
                          <a14:foregroundMark x1="32500" y1="48233" x2="32500" y2="48233"/>
                          <a14:foregroundMark x1="32500" y1="46996" x2="32500" y2="46996"/>
                          <a14:foregroundMark x1="31000" y1="53357" x2="31000" y2="53357"/>
                          <a14:foregroundMark x1="30750" y1="55124" x2="30750" y2="55124"/>
                          <a14:foregroundMark x1="29250" y1="59364" x2="29250" y2="59364"/>
                          <a14:foregroundMark x1="40250" y1="49117" x2="40250" y2="49117"/>
                          <a14:foregroundMark x1="41250" y1="55477" x2="41250" y2="55477"/>
                          <a14:foregroundMark x1="41500" y1="60247" x2="41500" y2="60247"/>
                          <a14:foregroundMark x1="42375" y1="63074" x2="42375" y2="63074"/>
                          <a14:foregroundMark x1="43000" y1="64488" x2="43000" y2="64488"/>
                          <a14:foregroundMark x1="45750" y1="54240" x2="45750" y2="54240"/>
                          <a14:foregroundMark x1="47250" y1="49117" x2="47250" y2="49117"/>
                          <a14:foregroundMark x1="47750" y1="48233" x2="47750" y2="48233"/>
                          <a14:foregroundMark x1="50750" y1="58127" x2="50750" y2="58127"/>
                          <a14:foregroundMark x1="53250" y1="65724" x2="53250" y2="65724"/>
                          <a14:foregroundMark x1="53250" y1="66078" x2="53250" y2="66078"/>
                          <a14:foregroundMark x1="53750" y1="58834" x2="53750" y2="58834"/>
                          <a14:foregroundMark x1="55250" y1="54240" x2="55250" y2="54240"/>
                          <a14:foregroundMark x1="68750" y1="48233" x2="68750" y2="48233"/>
                          <a14:foregroundMark x1="66750" y1="45760" x2="66750" y2="45760"/>
                          <a14:foregroundMark x1="62250" y1="46996" x2="62250" y2="46996"/>
                          <a14:foregroundMark x1="61625" y1="52120" x2="61625" y2="52120"/>
                          <a14:foregroundMark x1="63750" y1="56714" x2="63750" y2="56714"/>
                          <a14:foregroundMark x1="67250" y1="59364" x2="67250" y2="59364"/>
                          <a14:foregroundMark x1="69125" y1="65194" x2="69125" y2="65194"/>
                          <a14:foregroundMark x1="64250" y1="70318" x2="64250" y2="70318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15869" y="912935"/>
              <a:ext cx="867400" cy="6136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3" name="Picture 7"/>
            <p:cNvPicPr>
              <a:picLocks noChangeAspect="1" noChangeArrowheads="1"/>
            </p:cNvPicPr>
            <p:nvPr/>
          </p:nvPicPr>
          <p:blipFill rotWithShape="1">
            <a:blip r:embed="rId2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8924909" y="4565853"/>
              <a:ext cx="1151025" cy="384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4" name="正方形/長方形 160"/>
            <p:cNvSpPr/>
            <p:nvPr/>
          </p:nvSpPr>
          <p:spPr>
            <a:xfrm>
              <a:off x="3036065" y="3704888"/>
              <a:ext cx="397866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ja-JP" sz="1100" dirty="0">
                  <a:latin typeface="Calibri" panose="020F0502020204030204" pitchFamily="34" charset="0"/>
                  <a:ea typeface="Meiryo UI" panose="020B0604030504040204" pitchFamily="50" charset="-128"/>
                  <a:cs typeface="Calibri" panose="020F0502020204030204" pitchFamily="34" charset="0"/>
                </a:rPr>
                <a:t>※1</a:t>
              </a:r>
              <a:endParaRPr lang="ja-JP" altLang="en-US" sz="1100" dirty="0"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endParaRPr>
            </a:p>
          </p:txBody>
        </p:sp>
        <p:sp>
          <p:nvSpPr>
            <p:cNvPr id="55" name="正方形/長方形 161"/>
            <p:cNvSpPr/>
            <p:nvPr/>
          </p:nvSpPr>
          <p:spPr>
            <a:xfrm>
              <a:off x="3123673" y="1603588"/>
              <a:ext cx="397866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ja-JP" sz="1100" dirty="0">
                  <a:latin typeface="Calibri" panose="020F0502020204030204" pitchFamily="34" charset="0"/>
                  <a:ea typeface="Meiryo UI" panose="020B0604030504040204" pitchFamily="50" charset="-128"/>
                  <a:cs typeface="Calibri" panose="020F0502020204030204" pitchFamily="34" charset="0"/>
                </a:rPr>
                <a:t>※1</a:t>
              </a:r>
              <a:endParaRPr lang="ja-JP" altLang="en-US" sz="1100" dirty="0"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endParaRPr>
            </a:p>
          </p:txBody>
        </p:sp>
        <p:sp>
          <p:nvSpPr>
            <p:cNvPr id="56" name="正方形/長方形 162"/>
            <p:cNvSpPr/>
            <p:nvPr/>
          </p:nvSpPr>
          <p:spPr>
            <a:xfrm>
              <a:off x="6288747" y="2901816"/>
              <a:ext cx="101341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ja-JP" sz="1000" dirty="0">
                  <a:latin typeface="Calibri" panose="020F0502020204030204" pitchFamily="34" charset="0"/>
                  <a:ea typeface="Meiryo UI" panose="020B0604030504040204" pitchFamily="50" charset="-128"/>
                  <a:cs typeface="Calibri" panose="020F0502020204030204" pitchFamily="34" charset="0"/>
                </a:rPr>
                <a:t>App for</a:t>
              </a:r>
              <a:r>
                <a:rPr lang="ja-JP" altLang="en-US" sz="1000" dirty="0">
                  <a:latin typeface="Calibri" panose="020F0502020204030204" pitchFamily="34" charset="0"/>
                  <a:ea typeface="Meiryo UI" panose="020B0604030504040204" pitchFamily="50" charset="-128"/>
                  <a:cs typeface="Calibri" panose="020F0502020204030204" pitchFamily="34" charset="0"/>
                </a:rPr>
                <a:t>　</a:t>
              </a:r>
              <a:endParaRPr lang="en-US" altLang="ja-JP" sz="1000" dirty="0"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endParaRPr>
            </a:p>
            <a:p>
              <a:r>
                <a:rPr lang="en-US" altLang="ja-JP" sz="1000" dirty="0">
                  <a:latin typeface="Calibri" panose="020F0502020204030204" pitchFamily="34" charset="0"/>
                  <a:ea typeface="Meiryo UI" panose="020B0604030504040204" pitchFamily="50" charset="-128"/>
                  <a:cs typeface="Calibri" panose="020F0502020204030204" pitchFamily="34" charset="0"/>
                </a:rPr>
                <a:t>robot managing</a:t>
              </a:r>
              <a:endParaRPr lang="ja-JP" altLang="en-US" sz="1000" dirty="0"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endParaRPr>
            </a:p>
          </p:txBody>
        </p:sp>
        <p:sp>
          <p:nvSpPr>
            <p:cNvPr id="57" name="正方形/長方形 163"/>
            <p:cNvSpPr/>
            <p:nvPr/>
          </p:nvSpPr>
          <p:spPr>
            <a:xfrm>
              <a:off x="4638521" y="3228641"/>
              <a:ext cx="84350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ja-JP" sz="1000" dirty="0">
                  <a:latin typeface="Calibri" panose="020F0502020204030204" pitchFamily="34" charset="0"/>
                  <a:ea typeface="Meiryo UI" panose="020B0604030504040204" pitchFamily="50" charset="-128"/>
                  <a:cs typeface="Calibri" panose="020F0502020204030204" pitchFamily="34" charset="0"/>
                </a:rPr>
                <a:t>App for</a:t>
              </a:r>
            </a:p>
            <a:p>
              <a:pPr algn="r"/>
              <a:r>
                <a:rPr lang="en-US" altLang="ja-JP" sz="1000" dirty="0">
                  <a:latin typeface="Calibri" panose="020F0502020204030204" pitchFamily="34" charset="0"/>
                  <a:ea typeface="Meiryo UI" panose="020B0604030504040204" pitchFamily="50" charset="-128"/>
                  <a:cs typeface="Calibri" panose="020F0502020204030204" pitchFamily="34" charset="0"/>
                </a:rPr>
                <a:t>“dashboard”</a:t>
              </a:r>
              <a:endParaRPr lang="ja-JP" altLang="en-US" sz="1000" dirty="0"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endParaRPr>
            </a:p>
          </p:txBody>
        </p:sp>
        <p:sp>
          <p:nvSpPr>
            <p:cNvPr id="58" name="正方形/長方形 164"/>
            <p:cNvSpPr/>
            <p:nvPr/>
          </p:nvSpPr>
          <p:spPr>
            <a:xfrm>
              <a:off x="6723986" y="5009369"/>
              <a:ext cx="593432" cy="2154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ja-JP" sz="800" dirty="0">
                  <a:latin typeface="Calibri" panose="020F0502020204030204" pitchFamily="34" charset="0"/>
                  <a:ea typeface="Meiryo UI" panose="020B0604030504040204" pitchFamily="50" charset="-128"/>
                  <a:cs typeface="Calibri" panose="020F0502020204030204" pitchFamily="34" charset="0"/>
                </a:rPr>
                <a:t>scheduler</a:t>
              </a:r>
              <a:endParaRPr lang="ja-JP" altLang="en-US" sz="800" dirty="0"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endParaRPr>
            </a:p>
          </p:txBody>
        </p:sp>
        <p:sp>
          <p:nvSpPr>
            <p:cNvPr id="59" name="正方形/長方形 165"/>
            <p:cNvSpPr/>
            <p:nvPr/>
          </p:nvSpPr>
          <p:spPr>
            <a:xfrm>
              <a:off x="6575902" y="5547608"/>
              <a:ext cx="931665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ja-JP" sz="800" dirty="0">
                  <a:latin typeface="Calibri" panose="020F0502020204030204" pitchFamily="34" charset="0"/>
                  <a:ea typeface="Meiryo UI" panose="020B0604030504040204" pitchFamily="50" charset="-128"/>
                  <a:cs typeface="Calibri" panose="020F0502020204030204" pitchFamily="34" charset="0"/>
                </a:rPr>
                <a:t>history plant-data</a:t>
              </a:r>
            </a:p>
            <a:p>
              <a:pPr algn="ctr"/>
              <a:r>
                <a:rPr lang="en-US" altLang="ja-JP" sz="800" dirty="0">
                  <a:latin typeface="Calibri" panose="020F0502020204030204" pitchFamily="34" charset="0"/>
                  <a:ea typeface="Meiryo UI" panose="020B0604030504040204" pitchFamily="50" charset="-128"/>
                  <a:cs typeface="Calibri" panose="020F0502020204030204" pitchFamily="34" charset="0"/>
                </a:rPr>
                <a:t>monitoring</a:t>
              </a:r>
              <a:endParaRPr lang="ja-JP" altLang="en-US" sz="800" dirty="0"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endParaRPr>
            </a:p>
          </p:txBody>
        </p:sp>
        <p:sp>
          <p:nvSpPr>
            <p:cNvPr id="60" name="正方形/長方形 166"/>
            <p:cNvSpPr/>
            <p:nvPr/>
          </p:nvSpPr>
          <p:spPr>
            <a:xfrm>
              <a:off x="4188188" y="5506418"/>
              <a:ext cx="102624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ja-JP" sz="800" dirty="0">
                  <a:latin typeface="Calibri" panose="020F0502020204030204" pitchFamily="34" charset="0"/>
                  <a:ea typeface="Meiryo UI" panose="020B0604030504040204" pitchFamily="50" charset="-128"/>
                  <a:cs typeface="Calibri" panose="020F0502020204030204" pitchFamily="34" charset="0"/>
                </a:rPr>
                <a:t>real-time plant-data</a:t>
              </a:r>
            </a:p>
            <a:p>
              <a:pPr algn="ctr"/>
              <a:r>
                <a:rPr lang="en-US" altLang="ja-JP" sz="800" dirty="0">
                  <a:latin typeface="Calibri" panose="020F0502020204030204" pitchFamily="34" charset="0"/>
                  <a:ea typeface="Meiryo UI" panose="020B0604030504040204" pitchFamily="50" charset="-128"/>
                  <a:cs typeface="Calibri" panose="020F0502020204030204" pitchFamily="34" charset="0"/>
                </a:rPr>
                <a:t>Alarms </a:t>
              </a:r>
              <a:endParaRPr lang="ja-JP" altLang="en-US" sz="800" dirty="0"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endParaRPr>
            </a:p>
          </p:txBody>
        </p:sp>
        <p:sp>
          <p:nvSpPr>
            <p:cNvPr id="61" name="正方形/長方形 167"/>
            <p:cNvSpPr/>
            <p:nvPr/>
          </p:nvSpPr>
          <p:spPr>
            <a:xfrm>
              <a:off x="4198971" y="5076190"/>
              <a:ext cx="1037463" cy="2154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ja-JP" sz="800" dirty="0">
                  <a:latin typeface="Calibri" panose="020F0502020204030204" pitchFamily="34" charset="0"/>
                  <a:ea typeface="Meiryo UI" panose="020B0604030504040204" pitchFamily="50" charset="-128"/>
                  <a:cs typeface="Calibri" panose="020F0502020204030204" pitchFamily="34" charset="0"/>
                </a:rPr>
                <a:t>position &amp; condition</a:t>
              </a:r>
              <a:endParaRPr lang="ja-JP" altLang="en-US" sz="800" dirty="0"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endParaRPr>
            </a:p>
          </p:txBody>
        </p:sp>
        <p:sp>
          <p:nvSpPr>
            <p:cNvPr id="62" name="正方形/長方形 168"/>
            <p:cNvSpPr/>
            <p:nvPr/>
          </p:nvSpPr>
          <p:spPr>
            <a:xfrm>
              <a:off x="3181414" y="2865589"/>
              <a:ext cx="1357423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ja-JP" sz="1200" dirty="0">
                  <a:solidFill>
                    <a:schemeClr val="bg1">
                      <a:lumMod val="6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anose="020F0502020204030204" pitchFamily="34" charset="0"/>
                  <a:ea typeface="Meiryo UI" panose="020B0604030504040204" pitchFamily="50" charset="-128"/>
                  <a:cs typeface="Calibri" panose="020F0502020204030204" pitchFamily="34" charset="0"/>
                </a:rPr>
                <a:t>Closed network of </a:t>
              </a:r>
            </a:p>
            <a:p>
              <a:pPr algn="ctr"/>
              <a:r>
                <a:rPr lang="en-US" altLang="ja-JP" sz="1200" dirty="0">
                  <a:solidFill>
                    <a:schemeClr val="bg1">
                      <a:lumMod val="6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anose="020F0502020204030204" pitchFamily="34" charset="0"/>
                  <a:ea typeface="Meiryo UI" panose="020B0604030504040204" pitchFamily="50" charset="-128"/>
                  <a:cs typeface="Calibri" panose="020F0502020204030204" pitchFamily="34" charset="0"/>
                </a:rPr>
                <a:t>telecom carriers</a:t>
              </a:r>
            </a:p>
            <a:p>
              <a:pPr algn="ctr"/>
              <a:r>
                <a:rPr lang="en-US" altLang="ja-JP" sz="1200" dirty="0">
                  <a:solidFill>
                    <a:schemeClr val="bg1">
                      <a:lumMod val="6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anose="020F0502020204030204" pitchFamily="34" charset="0"/>
                  <a:ea typeface="Meiryo UI" panose="020B0604030504040204" pitchFamily="50" charset="-128"/>
                  <a:cs typeface="Calibri" panose="020F0502020204030204" pitchFamily="34" charset="0"/>
                </a:rPr>
                <a:t>(global)</a:t>
              </a:r>
              <a:endParaRPr lang="ja-JP" altLang="en-US" sz="1200" dirty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endParaRPr>
            </a:p>
          </p:txBody>
        </p:sp>
        <p:pic>
          <p:nvPicPr>
            <p:cNvPr id="63" name="Picture 8"/>
            <p:cNvPicPr>
              <a:picLocks noChangeAspect="1" noChangeArrowheads="1"/>
            </p:cNvPicPr>
            <p:nvPr/>
          </p:nvPicPr>
          <p:blipFill>
            <a:blip r:embed="rId2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41152" y="982413"/>
              <a:ext cx="607256" cy="278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4" name="Picture 191"/>
            <p:cNvPicPr>
              <a:picLocks noChangeAspect="1"/>
            </p:cNvPicPr>
            <p:nvPr/>
          </p:nvPicPr>
          <p:blipFill>
            <a:blip r:embed="rId2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00091" y="1326164"/>
              <a:ext cx="529960" cy="529960"/>
            </a:xfrm>
            <a:prstGeom prst="rect">
              <a:avLst/>
            </a:prstGeom>
          </p:spPr>
        </p:pic>
        <p:pic>
          <p:nvPicPr>
            <p:cNvPr id="65" name="Picture 191"/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60493" y="4014801"/>
              <a:ext cx="360000" cy="360000"/>
            </a:xfrm>
            <a:prstGeom prst="rect">
              <a:avLst/>
            </a:prstGeom>
          </p:spPr>
        </p:pic>
        <p:pic>
          <p:nvPicPr>
            <p:cNvPr id="66" name="Picture 191"/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71682" y="5645249"/>
              <a:ext cx="360000" cy="360000"/>
            </a:xfrm>
            <a:prstGeom prst="rect">
              <a:avLst/>
            </a:prstGeom>
          </p:spPr>
        </p:pic>
        <p:pic>
          <p:nvPicPr>
            <p:cNvPr id="67" name="Picture 191"/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40708" y="3603016"/>
              <a:ext cx="360000" cy="360000"/>
            </a:xfrm>
            <a:prstGeom prst="rect">
              <a:avLst/>
            </a:prstGeom>
          </p:spPr>
        </p:pic>
        <p:pic>
          <p:nvPicPr>
            <p:cNvPr id="68" name="Picture 191"/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43460" y="3643052"/>
              <a:ext cx="360000" cy="360000"/>
            </a:xfrm>
            <a:prstGeom prst="rect">
              <a:avLst/>
            </a:prstGeom>
          </p:spPr>
        </p:pic>
        <p:cxnSp>
          <p:nvCxnSpPr>
            <p:cNvPr id="69" name="直線コネクタ 175"/>
            <p:cNvCxnSpPr/>
            <p:nvPr/>
          </p:nvCxnSpPr>
          <p:spPr>
            <a:xfrm>
              <a:off x="7496474" y="540080"/>
              <a:ext cx="0" cy="5502604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正方形/長方形 176"/>
            <p:cNvSpPr/>
            <p:nvPr/>
          </p:nvSpPr>
          <p:spPr>
            <a:xfrm>
              <a:off x="2322809" y="2543153"/>
              <a:ext cx="699102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ja-JP" sz="1400" dirty="0">
                  <a:latin typeface="Calibri" panose="020F0502020204030204" pitchFamily="34" charset="0"/>
                  <a:ea typeface="Meiryo UI" panose="020B0604030504040204" pitchFamily="50" charset="-128"/>
                  <a:cs typeface="Calibri" panose="020F0502020204030204" pitchFamily="34" charset="0"/>
                </a:rPr>
                <a:t>ROBOT</a:t>
              </a:r>
              <a:endParaRPr lang="ja-JP" altLang="en-US" sz="1400" dirty="0"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endParaRPr>
            </a:p>
          </p:txBody>
        </p:sp>
        <p:sp>
          <p:nvSpPr>
            <p:cNvPr id="71" name="正方形/長方形 177"/>
            <p:cNvSpPr/>
            <p:nvPr/>
          </p:nvSpPr>
          <p:spPr>
            <a:xfrm>
              <a:off x="1911195" y="4756488"/>
              <a:ext cx="1564852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ja-JP" sz="1400" dirty="0">
                  <a:latin typeface="Calibri" panose="020F0502020204030204" pitchFamily="34" charset="0"/>
                  <a:ea typeface="Meiryo UI" panose="020B0604030504040204" pitchFamily="50" charset="-128"/>
                  <a:cs typeface="Calibri" panose="020F0502020204030204" pitchFamily="34" charset="0"/>
                </a:rPr>
                <a:t>Remote Control PC</a:t>
              </a:r>
              <a:endParaRPr lang="ja-JP" altLang="en-US" sz="1400" dirty="0"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endParaRPr>
            </a:p>
          </p:txBody>
        </p:sp>
        <p:sp>
          <p:nvSpPr>
            <p:cNvPr id="72" name="正方形/長方形 178"/>
            <p:cNvSpPr/>
            <p:nvPr/>
          </p:nvSpPr>
          <p:spPr>
            <a:xfrm>
              <a:off x="2672416" y="1194872"/>
              <a:ext cx="675826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ja-JP" sz="1400" dirty="0">
                  <a:solidFill>
                    <a:schemeClr val="accent5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anose="020F0502020204030204" pitchFamily="34" charset="0"/>
                  <a:ea typeface="Meiryo UI" panose="020B0604030504040204" pitchFamily="50" charset="-128"/>
                  <a:cs typeface="Calibri" panose="020F0502020204030204" pitchFamily="34" charset="0"/>
                </a:rPr>
                <a:t>Zone 1</a:t>
              </a:r>
              <a:endParaRPr lang="ja-JP" altLang="en-US" sz="1400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endParaRPr>
            </a:p>
          </p:txBody>
        </p:sp>
        <p:cxnSp>
          <p:nvCxnSpPr>
            <p:cNvPr id="73" name="直線矢印コネクタ 179"/>
            <p:cNvCxnSpPr/>
            <p:nvPr/>
          </p:nvCxnSpPr>
          <p:spPr>
            <a:xfrm>
              <a:off x="7505104" y="861750"/>
              <a:ext cx="2600233" cy="0"/>
            </a:xfrm>
            <a:prstGeom prst="straightConnector1">
              <a:avLst/>
            </a:prstGeom>
            <a:ln w="28575">
              <a:solidFill>
                <a:schemeClr val="bg1">
                  <a:lumMod val="65000"/>
                </a:schemeClr>
              </a:solidFill>
              <a:prstDash val="solid"/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線矢印コネクタ 180"/>
            <p:cNvCxnSpPr/>
            <p:nvPr/>
          </p:nvCxnSpPr>
          <p:spPr>
            <a:xfrm>
              <a:off x="1738816" y="853514"/>
              <a:ext cx="5757658" cy="0"/>
            </a:xfrm>
            <a:prstGeom prst="straightConnector1">
              <a:avLst/>
            </a:prstGeom>
            <a:ln w="28575">
              <a:solidFill>
                <a:schemeClr val="bg1">
                  <a:lumMod val="65000"/>
                </a:schemeClr>
              </a:solidFill>
              <a:prstDash val="solid"/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正方形/長方形 181"/>
            <p:cNvSpPr/>
            <p:nvPr/>
          </p:nvSpPr>
          <p:spPr>
            <a:xfrm>
              <a:off x="3265028" y="545737"/>
              <a:ext cx="167937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ja-JP" sz="1400" dirty="0">
                  <a:latin typeface="Calibri" panose="020F0502020204030204" pitchFamily="34" charset="0"/>
                  <a:ea typeface="Meiryo UI" panose="020B0604030504040204" pitchFamily="50" charset="-128"/>
                  <a:cs typeface="Calibri" panose="020F0502020204030204" pitchFamily="34" charset="0"/>
                </a:rPr>
                <a:t>Standard Equipment</a:t>
              </a:r>
              <a:endParaRPr lang="ja-JP" altLang="en-US" sz="1400" dirty="0"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endParaRPr>
            </a:p>
          </p:txBody>
        </p:sp>
        <p:sp>
          <p:nvSpPr>
            <p:cNvPr id="76" name="正方形/長方形 182"/>
            <p:cNvSpPr/>
            <p:nvPr/>
          </p:nvSpPr>
          <p:spPr>
            <a:xfrm>
              <a:off x="8062701" y="553973"/>
              <a:ext cx="137678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ja-JP" sz="1400" dirty="0">
                  <a:latin typeface="Calibri" panose="020F0502020204030204" pitchFamily="34" charset="0"/>
                  <a:ea typeface="Meiryo UI" panose="020B0604030504040204" pitchFamily="50" charset="-128"/>
                  <a:cs typeface="Calibri" panose="020F0502020204030204" pitchFamily="34" charset="0"/>
                </a:rPr>
                <a:t>Optional System</a:t>
              </a:r>
              <a:endParaRPr lang="ja-JP" altLang="en-US" sz="1400" dirty="0"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endParaRPr>
            </a:p>
          </p:txBody>
        </p:sp>
        <p:sp>
          <p:nvSpPr>
            <p:cNvPr id="77" name="正方形/長方形 183"/>
            <p:cNvSpPr/>
            <p:nvPr/>
          </p:nvSpPr>
          <p:spPr>
            <a:xfrm>
              <a:off x="8696179" y="5742720"/>
              <a:ext cx="1274708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ja-JP" sz="1100" dirty="0">
                  <a:latin typeface="Calibri" panose="020F0502020204030204" pitchFamily="34" charset="0"/>
                  <a:ea typeface="Meiryo UI" panose="020B0604030504040204" pitchFamily="50" charset="-128"/>
                  <a:cs typeface="Calibri" panose="020F0502020204030204" pitchFamily="34" charset="0"/>
                </a:rPr>
                <a:t>User server system</a:t>
              </a:r>
              <a:endParaRPr lang="ja-JP" altLang="en-US" sz="1100" dirty="0"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endParaRPr>
            </a:p>
          </p:txBody>
        </p:sp>
        <p:sp>
          <p:nvSpPr>
            <p:cNvPr id="78" name="正方形/長方形 184"/>
            <p:cNvSpPr/>
            <p:nvPr/>
          </p:nvSpPr>
          <p:spPr>
            <a:xfrm>
              <a:off x="5863444" y="1417656"/>
              <a:ext cx="131497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ja-JP" sz="1400" dirty="0">
                  <a:latin typeface="Calibri" panose="020F0502020204030204" pitchFamily="34" charset="0"/>
                  <a:ea typeface="Meiryo UI" panose="020B0604030504040204" pitchFamily="50" charset="-128"/>
                  <a:cs typeface="Calibri" panose="020F0502020204030204" pitchFamily="34" charset="0"/>
                </a:rPr>
                <a:t>Virtual</a:t>
              </a:r>
            </a:p>
            <a:p>
              <a:r>
                <a:rPr lang="ja-JP" altLang="en-US" sz="1400" dirty="0">
                  <a:latin typeface="Calibri" panose="020F0502020204030204" pitchFamily="34" charset="0"/>
                  <a:ea typeface="Meiryo UI" panose="020B0604030504040204" pitchFamily="50" charset="-128"/>
                  <a:cs typeface="Calibri" panose="020F0502020204030204" pitchFamily="34" charset="0"/>
                </a:rPr>
                <a:t>　</a:t>
              </a:r>
              <a:r>
                <a:rPr lang="en-US" altLang="ja-JP" sz="1400" dirty="0">
                  <a:latin typeface="Calibri" panose="020F0502020204030204" pitchFamily="34" charset="0"/>
                  <a:ea typeface="Meiryo UI" panose="020B0604030504040204" pitchFamily="50" charset="-128"/>
                  <a:cs typeface="Calibri" panose="020F0502020204030204" pitchFamily="34" charset="0"/>
                </a:rPr>
                <a:t> Private Cloud</a:t>
              </a:r>
              <a:endParaRPr lang="ja-JP" altLang="en-US" sz="1400" dirty="0"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endParaRPr>
            </a:p>
          </p:txBody>
        </p:sp>
        <p:sp>
          <p:nvSpPr>
            <p:cNvPr id="79" name="正方形/長方形 185"/>
            <p:cNvSpPr/>
            <p:nvPr/>
          </p:nvSpPr>
          <p:spPr>
            <a:xfrm>
              <a:off x="5339225" y="2024992"/>
              <a:ext cx="49564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ja-JP" sz="1400" dirty="0">
                  <a:latin typeface="Calibri" panose="020F0502020204030204" pitchFamily="34" charset="0"/>
                  <a:ea typeface="Meiryo UI" panose="020B0604030504040204" pitchFamily="50" charset="-128"/>
                  <a:cs typeface="Calibri" panose="020F0502020204030204" pitchFamily="34" charset="0"/>
                </a:rPr>
                <a:t>MHI</a:t>
              </a:r>
              <a:endParaRPr lang="ja-JP" altLang="en-US" sz="1400" dirty="0"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endParaRPr>
            </a:p>
          </p:txBody>
        </p:sp>
        <p:sp>
          <p:nvSpPr>
            <p:cNvPr id="80" name="正方形/長方形 186"/>
            <p:cNvSpPr/>
            <p:nvPr/>
          </p:nvSpPr>
          <p:spPr>
            <a:xfrm>
              <a:off x="8829946" y="1435106"/>
              <a:ext cx="412292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ja-JP" sz="1100" dirty="0">
                  <a:latin typeface="Calibri" panose="020F0502020204030204" pitchFamily="34" charset="0"/>
                  <a:ea typeface="Meiryo UI" panose="020B0604030504040204" pitchFamily="50" charset="-128"/>
                  <a:cs typeface="Calibri" panose="020F0502020204030204" pitchFamily="34" charset="0"/>
                </a:rPr>
                <a:t>VPC</a:t>
              </a:r>
              <a:endParaRPr lang="ja-JP" altLang="en-US" sz="1100" dirty="0"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endParaRPr>
            </a:p>
          </p:txBody>
        </p:sp>
        <p:sp>
          <p:nvSpPr>
            <p:cNvPr id="81" name="正方形/長方形 187"/>
            <p:cNvSpPr/>
            <p:nvPr/>
          </p:nvSpPr>
          <p:spPr>
            <a:xfrm>
              <a:off x="9108359" y="2044099"/>
              <a:ext cx="449162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ja-JP" sz="1100" dirty="0">
                  <a:latin typeface="Calibri" panose="020F0502020204030204" pitchFamily="34" charset="0"/>
                  <a:ea typeface="Meiryo UI" panose="020B0604030504040204" pitchFamily="50" charset="-128"/>
                  <a:cs typeface="Calibri" panose="020F0502020204030204" pitchFamily="34" charset="0"/>
                </a:rPr>
                <a:t>User</a:t>
              </a:r>
              <a:endParaRPr lang="ja-JP" altLang="en-US" sz="1100" dirty="0"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endParaRPr>
            </a:p>
          </p:txBody>
        </p:sp>
        <p:sp>
          <p:nvSpPr>
            <p:cNvPr id="82" name="正方形/長方形 188"/>
            <p:cNvSpPr/>
            <p:nvPr/>
          </p:nvSpPr>
          <p:spPr>
            <a:xfrm>
              <a:off x="9189236" y="4226555"/>
              <a:ext cx="449162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ja-JP" sz="1100" dirty="0">
                  <a:latin typeface="Calibri" panose="020F0502020204030204" pitchFamily="34" charset="0"/>
                  <a:ea typeface="Meiryo UI" panose="020B0604030504040204" pitchFamily="50" charset="-128"/>
                  <a:cs typeface="Calibri" panose="020F0502020204030204" pitchFamily="34" charset="0"/>
                </a:rPr>
                <a:t>User</a:t>
              </a:r>
              <a:endParaRPr lang="ja-JP" altLang="en-US" sz="1100" dirty="0"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endParaRPr>
            </a:p>
          </p:txBody>
        </p:sp>
        <p:pic>
          <p:nvPicPr>
            <p:cNvPr id="83" name="Picture 191"/>
            <p:cNvPicPr>
              <a:picLocks noChangeAspect="1"/>
            </p:cNvPicPr>
            <p:nvPr/>
          </p:nvPicPr>
          <p:blipFill>
            <a:blip r:embed="rId2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64866" y="1495326"/>
              <a:ext cx="529960" cy="529960"/>
            </a:xfrm>
            <a:prstGeom prst="rect">
              <a:avLst/>
            </a:prstGeom>
          </p:spPr>
        </p:pic>
        <p:sp>
          <p:nvSpPr>
            <p:cNvPr id="84" name="正方形/長方形 190"/>
            <p:cNvSpPr/>
            <p:nvPr/>
          </p:nvSpPr>
          <p:spPr>
            <a:xfrm>
              <a:off x="7853494" y="3952800"/>
              <a:ext cx="1016625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ja-JP" sz="1000" dirty="0">
                  <a:latin typeface="Calibri" panose="020F0502020204030204" pitchFamily="34" charset="0"/>
                  <a:ea typeface="Meiryo UI" panose="020B0604030504040204" pitchFamily="50" charset="-128"/>
                  <a:cs typeface="Calibri" panose="020F0502020204030204" pitchFamily="34" charset="0"/>
                </a:rPr>
                <a:t>physical</a:t>
              </a:r>
            </a:p>
            <a:p>
              <a:r>
                <a:rPr lang="en-US" altLang="ja-JP" sz="1000" dirty="0">
                  <a:latin typeface="Calibri" panose="020F0502020204030204" pitchFamily="34" charset="0"/>
                  <a:ea typeface="Meiryo UI" panose="020B0604030504040204" pitchFamily="50" charset="-128"/>
                  <a:cs typeface="Calibri" panose="020F0502020204030204" pitchFamily="34" charset="0"/>
                </a:rPr>
                <a:t>private network</a:t>
              </a:r>
              <a:endParaRPr lang="ja-JP" altLang="en-US" sz="1000" dirty="0"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endParaRPr>
            </a:p>
          </p:txBody>
        </p:sp>
        <p:sp>
          <p:nvSpPr>
            <p:cNvPr id="85" name="正方形/長方形 191"/>
            <p:cNvSpPr/>
            <p:nvPr/>
          </p:nvSpPr>
          <p:spPr>
            <a:xfrm>
              <a:off x="7883068" y="5734272"/>
              <a:ext cx="1016625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ja-JP" sz="1000" dirty="0">
                  <a:latin typeface="Calibri" panose="020F0502020204030204" pitchFamily="34" charset="0"/>
                  <a:ea typeface="Meiryo UI" panose="020B0604030504040204" pitchFamily="50" charset="-128"/>
                  <a:cs typeface="Calibri" panose="020F0502020204030204" pitchFamily="34" charset="0"/>
                </a:rPr>
                <a:t>virtual</a:t>
              </a:r>
            </a:p>
            <a:p>
              <a:r>
                <a:rPr lang="en-US" altLang="ja-JP" sz="1000" dirty="0">
                  <a:latin typeface="Calibri" panose="020F0502020204030204" pitchFamily="34" charset="0"/>
                  <a:ea typeface="Meiryo UI" panose="020B0604030504040204" pitchFamily="50" charset="-128"/>
                  <a:cs typeface="Calibri" panose="020F0502020204030204" pitchFamily="34" charset="0"/>
                </a:rPr>
                <a:t>private network</a:t>
              </a:r>
              <a:endParaRPr lang="ja-JP" altLang="en-US" sz="1000" dirty="0"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endParaRPr>
            </a:p>
          </p:txBody>
        </p:sp>
        <p:pic>
          <p:nvPicPr>
            <p:cNvPr id="86" name="Picture 42">
              <a:extLst>
                <a:ext uri="{FF2B5EF4-FFF2-40B4-BE49-F238E27FC236}">
                  <a16:creationId xmlns:a16="http://schemas.microsoft.com/office/drawing/2014/main" id="{D7054A21-B46B-E94C-A16E-432E375E4925}"/>
                </a:ext>
              </a:extLst>
            </p:cNvPr>
            <p:cNvPicPr>
              <a:picLocks noChangeAspect="1"/>
            </p:cNvPicPr>
            <p:nvPr/>
          </p:nvPicPr>
          <p:blipFill>
            <a:blip r:embed="rId2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69082" y="5126898"/>
              <a:ext cx="540000" cy="540000"/>
            </a:xfrm>
            <a:prstGeom prst="rect">
              <a:avLst/>
            </a:prstGeom>
          </p:spPr>
        </p:pic>
        <p:pic>
          <p:nvPicPr>
            <p:cNvPr id="87" name="Picture 62">
              <a:extLst>
                <a:ext uri="{FF2B5EF4-FFF2-40B4-BE49-F238E27FC236}">
                  <a16:creationId xmlns:a16="http://schemas.microsoft.com/office/drawing/2014/main" id="{09D8A463-8295-7C49-A76E-D256FEF3D846}"/>
                </a:ext>
              </a:extLst>
            </p:cNvPr>
            <p:cNvPicPr>
              <a:picLocks noChangeAspect="1"/>
            </p:cNvPicPr>
            <p:nvPr/>
          </p:nvPicPr>
          <p:blipFill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50524" y="5121175"/>
              <a:ext cx="540000" cy="540000"/>
            </a:xfrm>
            <a:prstGeom prst="rect">
              <a:avLst/>
            </a:prstGeom>
          </p:spPr>
        </p:pic>
        <p:pic>
          <p:nvPicPr>
            <p:cNvPr id="88" name="図 194">
              <a:extLst>
                <a:ext uri="{FF2B5EF4-FFF2-40B4-BE49-F238E27FC236}">
                  <a16:creationId xmlns:a16="http://schemas.microsoft.com/office/drawing/2014/main" id="{48017FE2-99AA-0542-8CB8-571936764AB1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69082" y="4670694"/>
              <a:ext cx="540000" cy="540000"/>
            </a:xfrm>
            <a:prstGeom prst="rect">
              <a:avLst/>
            </a:prstGeom>
          </p:spPr>
        </p:pic>
        <p:pic>
          <p:nvPicPr>
            <p:cNvPr id="89" name="Picture 120"/>
            <p:cNvPicPr>
              <a:picLocks noChangeAspect="1"/>
            </p:cNvPicPr>
            <p:nvPr/>
          </p:nvPicPr>
          <p:blipFill>
            <a:blip r:embed="rId3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50524" y="4618329"/>
              <a:ext cx="540000" cy="540000"/>
            </a:xfrm>
            <a:prstGeom prst="rect">
              <a:avLst/>
            </a:prstGeom>
          </p:spPr>
        </p:pic>
        <p:pic>
          <p:nvPicPr>
            <p:cNvPr id="90" name="図 196">
              <a:extLst>
                <a:ext uri="{FF2B5EF4-FFF2-40B4-BE49-F238E27FC236}">
                  <a16:creationId xmlns:a16="http://schemas.microsoft.com/office/drawing/2014/main" id="{3F64C38F-F2F4-7944-A89E-F98941EDB071}"/>
                </a:ext>
              </a:extLst>
            </p:cNvPr>
            <p:cNvPicPr>
              <a:picLocks noChangeAspect="1"/>
            </p:cNvPicPr>
            <p:nvPr/>
          </p:nvPicPr>
          <p:blipFill>
            <a:blip r:embed="rId3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45028" y="4920987"/>
              <a:ext cx="720000" cy="720000"/>
            </a:xfrm>
            <a:prstGeom prst="rect">
              <a:avLst/>
            </a:prstGeom>
          </p:spPr>
        </p:pic>
        <p:pic>
          <p:nvPicPr>
            <p:cNvPr id="91" name="Picture 3"/>
            <p:cNvPicPr>
              <a:picLocks noChangeAspect="1" noChangeArrowheads="1"/>
            </p:cNvPicPr>
            <p:nvPr/>
          </p:nvPicPr>
          <p:blipFill rotWithShape="1">
            <a:blip r:embed="rId34" cstate="print">
              <a:extLst>
                <a:ext uri="{BEBA8EAE-BF5A-486C-A8C5-ECC9F3942E4B}">
                  <a14:imgProps xmlns:a14="http://schemas.microsoft.com/office/drawing/2010/main">
                    <a14:imgLayer r:embed="rId35">
                      <a14:imgEffect>
                        <a14:backgroundRemoval t="0" b="100000" l="0" r="100000">
                          <a14:foregroundMark x1="44118" y1="57500" x2="44118" y2="57500"/>
                          <a14:foregroundMark x1="55882" y1="61250" x2="55882" y2="61250"/>
                          <a14:foregroundMark x1="47059" y1="73750" x2="47059" y2="7375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2502734" y="4159648"/>
              <a:ext cx="178897" cy="2115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" name="正方形/長方形 198"/>
            <p:cNvSpPr/>
            <p:nvPr/>
          </p:nvSpPr>
          <p:spPr>
            <a:xfrm>
              <a:off x="2206767" y="4376821"/>
              <a:ext cx="348172" cy="1846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ja-JP" sz="600" dirty="0">
                  <a:latin typeface="Calibri" panose="020F0502020204030204" pitchFamily="34" charset="0"/>
                  <a:ea typeface="Meiryo UI" panose="020B0604030504040204" pitchFamily="50" charset="-128"/>
                  <a:cs typeface="Calibri" panose="020F0502020204030204" pitchFamily="34" charset="0"/>
                </a:rPr>
                <a:t>Linux</a:t>
              </a:r>
              <a:endParaRPr lang="ja-JP" altLang="en-US" sz="600" dirty="0"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endParaRPr>
            </a:p>
          </p:txBody>
        </p:sp>
        <p:sp>
          <p:nvSpPr>
            <p:cNvPr id="93" name="正方形/長方形 199"/>
            <p:cNvSpPr/>
            <p:nvPr/>
          </p:nvSpPr>
          <p:spPr>
            <a:xfrm>
              <a:off x="4993954" y="4951447"/>
              <a:ext cx="391454" cy="1846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ja-JP" sz="600" dirty="0">
                  <a:latin typeface="Calibri" panose="020F0502020204030204" pitchFamily="34" charset="0"/>
                  <a:ea typeface="Meiryo UI" panose="020B0604030504040204" pitchFamily="50" charset="-128"/>
                  <a:cs typeface="Calibri" panose="020F0502020204030204" pitchFamily="34" charset="0"/>
                </a:rPr>
                <a:t>WWW</a:t>
              </a:r>
              <a:endParaRPr lang="ja-JP" altLang="en-US" sz="600" dirty="0"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endParaRPr>
            </a:p>
          </p:txBody>
        </p:sp>
        <p:sp>
          <p:nvSpPr>
            <p:cNvPr id="94" name="正方形/長方形 200"/>
            <p:cNvSpPr/>
            <p:nvPr/>
          </p:nvSpPr>
          <p:spPr>
            <a:xfrm>
              <a:off x="6365603" y="5006339"/>
              <a:ext cx="391454" cy="1846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ja-JP" sz="600" dirty="0">
                  <a:latin typeface="Calibri" panose="020F0502020204030204" pitchFamily="34" charset="0"/>
                  <a:ea typeface="Meiryo UI" panose="020B0604030504040204" pitchFamily="50" charset="-128"/>
                  <a:cs typeface="Calibri" panose="020F0502020204030204" pitchFamily="34" charset="0"/>
                </a:rPr>
                <a:t>WWW</a:t>
              </a:r>
              <a:endParaRPr lang="ja-JP" altLang="en-US" sz="600" dirty="0"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endParaRPr>
            </a:p>
          </p:txBody>
        </p:sp>
        <p:sp>
          <p:nvSpPr>
            <p:cNvPr id="95" name="正方形/長方形 201"/>
            <p:cNvSpPr/>
            <p:nvPr/>
          </p:nvSpPr>
          <p:spPr>
            <a:xfrm>
              <a:off x="3000027" y="5047189"/>
              <a:ext cx="1127232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ja-JP" sz="1000" dirty="0">
                  <a:latin typeface="Calibri" panose="020F0502020204030204" pitchFamily="34" charset="0"/>
                  <a:ea typeface="Meiryo UI" panose="020B0604030504040204" pitchFamily="50" charset="-128"/>
                  <a:cs typeface="Calibri" panose="020F0502020204030204" pitchFamily="34" charset="0"/>
                </a:rPr>
                <a:t>App for</a:t>
              </a:r>
            </a:p>
            <a:p>
              <a:r>
                <a:rPr lang="en-US" altLang="ja-JP" sz="1000" dirty="0">
                  <a:latin typeface="Calibri" panose="020F0502020204030204" pitchFamily="34" charset="0"/>
                  <a:ea typeface="Meiryo UI" panose="020B0604030504040204" pitchFamily="50" charset="-128"/>
                  <a:cs typeface="Calibri" panose="020F0502020204030204" pitchFamily="34" charset="0"/>
                </a:rPr>
                <a:t>remote control</a:t>
              </a:r>
            </a:p>
            <a:p>
              <a:r>
                <a:rPr lang="en-US" altLang="ja-JP" sz="1000" dirty="0">
                  <a:latin typeface="Calibri" panose="020F0502020204030204" pitchFamily="34" charset="0"/>
                  <a:ea typeface="Meiryo UI" panose="020B0604030504040204" pitchFamily="50" charset="-128"/>
                  <a:cs typeface="Calibri" panose="020F0502020204030204" pitchFamily="34" charset="0"/>
                </a:rPr>
                <a:t>and map/scenario</a:t>
              </a:r>
            </a:p>
            <a:p>
              <a:r>
                <a:rPr lang="en-US" altLang="ja-JP" sz="1000" dirty="0">
                  <a:latin typeface="Calibri" panose="020F0502020204030204" pitchFamily="34" charset="0"/>
                  <a:ea typeface="Meiryo UI" panose="020B0604030504040204" pitchFamily="50" charset="-128"/>
                  <a:cs typeface="Calibri" panose="020F0502020204030204" pitchFamily="34" charset="0"/>
                </a:rPr>
                <a:t>generator</a:t>
              </a:r>
              <a:endParaRPr lang="ja-JP" altLang="en-US" sz="1000" dirty="0"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endParaRPr>
            </a:p>
          </p:txBody>
        </p:sp>
        <p:sp>
          <p:nvSpPr>
            <p:cNvPr id="96" name="円/楕円 202"/>
            <p:cNvSpPr/>
            <p:nvPr/>
          </p:nvSpPr>
          <p:spPr>
            <a:xfrm>
              <a:off x="5408951" y="3726324"/>
              <a:ext cx="756000" cy="756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pic>
          <p:nvPicPr>
            <p:cNvPr id="97" name="Picture 68"/>
            <p:cNvPicPr>
              <a:picLocks noChangeAspect="1"/>
            </p:cNvPicPr>
            <p:nvPr/>
          </p:nvPicPr>
          <p:blipFill>
            <a:blip r:embed="rId3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70209" y="3491503"/>
              <a:ext cx="1230499" cy="1230499"/>
            </a:xfrm>
            <a:prstGeom prst="rect">
              <a:avLst/>
            </a:prstGeom>
          </p:spPr>
        </p:pic>
        <p:pic>
          <p:nvPicPr>
            <p:cNvPr id="98" name="Picture 189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52000" y="5048551"/>
              <a:ext cx="720000" cy="720000"/>
            </a:xfrm>
            <a:prstGeom prst="rect">
              <a:avLst/>
            </a:prstGeom>
          </p:spPr>
        </p:pic>
        <p:sp>
          <p:nvSpPr>
            <p:cNvPr id="99" name="正方形/長方形 205"/>
            <p:cNvSpPr/>
            <p:nvPr/>
          </p:nvSpPr>
          <p:spPr>
            <a:xfrm>
              <a:off x="4512457" y="4335277"/>
              <a:ext cx="881973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ja-JP" sz="1000" dirty="0">
                  <a:latin typeface="Calibri" panose="020F0502020204030204" pitchFamily="34" charset="0"/>
                  <a:ea typeface="Meiryo UI" panose="020B0604030504040204" pitchFamily="50" charset="-128"/>
                  <a:cs typeface="Calibri" panose="020F0502020204030204" pitchFamily="34" charset="0"/>
                </a:rPr>
                <a:t>Dashboard</a:t>
              </a:r>
            </a:p>
            <a:p>
              <a:pPr algn="ctr"/>
              <a:r>
                <a:rPr lang="en-US" altLang="ja-JP" sz="1000" dirty="0">
                  <a:latin typeface="Calibri" panose="020F0502020204030204" pitchFamily="34" charset="0"/>
                  <a:ea typeface="Meiryo UI" panose="020B0604030504040204" pitchFamily="50" charset="-128"/>
                  <a:cs typeface="Calibri" panose="020F0502020204030204" pitchFamily="34" charset="0"/>
                </a:rPr>
                <a:t>for one robot</a:t>
              </a:r>
              <a:endParaRPr lang="ja-JP" altLang="en-US" sz="1000" dirty="0"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endParaRPr>
            </a:p>
          </p:txBody>
        </p:sp>
        <p:sp>
          <p:nvSpPr>
            <p:cNvPr id="100" name="正方形/長方形 206"/>
            <p:cNvSpPr/>
            <p:nvPr/>
          </p:nvSpPr>
          <p:spPr>
            <a:xfrm>
              <a:off x="6264668" y="4291726"/>
              <a:ext cx="84670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ja-JP" sz="1000" dirty="0">
                  <a:latin typeface="Calibri" panose="020F0502020204030204" pitchFamily="34" charset="0"/>
                  <a:ea typeface="Meiryo UI" panose="020B0604030504040204" pitchFamily="50" charset="-128"/>
                  <a:cs typeface="Calibri" panose="020F0502020204030204" pitchFamily="34" charset="0"/>
                </a:rPr>
                <a:t>Monitoring</a:t>
              </a:r>
            </a:p>
            <a:p>
              <a:pPr algn="ctr"/>
              <a:r>
                <a:rPr lang="en-US" altLang="ja-JP" sz="1000" dirty="0">
                  <a:latin typeface="Calibri" panose="020F0502020204030204" pitchFamily="34" charset="0"/>
                  <a:ea typeface="Meiryo UI" panose="020B0604030504040204" pitchFamily="50" charset="-128"/>
                  <a:cs typeface="Calibri" panose="020F0502020204030204" pitchFamily="34" charset="0"/>
                </a:rPr>
                <a:t> for one user</a:t>
              </a:r>
              <a:endParaRPr lang="ja-JP" altLang="en-US" sz="1000" dirty="0"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endParaRPr>
            </a:p>
          </p:txBody>
        </p:sp>
        <p:sp>
          <p:nvSpPr>
            <p:cNvPr id="101" name="正方形/長方形 161"/>
            <p:cNvSpPr/>
            <p:nvPr/>
          </p:nvSpPr>
          <p:spPr>
            <a:xfrm>
              <a:off x="3839967" y="1516200"/>
              <a:ext cx="397866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ja-JP" sz="1100" dirty="0">
                  <a:latin typeface="Calibri" panose="020F0502020204030204" pitchFamily="34" charset="0"/>
                  <a:ea typeface="Meiryo UI" panose="020B0604030504040204" pitchFamily="50" charset="-128"/>
                  <a:cs typeface="Calibri" panose="020F0502020204030204" pitchFamily="34" charset="0"/>
                </a:rPr>
                <a:t>※2</a:t>
              </a:r>
              <a:endParaRPr lang="ja-JP" altLang="en-US" sz="1100" dirty="0"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endParaRPr>
            </a:p>
          </p:txBody>
        </p:sp>
        <p:sp>
          <p:nvSpPr>
            <p:cNvPr id="102" name="正方形/長方形 201"/>
            <p:cNvSpPr/>
            <p:nvPr/>
          </p:nvSpPr>
          <p:spPr>
            <a:xfrm>
              <a:off x="2199594" y="4144729"/>
              <a:ext cx="405880" cy="2154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ja-JP" sz="800" dirty="0">
                  <a:latin typeface="Calibri" panose="020F0502020204030204" pitchFamily="34" charset="0"/>
                  <a:ea typeface="Meiryo UI" panose="020B0604030504040204" pitchFamily="50" charset="-128"/>
                  <a:cs typeface="Calibri" panose="020F0502020204030204" pitchFamily="34" charset="0"/>
                </a:rPr>
                <a:t>Linux</a:t>
              </a:r>
              <a:endParaRPr lang="ja-JP" altLang="en-US" sz="800" dirty="0"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endParaRPr>
            </a:p>
          </p:txBody>
        </p:sp>
        <p:sp>
          <p:nvSpPr>
            <p:cNvPr id="103" name="正方形/長方形 161"/>
            <p:cNvSpPr/>
            <p:nvPr/>
          </p:nvSpPr>
          <p:spPr>
            <a:xfrm>
              <a:off x="3860125" y="3574083"/>
              <a:ext cx="397866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ja-JP" sz="1100" dirty="0">
                  <a:latin typeface="Calibri" panose="020F0502020204030204" pitchFamily="34" charset="0"/>
                  <a:ea typeface="Meiryo UI" panose="020B0604030504040204" pitchFamily="50" charset="-128"/>
                  <a:cs typeface="Calibri" panose="020F0502020204030204" pitchFamily="34" charset="0"/>
                </a:rPr>
                <a:t>※2</a:t>
              </a:r>
              <a:endParaRPr lang="ja-JP" altLang="en-US" sz="1100" dirty="0"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endParaRPr>
            </a:p>
          </p:txBody>
        </p:sp>
        <p:sp>
          <p:nvSpPr>
            <p:cNvPr id="104" name="正方形/長方形 161"/>
            <p:cNvSpPr/>
            <p:nvPr/>
          </p:nvSpPr>
          <p:spPr>
            <a:xfrm>
              <a:off x="1712261" y="4194604"/>
              <a:ext cx="397866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ja-JP" sz="1100" dirty="0">
                  <a:latin typeface="Calibri" panose="020F0502020204030204" pitchFamily="34" charset="0"/>
                  <a:ea typeface="Meiryo UI" panose="020B0604030504040204" pitchFamily="50" charset="-128"/>
                  <a:cs typeface="Calibri" panose="020F0502020204030204" pitchFamily="34" charset="0"/>
                </a:rPr>
                <a:t>※3</a:t>
              </a:r>
              <a:endParaRPr lang="ja-JP" altLang="en-US" sz="1100" dirty="0"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endParaRPr>
            </a:p>
          </p:txBody>
        </p:sp>
        <p:sp>
          <p:nvSpPr>
            <p:cNvPr id="105" name="正方形/長方形 161"/>
            <p:cNvSpPr/>
            <p:nvPr/>
          </p:nvSpPr>
          <p:spPr>
            <a:xfrm>
              <a:off x="5310487" y="4823860"/>
              <a:ext cx="397866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ja-JP" sz="1100" dirty="0">
                  <a:latin typeface="Calibri" panose="020F0502020204030204" pitchFamily="34" charset="0"/>
                  <a:ea typeface="Meiryo UI" panose="020B0604030504040204" pitchFamily="50" charset="-128"/>
                  <a:cs typeface="Calibri" panose="020F0502020204030204" pitchFamily="34" charset="0"/>
                </a:rPr>
                <a:t>※3</a:t>
              </a:r>
              <a:endParaRPr lang="ja-JP" altLang="en-US" sz="1100" dirty="0"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endParaRPr>
            </a:p>
          </p:txBody>
        </p:sp>
        <p:sp>
          <p:nvSpPr>
            <p:cNvPr id="106" name="正方形/長方形 161"/>
            <p:cNvSpPr/>
            <p:nvPr/>
          </p:nvSpPr>
          <p:spPr>
            <a:xfrm>
              <a:off x="5879920" y="4840336"/>
              <a:ext cx="397866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ja-JP" sz="1100" dirty="0">
                  <a:latin typeface="Calibri" panose="020F0502020204030204" pitchFamily="34" charset="0"/>
                  <a:ea typeface="Meiryo UI" panose="020B0604030504040204" pitchFamily="50" charset="-128"/>
                  <a:cs typeface="Calibri" panose="020F0502020204030204" pitchFamily="34" charset="0"/>
                </a:rPr>
                <a:t>※3</a:t>
              </a:r>
              <a:endParaRPr lang="ja-JP" altLang="en-US" sz="1100" dirty="0"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endParaRPr>
            </a:p>
          </p:txBody>
        </p:sp>
        <p:sp>
          <p:nvSpPr>
            <p:cNvPr id="107" name="フリーフォーム 106"/>
            <p:cNvSpPr/>
            <p:nvPr/>
          </p:nvSpPr>
          <p:spPr>
            <a:xfrm>
              <a:off x="1894703" y="963827"/>
              <a:ext cx="1782870" cy="2160111"/>
            </a:xfrm>
            <a:custGeom>
              <a:avLst/>
              <a:gdLst>
                <a:gd name="connsiteX0" fmla="*/ 1762897 w 1782870"/>
                <a:gd name="connsiteY0" fmla="*/ 0 h 2160111"/>
                <a:gd name="connsiteX1" fmla="*/ 1754659 w 1782870"/>
                <a:gd name="connsiteY1" fmla="*/ 996778 h 2160111"/>
                <a:gd name="connsiteX2" fmla="*/ 1491048 w 1782870"/>
                <a:gd name="connsiteY2" fmla="*/ 1664043 h 2160111"/>
                <a:gd name="connsiteX3" fmla="*/ 766119 w 1782870"/>
                <a:gd name="connsiteY3" fmla="*/ 2084173 h 2160111"/>
                <a:gd name="connsiteX4" fmla="*/ 0 w 1782870"/>
                <a:gd name="connsiteY4" fmla="*/ 2158314 h 2160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2870" h="2160111">
                  <a:moveTo>
                    <a:pt x="1762897" y="0"/>
                  </a:moveTo>
                  <a:cubicBezTo>
                    <a:pt x="1781432" y="359719"/>
                    <a:pt x="1799967" y="719438"/>
                    <a:pt x="1754659" y="996778"/>
                  </a:cubicBezTo>
                  <a:cubicBezTo>
                    <a:pt x="1709351" y="1274118"/>
                    <a:pt x="1655805" y="1482811"/>
                    <a:pt x="1491048" y="1664043"/>
                  </a:cubicBezTo>
                  <a:cubicBezTo>
                    <a:pt x="1326291" y="1845276"/>
                    <a:pt x="1014627" y="2001794"/>
                    <a:pt x="766119" y="2084173"/>
                  </a:cubicBezTo>
                  <a:cubicBezTo>
                    <a:pt x="517611" y="2166552"/>
                    <a:pt x="258805" y="2162433"/>
                    <a:pt x="0" y="2158314"/>
                  </a:cubicBezTo>
                </a:path>
              </a:pathLst>
            </a:cu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108" name="タイトル 2"/>
          <p:cNvSpPr txBox="1">
            <a:spLocks/>
          </p:cNvSpPr>
          <p:nvPr/>
        </p:nvSpPr>
        <p:spPr>
          <a:xfrm>
            <a:off x="555459" y="136983"/>
            <a:ext cx="6390090" cy="349961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22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altLang="ja-JP" dirty="0">
                <a:solidFill>
                  <a:sysClr val="windowText" lastClr="000000"/>
                </a:solidFill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  <a:t>EX ROVR </a:t>
            </a:r>
            <a:r>
              <a:rPr lang="en-US" altLang="ja-JP" dirty="0"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  <a:t>“</a:t>
            </a:r>
            <a:r>
              <a:rPr lang="en-US" altLang="ja-JP" dirty="0">
                <a:solidFill>
                  <a:sysClr val="windowText" lastClr="000000"/>
                </a:solidFill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  <a:t>ASCENT”</a:t>
            </a:r>
            <a:r>
              <a:rPr lang="ja-JP" altLang="en-US" dirty="0">
                <a:solidFill>
                  <a:sysClr val="windowText" lastClr="000000"/>
                </a:solidFill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  <a:t> </a:t>
            </a:r>
            <a:r>
              <a:rPr lang="en-US" altLang="ja-JP" dirty="0">
                <a:solidFill>
                  <a:sysClr val="windowText" lastClr="000000"/>
                </a:solidFill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  <a:t>Network System</a:t>
            </a:r>
            <a:endParaRPr lang="ja-JP" altLang="en-US" sz="1200" dirty="0">
              <a:solidFill>
                <a:sysClr val="windowText" lastClr="000000"/>
              </a:solidFill>
              <a:latin typeface="Calibri" panose="020F0502020204030204" pitchFamily="34" charset="0"/>
              <a:ea typeface="Meiryo UI" panose="020B0604030504040204" pitchFamily="50" charset="-128"/>
              <a:cs typeface="Calibri" panose="020F0502020204030204" pitchFamily="34" charset="0"/>
            </a:endParaRPr>
          </a:p>
        </p:txBody>
      </p:sp>
      <p:pic>
        <p:nvPicPr>
          <p:cNvPr id="2" name="DM20014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500"/>
                </p14:media>
              </p:ext>
            </p:extLst>
          </p:nvPr>
        </p:nvPicPr>
        <p:blipFill>
          <a:blip r:embed="rId37"/>
          <a:stretch>
            <a:fillRect/>
          </a:stretch>
        </p:blipFill>
        <p:spPr>
          <a:xfrm>
            <a:off x="-720000" y="0"/>
            <a:ext cx="609600" cy="609600"/>
          </a:xfrm>
          <a:prstGeom prst="rect">
            <a:avLst/>
          </a:prstGeom>
        </p:spPr>
      </p:pic>
      <p:pic>
        <p:nvPicPr>
          <p:cNvPr id="109" name="DM200141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>
                  <p14:fade out="500"/>
                </p14:media>
              </p:ext>
            </p:extLst>
          </p:nvPr>
        </p:nvPicPr>
        <p:blipFill>
          <a:blip r:embed="rId37"/>
          <a:stretch>
            <a:fillRect/>
          </a:stretch>
        </p:blipFill>
        <p:spPr>
          <a:xfrm>
            <a:off x="-721578" y="720000"/>
            <a:ext cx="609600" cy="609600"/>
          </a:xfrm>
          <a:prstGeom prst="rect">
            <a:avLst/>
          </a:prstGeom>
        </p:spPr>
      </p:pic>
      <p:sp>
        <p:nvSpPr>
          <p:cNvPr id="110" name="パンチ"/>
          <p:cNvSpPr/>
          <p:nvPr/>
        </p:nvSpPr>
        <p:spPr>
          <a:xfrm>
            <a:off x="9360000" y="0"/>
            <a:ext cx="360000" cy="360000"/>
          </a:xfrm>
          <a:prstGeom prst="donut">
            <a:avLst>
              <a:gd name="adj" fmla="val 7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1898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  <p:sndAc>
          <p:stSnd>
            <p:snd r:embed="rId6" name="2sec_NM.wav"/>
          </p:stSnd>
        </p:sndAc>
      </p:transition>
    </mc:Choice>
    <mc:Fallback xmlns="">
      <p:transition spd="med" advTm="0">
        <p:fade/>
        <p:sndAc>
          <p:stSnd>
            <p:snd r:embed="rId38" name="2sec_NM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96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3660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58258" fill="hold"/>
                                        <p:tgtEl>
                                          <p:spTgt spid="10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94858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9"/>
                </p:tgtEl>
              </p:cMediaNode>
            </p:audio>
          </p:childTnLst>
        </p:cTn>
      </p:par>
    </p:tnLst>
    <p:bldLst>
      <p:bldP spid="1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2"/>
          <p:cNvSpPr txBox="1">
            <a:spLocks/>
          </p:cNvSpPr>
          <p:nvPr/>
        </p:nvSpPr>
        <p:spPr>
          <a:xfrm>
            <a:off x="555459" y="136983"/>
            <a:ext cx="6390090" cy="349961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22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altLang="ja-JP" dirty="0">
                <a:solidFill>
                  <a:sysClr val="windowText" lastClr="000000"/>
                </a:solidFill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  <a:t>EX ROVR </a:t>
            </a:r>
            <a:r>
              <a:rPr lang="en-US" altLang="ja-JP" dirty="0"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  <a:t>“</a:t>
            </a:r>
            <a:r>
              <a:rPr lang="en-US" altLang="ja-JP" dirty="0">
                <a:solidFill>
                  <a:sysClr val="windowText" lastClr="000000"/>
                </a:solidFill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  <a:t>ASCENT”</a:t>
            </a:r>
            <a:r>
              <a:rPr lang="ja-JP" altLang="en-US" dirty="0">
                <a:solidFill>
                  <a:sysClr val="windowText" lastClr="000000"/>
                </a:solidFill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  <a:t> </a:t>
            </a:r>
            <a:r>
              <a:rPr lang="en-US" altLang="ja-JP" dirty="0">
                <a:solidFill>
                  <a:sysClr val="windowText" lastClr="000000"/>
                </a:solidFill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  <a:t>Setup and Operation</a:t>
            </a:r>
            <a:endParaRPr lang="ja-JP" altLang="en-US" sz="1200" dirty="0">
              <a:latin typeface="Calibri" panose="020F0502020204030204" pitchFamily="34" charset="0"/>
              <a:ea typeface="Meiryo UI" panose="020B0604030504040204" pitchFamily="50" charset="-128"/>
              <a:cs typeface="Calibri" panose="020F0502020204030204" pitchFamily="34" charset="0"/>
            </a:endParaRPr>
          </a:p>
        </p:txBody>
      </p:sp>
      <p:sp>
        <p:nvSpPr>
          <p:cNvPr id="12" name="タイトル 1">
            <a:extLst>
              <a:ext uri="{FF2B5EF4-FFF2-40B4-BE49-F238E27FC236}">
                <a16:creationId xmlns:a16="http://schemas.microsoft.com/office/drawing/2014/main" id="{40296B69-EA1D-484D-8D51-8305AF4D177B}"/>
              </a:ext>
            </a:extLst>
          </p:cNvPr>
          <p:cNvSpPr txBox="1">
            <a:spLocks/>
          </p:cNvSpPr>
          <p:nvPr/>
        </p:nvSpPr>
        <p:spPr>
          <a:xfrm>
            <a:off x="555459" y="3079039"/>
            <a:ext cx="8418840" cy="349961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22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ja-JP" sz="2000" b="0" dirty="0"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  <a:t>Following sheets will explain Setup</a:t>
            </a:r>
            <a:r>
              <a:rPr lang="ja-JP" altLang="en-US" sz="2000" b="0" dirty="0"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  <a:t> </a:t>
            </a:r>
            <a:r>
              <a:rPr lang="en-US" altLang="ja-JP" sz="2000" b="0" dirty="0"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  <a:t>and</a:t>
            </a:r>
            <a:r>
              <a:rPr lang="ja-JP" altLang="en-US" sz="2000" b="0" dirty="0"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  <a:t> </a:t>
            </a:r>
            <a:r>
              <a:rPr lang="en-US" altLang="ja-JP" sz="2000" b="0" dirty="0"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  <a:t>Operation outline</a:t>
            </a:r>
            <a:endParaRPr lang="ja-JP" altLang="en-US" sz="2000" b="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DM20014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500" out="500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720000" y="0"/>
            <a:ext cx="609600" cy="609600"/>
          </a:xfrm>
          <a:prstGeom prst="rect">
            <a:avLst/>
          </a:prstGeom>
        </p:spPr>
      </p:pic>
      <p:sp>
        <p:nvSpPr>
          <p:cNvPr id="6" name="パンチ"/>
          <p:cNvSpPr/>
          <p:nvPr/>
        </p:nvSpPr>
        <p:spPr>
          <a:xfrm>
            <a:off x="9360000" y="0"/>
            <a:ext cx="360000" cy="360000"/>
          </a:xfrm>
          <a:prstGeom prst="donut">
            <a:avLst>
              <a:gd name="adj" fmla="val 7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8102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  <p:sndAc>
          <p:stSnd>
            <p:snd r:embed="rId5" name="2sec_NM.wav"/>
          </p:stSnd>
        </p:sndAc>
      </p:transition>
    </mc:Choice>
    <mc:Fallback xmlns="">
      <p:transition spd="med" advTm="0">
        <p:fade/>
        <p:sndAc>
          <p:stSnd>
            <p:snd r:embed="rId7" name="2sec_NM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1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619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1">
            <a:extLst>
              <a:ext uri="{FF2B5EF4-FFF2-40B4-BE49-F238E27FC236}">
                <a16:creationId xmlns:a16="http://schemas.microsoft.com/office/drawing/2014/main" id="{414FB97E-DF20-4EB4-99A0-3196A77B3E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3454" y="128594"/>
            <a:ext cx="7032837" cy="349961"/>
          </a:xfrm>
        </p:spPr>
        <p:txBody>
          <a:bodyPr/>
          <a:lstStyle/>
          <a:p>
            <a:pPr lvl="0" defTabSz="914400">
              <a:lnSpc>
                <a:spcPct val="100000"/>
              </a:lnSpc>
              <a:spcBef>
                <a:spcPts val="0"/>
              </a:spcBef>
            </a:pPr>
            <a:r>
              <a:rPr lang="en-US" altLang="ja-JP" sz="2000" b="0" dirty="0">
                <a:solidFill>
                  <a:srgbClr val="000000"/>
                </a:solidFill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  <a:t>Install EX ROVR station and connect utilities of power and air</a:t>
            </a:r>
            <a:endParaRPr lang="ja-JP" altLang="en-US" sz="2000" b="0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2" descr="\\qs0220\common9\genkibu\gensosetsu\NEDO防爆\大西ワーク\デモ説明コンテンツ\DSC02654.JPG">
            <a:extLst>
              <a:ext uri="{FF2B5EF4-FFF2-40B4-BE49-F238E27FC236}">
                <a16:creationId xmlns:a16="http://schemas.microsoft.com/office/drawing/2014/main" id="{6BE1E7E0-0C13-4476-A71D-9C3DA416F8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4033" y="780890"/>
            <a:ext cx="7200001" cy="54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\\qs0220\common9\genkibu\gensosetsu\NEDO防爆\大西ワーク\デモ説明コンテンツ\DSC02663.JPG">
            <a:extLst>
              <a:ext uri="{FF2B5EF4-FFF2-40B4-BE49-F238E27FC236}">
                <a16:creationId xmlns:a16="http://schemas.microsoft.com/office/drawing/2014/main" id="{E05124F8-3F2C-4199-A77E-E000FEBE31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4035" y="780890"/>
            <a:ext cx="7199999" cy="54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\\qs0220\common9\genkibu\gensosetsu\NEDO防爆\大西ワーク\デモ説明コンテンツ\DSC02666.JPG">
            <a:extLst>
              <a:ext uri="{FF2B5EF4-FFF2-40B4-BE49-F238E27FC236}">
                <a16:creationId xmlns:a16="http://schemas.microsoft.com/office/drawing/2014/main" id="{A215C265-F19B-4EEC-BD4B-38A4337F26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4035" y="780890"/>
            <a:ext cx="7199999" cy="54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4" name="グループ化 23">
            <a:extLst>
              <a:ext uri="{FF2B5EF4-FFF2-40B4-BE49-F238E27FC236}">
                <a16:creationId xmlns:a16="http://schemas.microsoft.com/office/drawing/2014/main" id="{90377B31-29B4-44F5-9386-86F304181D77}"/>
              </a:ext>
            </a:extLst>
          </p:cNvPr>
          <p:cNvGrpSpPr/>
          <p:nvPr/>
        </p:nvGrpSpPr>
        <p:grpSpPr>
          <a:xfrm>
            <a:off x="742384" y="642796"/>
            <a:ext cx="7921782" cy="5564297"/>
            <a:chOff x="742384" y="642796"/>
            <a:chExt cx="7921782" cy="5564297"/>
          </a:xfrm>
        </p:grpSpPr>
        <p:pic>
          <p:nvPicPr>
            <p:cNvPr id="7" name="図 6">
              <a:extLst>
                <a:ext uri="{FF2B5EF4-FFF2-40B4-BE49-F238E27FC236}">
                  <a16:creationId xmlns:a16="http://schemas.microsoft.com/office/drawing/2014/main" id="{11F1F37A-A472-42EF-A991-7E3D349AC95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14034" y="786334"/>
              <a:ext cx="3557966" cy="2668474"/>
            </a:xfrm>
            <a:prstGeom prst="rect">
              <a:avLst/>
            </a:prstGeom>
          </p:spPr>
        </p:pic>
        <p:pic>
          <p:nvPicPr>
            <p:cNvPr id="9" name="図 8">
              <a:extLst>
                <a:ext uri="{FF2B5EF4-FFF2-40B4-BE49-F238E27FC236}">
                  <a16:creationId xmlns:a16="http://schemas.microsoft.com/office/drawing/2014/main" id="{CF2E5DD5-EA6C-410A-B5B0-DF9A6D81224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675267" y="780891"/>
              <a:ext cx="3530814" cy="2648110"/>
            </a:xfrm>
            <a:prstGeom prst="rect">
              <a:avLst/>
            </a:prstGeom>
          </p:spPr>
        </p:pic>
        <p:pic>
          <p:nvPicPr>
            <p:cNvPr id="11" name="図 10">
              <a:extLst>
                <a:ext uri="{FF2B5EF4-FFF2-40B4-BE49-F238E27FC236}">
                  <a16:creationId xmlns:a16="http://schemas.microsoft.com/office/drawing/2014/main" id="{FDA797D9-3CD2-4488-8109-EFBDE9AE9E20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14032" y="3496820"/>
              <a:ext cx="3557966" cy="2684070"/>
            </a:xfrm>
            <a:prstGeom prst="rect">
              <a:avLst/>
            </a:prstGeom>
          </p:spPr>
        </p:pic>
        <p:pic>
          <p:nvPicPr>
            <p:cNvPr id="13" name="図 12">
              <a:extLst>
                <a:ext uri="{FF2B5EF4-FFF2-40B4-BE49-F238E27FC236}">
                  <a16:creationId xmlns:a16="http://schemas.microsoft.com/office/drawing/2014/main" id="{0651642D-67E4-4331-88E5-7EBD0E3CFEF6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4667316" y="3484322"/>
              <a:ext cx="3546718" cy="2696568"/>
            </a:xfrm>
            <a:prstGeom prst="rect">
              <a:avLst/>
            </a:prstGeom>
          </p:spPr>
        </p:pic>
        <p:cxnSp>
          <p:nvCxnSpPr>
            <p:cNvPr id="15" name="直線コネクタ 14">
              <a:extLst>
                <a:ext uri="{FF2B5EF4-FFF2-40B4-BE49-F238E27FC236}">
                  <a16:creationId xmlns:a16="http://schemas.microsoft.com/office/drawing/2014/main" id="{1DB711C3-B0A6-4E5E-80DF-2275F3B8FF89}"/>
                </a:ext>
              </a:extLst>
            </p:cNvPr>
            <p:cNvCxnSpPr>
              <a:cxnSpLocks/>
            </p:cNvCxnSpPr>
            <p:nvPr/>
          </p:nvCxnSpPr>
          <p:spPr>
            <a:xfrm>
              <a:off x="4614035" y="642796"/>
              <a:ext cx="0" cy="5564297"/>
            </a:xfrm>
            <a:prstGeom prst="line">
              <a:avLst/>
            </a:prstGeom>
            <a:ln w="1143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線コネクタ 16">
              <a:extLst>
                <a:ext uri="{FF2B5EF4-FFF2-40B4-BE49-F238E27FC236}">
                  <a16:creationId xmlns:a16="http://schemas.microsoft.com/office/drawing/2014/main" id="{BBFDF974-90B2-46A7-BC41-9A77F25EB26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42384" y="3436702"/>
              <a:ext cx="7921782" cy="0"/>
            </a:xfrm>
            <a:prstGeom prst="line">
              <a:avLst/>
            </a:prstGeom>
            <a:ln w="1143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テキスト ボックス 19">
              <a:extLst>
                <a:ext uri="{FF2B5EF4-FFF2-40B4-BE49-F238E27FC236}">
                  <a16:creationId xmlns:a16="http://schemas.microsoft.com/office/drawing/2014/main" id="{E5D04DA1-CB63-42B8-AC5D-DD750B536BBB}"/>
                </a:ext>
              </a:extLst>
            </p:cNvPr>
            <p:cNvSpPr txBox="1"/>
            <p:nvPr/>
          </p:nvSpPr>
          <p:spPr>
            <a:xfrm>
              <a:off x="1014032" y="2797988"/>
              <a:ext cx="210039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1600" dirty="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Non-slip materials for stairs</a:t>
              </a:r>
              <a:endParaRPr kumimoji="1" lang="ja-JP" altLang="en-US" sz="160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21" name="テキスト ボックス 20">
              <a:extLst>
                <a:ext uri="{FF2B5EF4-FFF2-40B4-BE49-F238E27FC236}">
                  <a16:creationId xmlns:a16="http://schemas.microsoft.com/office/drawing/2014/main" id="{1B7BB658-6E77-475F-A563-FCB7671884A5}"/>
                </a:ext>
              </a:extLst>
            </p:cNvPr>
            <p:cNvSpPr txBox="1"/>
            <p:nvPr/>
          </p:nvSpPr>
          <p:spPr>
            <a:xfrm>
              <a:off x="1014032" y="3520857"/>
              <a:ext cx="210039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1600" dirty="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Land mark </a:t>
              </a:r>
            </a:p>
            <a:p>
              <a:r>
                <a:rPr lang="en-US" altLang="ja-JP" sz="1600" dirty="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for navigation</a:t>
              </a:r>
              <a:endParaRPr kumimoji="1" lang="ja-JP" altLang="en-US" sz="160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22" name="テキスト ボックス 21">
              <a:extLst>
                <a:ext uri="{FF2B5EF4-FFF2-40B4-BE49-F238E27FC236}">
                  <a16:creationId xmlns:a16="http://schemas.microsoft.com/office/drawing/2014/main" id="{A78533BF-FB06-45BE-9BF7-7E9964887DA6}"/>
                </a:ext>
              </a:extLst>
            </p:cNvPr>
            <p:cNvSpPr txBox="1"/>
            <p:nvPr/>
          </p:nvSpPr>
          <p:spPr>
            <a:xfrm>
              <a:off x="5975293" y="2770397"/>
              <a:ext cx="222713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1600" dirty="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Prevention</a:t>
              </a:r>
            </a:p>
            <a:p>
              <a:r>
                <a:rPr lang="en-US" altLang="ja-JP" sz="1600" dirty="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of the robot stumble </a:t>
              </a:r>
              <a:endParaRPr kumimoji="1" lang="ja-JP" altLang="en-US" sz="160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23" name="テキスト ボックス 22">
              <a:extLst>
                <a:ext uri="{FF2B5EF4-FFF2-40B4-BE49-F238E27FC236}">
                  <a16:creationId xmlns:a16="http://schemas.microsoft.com/office/drawing/2014/main" id="{C3D23796-5EC6-487E-B3C2-0DD69505FCB4}"/>
                </a:ext>
              </a:extLst>
            </p:cNvPr>
            <p:cNvSpPr txBox="1"/>
            <p:nvPr/>
          </p:nvSpPr>
          <p:spPr>
            <a:xfrm>
              <a:off x="5975294" y="3493266"/>
              <a:ext cx="217629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1600" dirty="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Prevention </a:t>
              </a:r>
            </a:p>
            <a:p>
              <a:r>
                <a:rPr lang="en-US" altLang="ja-JP" sz="1600" dirty="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of the robot fall</a:t>
              </a:r>
              <a:endParaRPr kumimoji="1" lang="ja-JP" altLang="en-US" sz="160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</p:grpSp>
      <p:pic>
        <p:nvPicPr>
          <p:cNvPr id="8" name="DM20014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500" out="500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720000" y="0"/>
            <a:ext cx="609600" cy="609600"/>
          </a:xfrm>
          <a:prstGeom prst="rect">
            <a:avLst/>
          </a:prstGeom>
        </p:spPr>
      </p:pic>
      <p:sp>
        <p:nvSpPr>
          <p:cNvPr id="19" name="パンチ"/>
          <p:cNvSpPr/>
          <p:nvPr/>
        </p:nvSpPr>
        <p:spPr>
          <a:xfrm>
            <a:off x="9360000" y="0"/>
            <a:ext cx="360000" cy="360000"/>
          </a:xfrm>
          <a:prstGeom prst="donut">
            <a:avLst>
              <a:gd name="adj" fmla="val 7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0882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  <p:sndAc>
          <p:stSnd>
            <p:snd r:embed="rId4" name="2sec_NM.wav"/>
          </p:stSnd>
        </p:sndAc>
      </p:transition>
    </mc:Choice>
    <mc:Fallback xmlns="">
      <p:transition spd="med" advTm="0">
        <p:fade/>
        <p:sndAc>
          <p:stSnd>
            <p:snd r:embed="rId13" name="2sec_NM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81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816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1">
            <a:extLst>
              <a:ext uri="{FF2B5EF4-FFF2-40B4-BE49-F238E27FC236}">
                <a16:creationId xmlns:a16="http://schemas.microsoft.com/office/drawing/2014/main" id="{B4CC6542-58C2-44D6-8FB7-4F93339DE5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6502" y="128594"/>
            <a:ext cx="8321879" cy="349961"/>
          </a:xfrm>
        </p:spPr>
        <p:txBody>
          <a:bodyPr/>
          <a:lstStyle/>
          <a:p>
            <a:pPr lvl="0" defTabSz="914400">
              <a:lnSpc>
                <a:spcPct val="100000"/>
              </a:lnSpc>
              <a:spcBef>
                <a:spcPts val="0"/>
              </a:spcBef>
            </a:pPr>
            <a:r>
              <a:rPr lang="en-US" altLang="ja-JP" sz="2000" b="0" dirty="0">
                <a:solidFill>
                  <a:srgbClr val="000000"/>
                </a:solidFill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  <a:t>Remotely generate inspection area map for each floor</a:t>
            </a:r>
            <a:endParaRPr lang="ja-JP" altLang="en-US" sz="2000" b="0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map_making.wmv">
            <a:hlinkClick r:id="" action="ppaction://media"/>
            <a:extLst>
              <a:ext uri="{FF2B5EF4-FFF2-40B4-BE49-F238E27FC236}">
                <a16:creationId xmlns:a16="http://schemas.microsoft.com/office/drawing/2014/main" id="{8927A4F2-CB0C-4D98-8F76-62CA7488816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337045" y="1324854"/>
            <a:ext cx="8518640" cy="4788000"/>
          </a:xfrm>
          <a:prstGeom prst="rect">
            <a:avLst/>
          </a:prstGeom>
        </p:spPr>
      </p:pic>
      <p:pic>
        <p:nvPicPr>
          <p:cNvPr id="5" name="RVIZ_map_making">
            <a:hlinkClick r:id="" action="ppaction://media"/>
            <a:extLst>
              <a:ext uri="{FF2B5EF4-FFF2-40B4-BE49-F238E27FC236}">
                <a16:creationId xmlns:a16="http://schemas.microsoft.com/office/drawing/2014/main" id="{BA921EE8-1CFD-4714-81B3-3A2DFD156B07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 rotWithShape="1">
          <a:blip r:embed="rId11"/>
          <a:srcRect l="52053" t="37102" r="25789" b="24244"/>
          <a:stretch/>
        </p:blipFill>
        <p:spPr>
          <a:xfrm rot="16200000">
            <a:off x="606669" y="2923430"/>
            <a:ext cx="2971800" cy="2913814"/>
          </a:xfrm>
          <a:prstGeom prst="rect">
            <a:avLst/>
          </a:prstGeom>
          <a:effectLst>
            <a:glow rad="355600">
              <a:schemeClr val="accent1">
                <a:lumMod val="25000"/>
                <a:lumOff val="75000"/>
                <a:alpha val="49000"/>
              </a:schemeClr>
            </a:glow>
          </a:effectLst>
        </p:spPr>
      </p:pic>
      <p:grpSp>
        <p:nvGrpSpPr>
          <p:cNvPr id="6" name="グループ化 5">
            <a:extLst>
              <a:ext uri="{FF2B5EF4-FFF2-40B4-BE49-F238E27FC236}">
                <a16:creationId xmlns:a16="http://schemas.microsoft.com/office/drawing/2014/main" id="{849872BD-4FCF-4E10-97BC-2098B96CAEC2}"/>
              </a:ext>
            </a:extLst>
          </p:cNvPr>
          <p:cNvGrpSpPr/>
          <p:nvPr/>
        </p:nvGrpSpPr>
        <p:grpSpPr>
          <a:xfrm>
            <a:off x="297205" y="987966"/>
            <a:ext cx="8516748" cy="5071936"/>
            <a:chOff x="338937" y="993699"/>
            <a:chExt cx="8516748" cy="5071936"/>
          </a:xfrm>
        </p:grpSpPr>
        <p:pic>
          <p:nvPicPr>
            <p:cNvPr id="7" name="Picture 2" descr="C:\Users\M126424\Desktop\大西さんへ\de_1f_map.png">
              <a:extLst>
                <a:ext uri="{FF2B5EF4-FFF2-40B4-BE49-F238E27FC236}">
                  <a16:creationId xmlns:a16="http://schemas.microsoft.com/office/drawing/2014/main" id="{32019A0C-EB46-42A9-91F9-666A35E7C40B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338937" y="993699"/>
              <a:ext cx="7270255" cy="50719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タイトル 1">
              <a:extLst>
                <a:ext uri="{FF2B5EF4-FFF2-40B4-BE49-F238E27FC236}">
                  <a16:creationId xmlns:a16="http://schemas.microsoft.com/office/drawing/2014/main" id="{C2007992-2546-47BB-AD12-7DAD38AEDFA9}"/>
                </a:ext>
              </a:extLst>
            </p:cNvPr>
            <p:cNvSpPr txBox="1">
              <a:spLocks/>
            </p:cNvSpPr>
            <p:nvPr/>
          </p:nvSpPr>
          <p:spPr>
            <a:xfrm>
              <a:off x="533806" y="1166562"/>
              <a:ext cx="8321879" cy="349961"/>
            </a:xfrm>
            <a:prstGeom prst="rect">
              <a:avLst/>
            </a:prstGeom>
          </p:spPr>
          <p:txBody>
            <a:bodyPr/>
            <a:lstStyle>
              <a:lvl1pPr algn="l" defTabSz="6858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kumimoji="1" sz="2200" b="1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ja-JP" sz="2000" dirty="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Map of 1</a:t>
              </a:r>
              <a:r>
                <a:rPr lang="en-US" altLang="ja-JP" sz="2000" baseline="30000" dirty="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st</a:t>
              </a:r>
              <a:r>
                <a:rPr lang="en-US" altLang="ja-JP" sz="2000" dirty="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 Floor</a:t>
              </a:r>
              <a:endParaRPr lang="ja-JP" altLang="en-US" sz="200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</p:grpSp>
      <p:grpSp>
        <p:nvGrpSpPr>
          <p:cNvPr id="9" name="グループ化 8">
            <a:extLst>
              <a:ext uri="{FF2B5EF4-FFF2-40B4-BE49-F238E27FC236}">
                <a16:creationId xmlns:a16="http://schemas.microsoft.com/office/drawing/2014/main" id="{7109EC60-39AC-44D8-AB9D-0C5EB61794A8}"/>
              </a:ext>
            </a:extLst>
          </p:cNvPr>
          <p:cNvGrpSpPr/>
          <p:nvPr/>
        </p:nvGrpSpPr>
        <p:grpSpPr>
          <a:xfrm>
            <a:off x="6320967" y="3677266"/>
            <a:ext cx="2644517" cy="2580199"/>
            <a:chOff x="6362699" y="3682999"/>
            <a:chExt cx="2644517" cy="2580199"/>
          </a:xfrm>
        </p:grpSpPr>
        <p:pic>
          <p:nvPicPr>
            <p:cNvPr id="10" name="Picture 2">
              <a:extLst>
                <a:ext uri="{FF2B5EF4-FFF2-40B4-BE49-F238E27FC236}">
                  <a16:creationId xmlns:a16="http://schemas.microsoft.com/office/drawing/2014/main" id="{8ED37233-383B-4A2B-A1D5-789A3E180560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857" t="29597" r="31099" b="26343"/>
            <a:stretch/>
          </p:blipFill>
          <p:spPr bwMode="auto">
            <a:xfrm>
              <a:off x="6362699" y="3682999"/>
              <a:ext cx="2644517" cy="25801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1" name="タイトル 1">
              <a:extLst>
                <a:ext uri="{FF2B5EF4-FFF2-40B4-BE49-F238E27FC236}">
                  <a16:creationId xmlns:a16="http://schemas.microsoft.com/office/drawing/2014/main" id="{D7161FEE-18E3-435C-A671-A4F2F3BAFF39}"/>
                </a:ext>
              </a:extLst>
            </p:cNvPr>
            <p:cNvSpPr txBox="1">
              <a:spLocks/>
            </p:cNvSpPr>
            <p:nvPr/>
          </p:nvSpPr>
          <p:spPr>
            <a:xfrm>
              <a:off x="6423861" y="3777957"/>
              <a:ext cx="1554070" cy="349961"/>
            </a:xfrm>
            <a:prstGeom prst="rect">
              <a:avLst/>
            </a:prstGeom>
          </p:spPr>
          <p:txBody>
            <a:bodyPr/>
            <a:lstStyle>
              <a:lvl1pPr algn="l" defTabSz="6858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kumimoji="1" sz="2200" b="1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ja-JP" sz="2000" dirty="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2</a:t>
              </a:r>
              <a:r>
                <a:rPr lang="en-US" altLang="ja-JP" sz="2000" baseline="30000" dirty="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nd</a:t>
              </a:r>
              <a:r>
                <a:rPr lang="en-US" altLang="ja-JP" sz="2000" dirty="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 Floor</a:t>
              </a:r>
              <a:endParaRPr lang="ja-JP" altLang="en-US" sz="200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</p:grpSp>
      <p:grpSp>
        <p:nvGrpSpPr>
          <p:cNvPr id="30" name="グループ化 29">
            <a:extLst>
              <a:ext uri="{FF2B5EF4-FFF2-40B4-BE49-F238E27FC236}">
                <a16:creationId xmlns:a16="http://schemas.microsoft.com/office/drawing/2014/main" id="{B50EB4CC-C3B8-4EA1-AFB0-81C8BE920829}"/>
              </a:ext>
            </a:extLst>
          </p:cNvPr>
          <p:cNvGrpSpPr/>
          <p:nvPr/>
        </p:nvGrpSpPr>
        <p:grpSpPr>
          <a:xfrm>
            <a:off x="3830663" y="639522"/>
            <a:ext cx="2753256" cy="2874416"/>
            <a:chOff x="3830663" y="639522"/>
            <a:chExt cx="2753256" cy="2874416"/>
          </a:xfrm>
        </p:grpSpPr>
        <p:sp>
          <p:nvSpPr>
            <p:cNvPr id="2" name="フリーフォーム: 図形 1">
              <a:extLst>
                <a:ext uri="{FF2B5EF4-FFF2-40B4-BE49-F238E27FC236}">
                  <a16:creationId xmlns:a16="http://schemas.microsoft.com/office/drawing/2014/main" id="{B2F825C9-C9C0-4F0A-9194-8433DFDFC554}"/>
                </a:ext>
              </a:extLst>
            </p:cNvPr>
            <p:cNvSpPr/>
            <p:nvPr/>
          </p:nvSpPr>
          <p:spPr>
            <a:xfrm rot="2643581">
              <a:off x="5786214" y="1417156"/>
              <a:ext cx="797705" cy="247748"/>
            </a:xfrm>
            <a:custGeom>
              <a:avLst/>
              <a:gdLst>
                <a:gd name="connsiteX0" fmla="*/ 0 w 2581275"/>
                <a:gd name="connsiteY0" fmla="*/ 323850 h 723900"/>
                <a:gd name="connsiteX1" fmla="*/ 1181100 w 2581275"/>
                <a:gd name="connsiteY1" fmla="*/ 333375 h 723900"/>
                <a:gd name="connsiteX2" fmla="*/ 1133475 w 2581275"/>
                <a:gd name="connsiteY2" fmla="*/ 723900 h 723900"/>
                <a:gd name="connsiteX3" fmla="*/ 2581275 w 2581275"/>
                <a:gd name="connsiteY3" fmla="*/ 228600 h 723900"/>
                <a:gd name="connsiteX4" fmla="*/ 1581150 w 2581275"/>
                <a:gd name="connsiteY4" fmla="*/ 276225 h 723900"/>
                <a:gd name="connsiteX5" fmla="*/ 1590675 w 2581275"/>
                <a:gd name="connsiteY5" fmla="*/ 0 h 723900"/>
                <a:gd name="connsiteX6" fmla="*/ 228600 w 2581275"/>
                <a:gd name="connsiteY6" fmla="*/ 342900 h 723900"/>
                <a:gd name="connsiteX0" fmla="*/ 0 w 2581275"/>
                <a:gd name="connsiteY0" fmla="*/ 323850 h 723900"/>
                <a:gd name="connsiteX1" fmla="*/ 1181100 w 2581275"/>
                <a:gd name="connsiteY1" fmla="*/ 333375 h 723900"/>
                <a:gd name="connsiteX2" fmla="*/ 1133475 w 2581275"/>
                <a:gd name="connsiteY2" fmla="*/ 723900 h 723900"/>
                <a:gd name="connsiteX3" fmla="*/ 2581275 w 2581275"/>
                <a:gd name="connsiteY3" fmla="*/ 228600 h 723900"/>
                <a:gd name="connsiteX4" fmla="*/ 1581150 w 2581275"/>
                <a:gd name="connsiteY4" fmla="*/ 276225 h 723900"/>
                <a:gd name="connsiteX5" fmla="*/ 1590675 w 2581275"/>
                <a:gd name="connsiteY5" fmla="*/ 0 h 723900"/>
                <a:gd name="connsiteX6" fmla="*/ 9525 w 2581275"/>
                <a:gd name="connsiteY6" fmla="*/ 323850 h 723900"/>
                <a:gd name="connsiteX0" fmla="*/ 0 w 2581275"/>
                <a:gd name="connsiteY0" fmla="*/ 323850 h 695325"/>
                <a:gd name="connsiteX1" fmla="*/ 1181100 w 2581275"/>
                <a:gd name="connsiteY1" fmla="*/ 333375 h 695325"/>
                <a:gd name="connsiteX2" fmla="*/ 1190625 w 2581275"/>
                <a:gd name="connsiteY2" fmla="*/ 695325 h 695325"/>
                <a:gd name="connsiteX3" fmla="*/ 2581275 w 2581275"/>
                <a:gd name="connsiteY3" fmla="*/ 228600 h 695325"/>
                <a:gd name="connsiteX4" fmla="*/ 1581150 w 2581275"/>
                <a:gd name="connsiteY4" fmla="*/ 276225 h 695325"/>
                <a:gd name="connsiteX5" fmla="*/ 1590675 w 2581275"/>
                <a:gd name="connsiteY5" fmla="*/ 0 h 695325"/>
                <a:gd name="connsiteX6" fmla="*/ 9525 w 2581275"/>
                <a:gd name="connsiteY6" fmla="*/ 323850 h 695325"/>
                <a:gd name="connsiteX0" fmla="*/ 0 w 2581275"/>
                <a:gd name="connsiteY0" fmla="*/ 323850 h 647700"/>
                <a:gd name="connsiteX1" fmla="*/ 1181100 w 2581275"/>
                <a:gd name="connsiteY1" fmla="*/ 333375 h 647700"/>
                <a:gd name="connsiteX2" fmla="*/ 1104900 w 2581275"/>
                <a:gd name="connsiteY2" fmla="*/ 647700 h 647700"/>
                <a:gd name="connsiteX3" fmla="*/ 2581275 w 2581275"/>
                <a:gd name="connsiteY3" fmla="*/ 228600 h 647700"/>
                <a:gd name="connsiteX4" fmla="*/ 1581150 w 2581275"/>
                <a:gd name="connsiteY4" fmla="*/ 276225 h 647700"/>
                <a:gd name="connsiteX5" fmla="*/ 1590675 w 2581275"/>
                <a:gd name="connsiteY5" fmla="*/ 0 h 647700"/>
                <a:gd name="connsiteX6" fmla="*/ 9525 w 2581275"/>
                <a:gd name="connsiteY6" fmla="*/ 323850 h 647700"/>
                <a:gd name="connsiteX0" fmla="*/ 0 w 2581275"/>
                <a:gd name="connsiteY0" fmla="*/ 323850 h 647700"/>
                <a:gd name="connsiteX1" fmla="*/ 1181100 w 2581275"/>
                <a:gd name="connsiteY1" fmla="*/ 333375 h 647700"/>
                <a:gd name="connsiteX2" fmla="*/ 1104900 w 2581275"/>
                <a:gd name="connsiteY2" fmla="*/ 647700 h 647700"/>
                <a:gd name="connsiteX3" fmla="*/ 2581275 w 2581275"/>
                <a:gd name="connsiteY3" fmla="*/ 228600 h 647700"/>
                <a:gd name="connsiteX4" fmla="*/ 1485900 w 2581275"/>
                <a:gd name="connsiteY4" fmla="*/ 314325 h 647700"/>
                <a:gd name="connsiteX5" fmla="*/ 1590675 w 2581275"/>
                <a:gd name="connsiteY5" fmla="*/ 0 h 647700"/>
                <a:gd name="connsiteX6" fmla="*/ 9525 w 2581275"/>
                <a:gd name="connsiteY6" fmla="*/ 32385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81275" h="647700">
                  <a:moveTo>
                    <a:pt x="0" y="323850"/>
                  </a:moveTo>
                  <a:lnTo>
                    <a:pt x="1181100" y="333375"/>
                  </a:lnTo>
                  <a:lnTo>
                    <a:pt x="1104900" y="647700"/>
                  </a:lnTo>
                  <a:lnTo>
                    <a:pt x="2581275" y="228600"/>
                  </a:lnTo>
                  <a:lnTo>
                    <a:pt x="1485900" y="314325"/>
                  </a:lnTo>
                  <a:lnTo>
                    <a:pt x="1590675" y="0"/>
                  </a:lnTo>
                  <a:cubicBezTo>
                    <a:pt x="1136650" y="114300"/>
                    <a:pt x="463550" y="209550"/>
                    <a:pt x="9525" y="32385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accent2">
                  <a:lumMod val="60000"/>
                  <a:lumOff val="4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4" name="フリーフォーム: 図形 13">
              <a:extLst>
                <a:ext uri="{FF2B5EF4-FFF2-40B4-BE49-F238E27FC236}">
                  <a16:creationId xmlns:a16="http://schemas.microsoft.com/office/drawing/2014/main" id="{FE4F5B86-B85F-4AF1-9F0D-9D198DCFD67E}"/>
                </a:ext>
              </a:extLst>
            </p:cNvPr>
            <p:cNvSpPr/>
            <p:nvPr/>
          </p:nvSpPr>
          <p:spPr>
            <a:xfrm rot="17902314">
              <a:off x="2784540" y="2163023"/>
              <a:ext cx="2397038" cy="304792"/>
            </a:xfrm>
            <a:custGeom>
              <a:avLst/>
              <a:gdLst>
                <a:gd name="connsiteX0" fmla="*/ 0 w 2581275"/>
                <a:gd name="connsiteY0" fmla="*/ 323850 h 723900"/>
                <a:gd name="connsiteX1" fmla="*/ 1181100 w 2581275"/>
                <a:gd name="connsiteY1" fmla="*/ 333375 h 723900"/>
                <a:gd name="connsiteX2" fmla="*/ 1133475 w 2581275"/>
                <a:gd name="connsiteY2" fmla="*/ 723900 h 723900"/>
                <a:gd name="connsiteX3" fmla="*/ 2581275 w 2581275"/>
                <a:gd name="connsiteY3" fmla="*/ 228600 h 723900"/>
                <a:gd name="connsiteX4" fmla="*/ 1581150 w 2581275"/>
                <a:gd name="connsiteY4" fmla="*/ 276225 h 723900"/>
                <a:gd name="connsiteX5" fmla="*/ 1590675 w 2581275"/>
                <a:gd name="connsiteY5" fmla="*/ 0 h 723900"/>
                <a:gd name="connsiteX6" fmla="*/ 228600 w 2581275"/>
                <a:gd name="connsiteY6" fmla="*/ 342900 h 723900"/>
                <a:gd name="connsiteX0" fmla="*/ 0 w 2581275"/>
                <a:gd name="connsiteY0" fmla="*/ 323850 h 723900"/>
                <a:gd name="connsiteX1" fmla="*/ 1181100 w 2581275"/>
                <a:gd name="connsiteY1" fmla="*/ 333375 h 723900"/>
                <a:gd name="connsiteX2" fmla="*/ 1133475 w 2581275"/>
                <a:gd name="connsiteY2" fmla="*/ 723900 h 723900"/>
                <a:gd name="connsiteX3" fmla="*/ 2581275 w 2581275"/>
                <a:gd name="connsiteY3" fmla="*/ 228600 h 723900"/>
                <a:gd name="connsiteX4" fmla="*/ 1581150 w 2581275"/>
                <a:gd name="connsiteY4" fmla="*/ 276225 h 723900"/>
                <a:gd name="connsiteX5" fmla="*/ 1590675 w 2581275"/>
                <a:gd name="connsiteY5" fmla="*/ 0 h 723900"/>
                <a:gd name="connsiteX6" fmla="*/ 9525 w 2581275"/>
                <a:gd name="connsiteY6" fmla="*/ 323850 h 723900"/>
                <a:gd name="connsiteX0" fmla="*/ 0 w 2581275"/>
                <a:gd name="connsiteY0" fmla="*/ 323850 h 695325"/>
                <a:gd name="connsiteX1" fmla="*/ 1181100 w 2581275"/>
                <a:gd name="connsiteY1" fmla="*/ 333375 h 695325"/>
                <a:gd name="connsiteX2" fmla="*/ 1190625 w 2581275"/>
                <a:gd name="connsiteY2" fmla="*/ 695325 h 695325"/>
                <a:gd name="connsiteX3" fmla="*/ 2581275 w 2581275"/>
                <a:gd name="connsiteY3" fmla="*/ 228600 h 695325"/>
                <a:gd name="connsiteX4" fmla="*/ 1581150 w 2581275"/>
                <a:gd name="connsiteY4" fmla="*/ 276225 h 695325"/>
                <a:gd name="connsiteX5" fmla="*/ 1590675 w 2581275"/>
                <a:gd name="connsiteY5" fmla="*/ 0 h 695325"/>
                <a:gd name="connsiteX6" fmla="*/ 9525 w 2581275"/>
                <a:gd name="connsiteY6" fmla="*/ 323850 h 695325"/>
                <a:gd name="connsiteX0" fmla="*/ 0 w 2581275"/>
                <a:gd name="connsiteY0" fmla="*/ 323850 h 647700"/>
                <a:gd name="connsiteX1" fmla="*/ 1181100 w 2581275"/>
                <a:gd name="connsiteY1" fmla="*/ 333375 h 647700"/>
                <a:gd name="connsiteX2" fmla="*/ 1104900 w 2581275"/>
                <a:gd name="connsiteY2" fmla="*/ 647700 h 647700"/>
                <a:gd name="connsiteX3" fmla="*/ 2581275 w 2581275"/>
                <a:gd name="connsiteY3" fmla="*/ 228600 h 647700"/>
                <a:gd name="connsiteX4" fmla="*/ 1581150 w 2581275"/>
                <a:gd name="connsiteY4" fmla="*/ 276225 h 647700"/>
                <a:gd name="connsiteX5" fmla="*/ 1590675 w 2581275"/>
                <a:gd name="connsiteY5" fmla="*/ 0 h 647700"/>
                <a:gd name="connsiteX6" fmla="*/ 9525 w 2581275"/>
                <a:gd name="connsiteY6" fmla="*/ 323850 h 647700"/>
                <a:gd name="connsiteX0" fmla="*/ 0 w 2581275"/>
                <a:gd name="connsiteY0" fmla="*/ 323850 h 647700"/>
                <a:gd name="connsiteX1" fmla="*/ 1181100 w 2581275"/>
                <a:gd name="connsiteY1" fmla="*/ 333375 h 647700"/>
                <a:gd name="connsiteX2" fmla="*/ 1104900 w 2581275"/>
                <a:gd name="connsiteY2" fmla="*/ 647700 h 647700"/>
                <a:gd name="connsiteX3" fmla="*/ 2581275 w 2581275"/>
                <a:gd name="connsiteY3" fmla="*/ 228600 h 647700"/>
                <a:gd name="connsiteX4" fmla="*/ 1485900 w 2581275"/>
                <a:gd name="connsiteY4" fmla="*/ 314325 h 647700"/>
                <a:gd name="connsiteX5" fmla="*/ 1590675 w 2581275"/>
                <a:gd name="connsiteY5" fmla="*/ 0 h 647700"/>
                <a:gd name="connsiteX6" fmla="*/ 9525 w 2581275"/>
                <a:gd name="connsiteY6" fmla="*/ 32385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81275" h="647700">
                  <a:moveTo>
                    <a:pt x="0" y="323850"/>
                  </a:moveTo>
                  <a:lnTo>
                    <a:pt x="1181100" y="333375"/>
                  </a:lnTo>
                  <a:lnTo>
                    <a:pt x="1104900" y="647700"/>
                  </a:lnTo>
                  <a:lnTo>
                    <a:pt x="2581275" y="228600"/>
                  </a:lnTo>
                  <a:lnTo>
                    <a:pt x="1485900" y="314325"/>
                  </a:lnTo>
                  <a:lnTo>
                    <a:pt x="1590675" y="0"/>
                  </a:lnTo>
                  <a:cubicBezTo>
                    <a:pt x="1136650" y="114300"/>
                    <a:pt x="463550" y="209550"/>
                    <a:pt x="9525" y="32385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accent2">
                  <a:lumMod val="60000"/>
                  <a:lumOff val="4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16" name="直線矢印コネクタ 15">
              <a:extLst>
                <a:ext uri="{FF2B5EF4-FFF2-40B4-BE49-F238E27FC236}">
                  <a16:creationId xmlns:a16="http://schemas.microsoft.com/office/drawing/2014/main" id="{7B9C6455-C8AE-4D50-9274-BA6129BE7411}"/>
                </a:ext>
              </a:extLst>
            </p:cNvPr>
            <p:cNvCxnSpPr>
              <a:cxnSpLocks/>
              <a:stCxn id="20" idx="3"/>
              <a:endCxn id="21" idx="1"/>
            </p:cNvCxnSpPr>
            <p:nvPr/>
          </p:nvCxnSpPr>
          <p:spPr>
            <a:xfrm flipV="1">
              <a:off x="4892146" y="999522"/>
              <a:ext cx="611924" cy="8922"/>
            </a:xfrm>
            <a:prstGeom prst="straightConnector1">
              <a:avLst/>
            </a:prstGeom>
            <a:ln w="28575">
              <a:solidFill>
                <a:schemeClr val="accent2">
                  <a:lumMod val="60000"/>
                  <a:lumOff val="40000"/>
                </a:schemeClr>
              </a:solidFill>
              <a:headEnd type="stealth" w="lg" len="lg"/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0" name="Picture 67">
              <a:extLst>
                <a:ext uri="{FF2B5EF4-FFF2-40B4-BE49-F238E27FC236}">
                  <a16:creationId xmlns:a16="http://schemas.microsoft.com/office/drawing/2014/main" id="{09355EE3-1322-4B0F-984B-2ECEE2F5C69A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duotone>
                <a:prstClr val="black"/>
                <a:srgbClr val="0070C0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72146" y="648444"/>
              <a:ext cx="720000" cy="720000"/>
            </a:xfrm>
            <a:prstGeom prst="rect">
              <a:avLst/>
            </a:prstGeom>
          </p:spPr>
        </p:pic>
        <p:pic>
          <p:nvPicPr>
            <p:cNvPr id="21" name="Picture 67">
              <a:extLst>
                <a:ext uri="{FF2B5EF4-FFF2-40B4-BE49-F238E27FC236}">
                  <a16:creationId xmlns:a16="http://schemas.microsoft.com/office/drawing/2014/main" id="{25CE05DD-C307-47F5-995D-DD1FE5FEA6CE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duotone>
                <a:prstClr val="black"/>
                <a:srgbClr val="0070C0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04070" y="639522"/>
              <a:ext cx="720000" cy="720000"/>
            </a:xfrm>
            <a:prstGeom prst="rect">
              <a:avLst/>
            </a:prstGeom>
          </p:spPr>
        </p:pic>
      </p:grpSp>
      <p:grpSp>
        <p:nvGrpSpPr>
          <p:cNvPr id="55" name="グループ化 54">
            <a:extLst>
              <a:ext uri="{FF2B5EF4-FFF2-40B4-BE49-F238E27FC236}">
                <a16:creationId xmlns:a16="http://schemas.microsoft.com/office/drawing/2014/main" id="{0FD632D1-E2D2-49DA-8F3D-8FB9B25CFFA5}"/>
              </a:ext>
            </a:extLst>
          </p:cNvPr>
          <p:cNvGrpSpPr/>
          <p:nvPr/>
        </p:nvGrpSpPr>
        <p:grpSpPr>
          <a:xfrm>
            <a:off x="5491287" y="2774679"/>
            <a:ext cx="6840000" cy="6840000"/>
            <a:chOff x="5491287" y="2774679"/>
            <a:chExt cx="6840000" cy="6840000"/>
          </a:xfrm>
        </p:grpSpPr>
        <p:sp>
          <p:nvSpPr>
            <p:cNvPr id="31" name="部分円 30">
              <a:extLst>
                <a:ext uri="{FF2B5EF4-FFF2-40B4-BE49-F238E27FC236}">
                  <a16:creationId xmlns:a16="http://schemas.microsoft.com/office/drawing/2014/main" id="{778084A9-CAE3-4D12-9613-D0DAB840159D}"/>
                </a:ext>
              </a:extLst>
            </p:cNvPr>
            <p:cNvSpPr/>
            <p:nvPr/>
          </p:nvSpPr>
          <p:spPr>
            <a:xfrm>
              <a:off x="5491287" y="2774679"/>
              <a:ext cx="6840000" cy="6840000"/>
            </a:xfrm>
            <a:prstGeom prst="pie">
              <a:avLst>
                <a:gd name="adj1" fmla="val 10821286"/>
                <a:gd name="adj2" fmla="val 16200000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3400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35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pic>
          <p:nvPicPr>
            <p:cNvPr id="32" name="Picture 170">
              <a:extLst>
                <a:ext uri="{FF2B5EF4-FFF2-40B4-BE49-F238E27FC236}">
                  <a16:creationId xmlns:a16="http://schemas.microsoft.com/office/drawing/2014/main" id="{9E7C0E4D-1CBD-4A56-A9D0-6D9FF093B0F3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09162" y="4745815"/>
              <a:ext cx="944294" cy="944294"/>
            </a:xfrm>
            <a:prstGeom prst="rect">
              <a:avLst/>
            </a:prstGeom>
          </p:spPr>
        </p:pic>
        <p:pic>
          <p:nvPicPr>
            <p:cNvPr id="33" name="Picture 166">
              <a:extLst>
                <a:ext uri="{FF2B5EF4-FFF2-40B4-BE49-F238E27FC236}">
                  <a16:creationId xmlns:a16="http://schemas.microsoft.com/office/drawing/2014/main" id="{B2065E32-2216-4D0B-8EEB-45F318D3D7FA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76196" y="4463785"/>
              <a:ext cx="720000" cy="720000"/>
            </a:xfrm>
            <a:prstGeom prst="rect">
              <a:avLst/>
            </a:prstGeom>
          </p:spPr>
        </p:pic>
        <p:pic>
          <p:nvPicPr>
            <p:cNvPr id="34" name="Picture 2">
              <a:extLst>
                <a:ext uri="{FF2B5EF4-FFF2-40B4-BE49-F238E27FC236}">
                  <a16:creationId xmlns:a16="http://schemas.microsoft.com/office/drawing/2014/main" id="{34CEB3B3-042F-4995-94B7-117ABC6C6C7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rot="16200000" flipH="1">
              <a:off x="7854799" y="4487445"/>
              <a:ext cx="269367" cy="720000"/>
            </a:xfrm>
            <a:prstGeom prst="rect">
              <a:avLst/>
            </a:prstGeom>
          </p:spPr>
        </p:pic>
        <p:pic>
          <p:nvPicPr>
            <p:cNvPr id="35" name="Picture 166">
              <a:extLst>
                <a:ext uri="{FF2B5EF4-FFF2-40B4-BE49-F238E27FC236}">
                  <a16:creationId xmlns:a16="http://schemas.microsoft.com/office/drawing/2014/main" id="{93B1A9A3-3737-4402-AF80-C6A0F588972A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64628" y="3098949"/>
              <a:ext cx="720000" cy="720000"/>
            </a:xfrm>
            <a:prstGeom prst="rect">
              <a:avLst/>
            </a:prstGeom>
          </p:spPr>
        </p:pic>
        <p:pic>
          <p:nvPicPr>
            <p:cNvPr id="36" name="Picture 65">
              <a:extLst>
                <a:ext uri="{FF2B5EF4-FFF2-40B4-BE49-F238E27FC236}">
                  <a16:creationId xmlns:a16="http://schemas.microsoft.com/office/drawing/2014/main" id="{5569487D-4160-441F-BC03-ED476DFA484B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77995" y="3534716"/>
              <a:ext cx="967366" cy="967366"/>
            </a:xfrm>
            <a:prstGeom prst="rect">
              <a:avLst/>
            </a:prstGeom>
          </p:spPr>
        </p:pic>
        <p:cxnSp>
          <p:nvCxnSpPr>
            <p:cNvPr id="38" name="直線コネクタ 146">
              <a:extLst>
                <a:ext uri="{FF2B5EF4-FFF2-40B4-BE49-F238E27FC236}">
                  <a16:creationId xmlns:a16="http://schemas.microsoft.com/office/drawing/2014/main" id="{B5827565-7369-472B-9BD7-73E87D02AD9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164628" y="3662751"/>
              <a:ext cx="341114" cy="254145"/>
            </a:xfrm>
            <a:prstGeom prst="line">
              <a:avLst/>
            </a:prstGeom>
            <a:ln w="28575">
              <a:solidFill>
                <a:schemeClr val="accent2">
                  <a:lumMod val="60000"/>
                  <a:lumOff val="40000"/>
                </a:schemeClr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線コネクタ 148">
              <a:extLst>
                <a:ext uri="{FF2B5EF4-FFF2-40B4-BE49-F238E27FC236}">
                  <a16:creationId xmlns:a16="http://schemas.microsoft.com/office/drawing/2014/main" id="{56453A33-9E55-4FD2-B1D2-1C6E60BEF8AF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7078692" y="4277404"/>
              <a:ext cx="57504" cy="328985"/>
            </a:xfrm>
            <a:prstGeom prst="line">
              <a:avLst/>
            </a:prstGeom>
            <a:ln w="28575">
              <a:solidFill>
                <a:schemeClr val="accent2">
                  <a:lumMod val="60000"/>
                  <a:lumOff val="40000"/>
                </a:schemeClr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正方形/長方形 177">
              <a:extLst>
                <a:ext uri="{FF2B5EF4-FFF2-40B4-BE49-F238E27FC236}">
                  <a16:creationId xmlns:a16="http://schemas.microsoft.com/office/drawing/2014/main" id="{0F6552F8-927F-49DA-ADCC-16BA9EB29635}"/>
                </a:ext>
              </a:extLst>
            </p:cNvPr>
            <p:cNvSpPr/>
            <p:nvPr/>
          </p:nvSpPr>
          <p:spPr>
            <a:xfrm>
              <a:off x="7405955" y="5385440"/>
              <a:ext cx="1564852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ja-JP" sz="1400" dirty="0">
                  <a:latin typeface="Calibri" panose="020F0502020204030204" pitchFamily="34" charset="0"/>
                  <a:ea typeface="Meiryo UI" panose="020B0604030504040204" pitchFamily="50" charset="-128"/>
                  <a:cs typeface="Calibri" panose="020F0502020204030204" pitchFamily="34" charset="0"/>
                </a:rPr>
                <a:t>Remote Control PC</a:t>
              </a:r>
              <a:endParaRPr lang="ja-JP" altLang="en-US" sz="1400" dirty="0"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endParaRPr>
            </a:p>
          </p:txBody>
        </p:sp>
        <p:pic>
          <p:nvPicPr>
            <p:cNvPr id="42" name="Picture 189">
              <a:extLst>
                <a:ext uri="{FF2B5EF4-FFF2-40B4-BE49-F238E27FC236}">
                  <a16:creationId xmlns:a16="http://schemas.microsoft.com/office/drawing/2014/main" id="{2C1E1916-B7C7-412D-B791-E0BC9F2F1D5C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28381" y="5509180"/>
              <a:ext cx="720000" cy="720000"/>
            </a:xfrm>
            <a:prstGeom prst="rect">
              <a:avLst/>
            </a:prstGeom>
          </p:spPr>
        </p:pic>
        <p:sp>
          <p:nvSpPr>
            <p:cNvPr id="53" name="フリーフォーム: 図形 52">
              <a:extLst>
                <a:ext uri="{FF2B5EF4-FFF2-40B4-BE49-F238E27FC236}">
                  <a16:creationId xmlns:a16="http://schemas.microsoft.com/office/drawing/2014/main" id="{A011C91F-6B30-47C7-B136-E9708A80D320}"/>
                </a:ext>
              </a:extLst>
            </p:cNvPr>
            <p:cNvSpPr/>
            <p:nvPr/>
          </p:nvSpPr>
          <p:spPr>
            <a:xfrm rot="2052133">
              <a:off x="6364013" y="3004672"/>
              <a:ext cx="958484" cy="289038"/>
            </a:xfrm>
            <a:custGeom>
              <a:avLst/>
              <a:gdLst>
                <a:gd name="connsiteX0" fmla="*/ 0 w 2581275"/>
                <a:gd name="connsiteY0" fmla="*/ 323850 h 723900"/>
                <a:gd name="connsiteX1" fmla="*/ 1181100 w 2581275"/>
                <a:gd name="connsiteY1" fmla="*/ 333375 h 723900"/>
                <a:gd name="connsiteX2" fmla="*/ 1133475 w 2581275"/>
                <a:gd name="connsiteY2" fmla="*/ 723900 h 723900"/>
                <a:gd name="connsiteX3" fmla="*/ 2581275 w 2581275"/>
                <a:gd name="connsiteY3" fmla="*/ 228600 h 723900"/>
                <a:gd name="connsiteX4" fmla="*/ 1581150 w 2581275"/>
                <a:gd name="connsiteY4" fmla="*/ 276225 h 723900"/>
                <a:gd name="connsiteX5" fmla="*/ 1590675 w 2581275"/>
                <a:gd name="connsiteY5" fmla="*/ 0 h 723900"/>
                <a:gd name="connsiteX6" fmla="*/ 228600 w 2581275"/>
                <a:gd name="connsiteY6" fmla="*/ 342900 h 723900"/>
                <a:gd name="connsiteX0" fmla="*/ 0 w 2581275"/>
                <a:gd name="connsiteY0" fmla="*/ 323850 h 723900"/>
                <a:gd name="connsiteX1" fmla="*/ 1181100 w 2581275"/>
                <a:gd name="connsiteY1" fmla="*/ 333375 h 723900"/>
                <a:gd name="connsiteX2" fmla="*/ 1133475 w 2581275"/>
                <a:gd name="connsiteY2" fmla="*/ 723900 h 723900"/>
                <a:gd name="connsiteX3" fmla="*/ 2581275 w 2581275"/>
                <a:gd name="connsiteY3" fmla="*/ 228600 h 723900"/>
                <a:gd name="connsiteX4" fmla="*/ 1581150 w 2581275"/>
                <a:gd name="connsiteY4" fmla="*/ 276225 h 723900"/>
                <a:gd name="connsiteX5" fmla="*/ 1590675 w 2581275"/>
                <a:gd name="connsiteY5" fmla="*/ 0 h 723900"/>
                <a:gd name="connsiteX6" fmla="*/ 9525 w 2581275"/>
                <a:gd name="connsiteY6" fmla="*/ 323850 h 723900"/>
                <a:gd name="connsiteX0" fmla="*/ 0 w 2581275"/>
                <a:gd name="connsiteY0" fmla="*/ 323850 h 695325"/>
                <a:gd name="connsiteX1" fmla="*/ 1181100 w 2581275"/>
                <a:gd name="connsiteY1" fmla="*/ 333375 h 695325"/>
                <a:gd name="connsiteX2" fmla="*/ 1190625 w 2581275"/>
                <a:gd name="connsiteY2" fmla="*/ 695325 h 695325"/>
                <a:gd name="connsiteX3" fmla="*/ 2581275 w 2581275"/>
                <a:gd name="connsiteY3" fmla="*/ 228600 h 695325"/>
                <a:gd name="connsiteX4" fmla="*/ 1581150 w 2581275"/>
                <a:gd name="connsiteY4" fmla="*/ 276225 h 695325"/>
                <a:gd name="connsiteX5" fmla="*/ 1590675 w 2581275"/>
                <a:gd name="connsiteY5" fmla="*/ 0 h 695325"/>
                <a:gd name="connsiteX6" fmla="*/ 9525 w 2581275"/>
                <a:gd name="connsiteY6" fmla="*/ 323850 h 695325"/>
                <a:gd name="connsiteX0" fmla="*/ 0 w 2581275"/>
                <a:gd name="connsiteY0" fmla="*/ 323850 h 647700"/>
                <a:gd name="connsiteX1" fmla="*/ 1181100 w 2581275"/>
                <a:gd name="connsiteY1" fmla="*/ 333375 h 647700"/>
                <a:gd name="connsiteX2" fmla="*/ 1104900 w 2581275"/>
                <a:gd name="connsiteY2" fmla="*/ 647700 h 647700"/>
                <a:gd name="connsiteX3" fmla="*/ 2581275 w 2581275"/>
                <a:gd name="connsiteY3" fmla="*/ 228600 h 647700"/>
                <a:gd name="connsiteX4" fmla="*/ 1581150 w 2581275"/>
                <a:gd name="connsiteY4" fmla="*/ 276225 h 647700"/>
                <a:gd name="connsiteX5" fmla="*/ 1590675 w 2581275"/>
                <a:gd name="connsiteY5" fmla="*/ 0 h 647700"/>
                <a:gd name="connsiteX6" fmla="*/ 9525 w 2581275"/>
                <a:gd name="connsiteY6" fmla="*/ 323850 h 647700"/>
                <a:gd name="connsiteX0" fmla="*/ 0 w 2581275"/>
                <a:gd name="connsiteY0" fmla="*/ 323850 h 647700"/>
                <a:gd name="connsiteX1" fmla="*/ 1181100 w 2581275"/>
                <a:gd name="connsiteY1" fmla="*/ 333375 h 647700"/>
                <a:gd name="connsiteX2" fmla="*/ 1104900 w 2581275"/>
                <a:gd name="connsiteY2" fmla="*/ 647700 h 647700"/>
                <a:gd name="connsiteX3" fmla="*/ 2581275 w 2581275"/>
                <a:gd name="connsiteY3" fmla="*/ 228600 h 647700"/>
                <a:gd name="connsiteX4" fmla="*/ 1485900 w 2581275"/>
                <a:gd name="connsiteY4" fmla="*/ 314325 h 647700"/>
                <a:gd name="connsiteX5" fmla="*/ 1590675 w 2581275"/>
                <a:gd name="connsiteY5" fmla="*/ 0 h 647700"/>
                <a:gd name="connsiteX6" fmla="*/ 9525 w 2581275"/>
                <a:gd name="connsiteY6" fmla="*/ 32385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81275" h="647700">
                  <a:moveTo>
                    <a:pt x="0" y="323850"/>
                  </a:moveTo>
                  <a:lnTo>
                    <a:pt x="1181100" y="333375"/>
                  </a:lnTo>
                  <a:lnTo>
                    <a:pt x="1104900" y="647700"/>
                  </a:lnTo>
                  <a:lnTo>
                    <a:pt x="2581275" y="228600"/>
                  </a:lnTo>
                  <a:lnTo>
                    <a:pt x="1485900" y="314325"/>
                  </a:lnTo>
                  <a:lnTo>
                    <a:pt x="1590675" y="0"/>
                  </a:lnTo>
                  <a:cubicBezTo>
                    <a:pt x="1136650" y="114300"/>
                    <a:pt x="463550" y="209550"/>
                    <a:pt x="9525" y="32385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accent2">
                  <a:lumMod val="60000"/>
                  <a:lumOff val="4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4" name="フリーフォーム: 図形 53">
              <a:extLst>
                <a:ext uri="{FF2B5EF4-FFF2-40B4-BE49-F238E27FC236}">
                  <a16:creationId xmlns:a16="http://schemas.microsoft.com/office/drawing/2014/main" id="{B63E13A3-5764-45D3-9A9B-8170CCC0481F}"/>
                </a:ext>
              </a:extLst>
            </p:cNvPr>
            <p:cNvSpPr/>
            <p:nvPr/>
          </p:nvSpPr>
          <p:spPr>
            <a:xfrm rot="1590291">
              <a:off x="7290923" y="4916473"/>
              <a:ext cx="653254" cy="247748"/>
            </a:xfrm>
            <a:custGeom>
              <a:avLst/>
              <a:gdLst>
                <a:gd name="connsiteX0" fmla="*/ 0 w 2581275"/>
                <a:gd name="connsiteY0" fmla="*/ 323850 h 723900"/>
                <a:gd name="connsiteX1" fmla="*/ 1181100 w 2581275"/>
                <a:gd name="connsiteY1" fmla="*/ 333375 h 723900"/>
                <a:gd name="connsiteX2" fmla="*/ 1133475 w 2581275"/>
                <a:gd name="connsiteY2" fmla="*/ 723900 h 723900"/>
                <a:gd name="connsiteX3" fmla="*/ 2581275 w 2581275"/>
                <a:gd name="connsiteY3" fmla="*/ 228600 h 723900"/>
                <a:gd name="connsiteX4" fmla="*/ 1581150 w 2581275"/>
                <a:gd name="connsiteY4" fmla="*/ 276225 h 723900"/>
                <a:gd name="connsiteX5" fmla="*/ 1590675 w 2581275"/>
                <a:gd name="connsiteY5" fmla="*/ 0 h 723900"/>
                <a:gd name="connsiteX6" fmla="*/ 228600 w 2581275"/>
                <a:gd name="connsiteY6" fmla="*/ 342900 h 723900"/>
                <a:gd name="connsiteX0" fmla="*/ 0 w 2581275"/>
                <a:gd name="connsiteY0" fmla="*/ 323850 h 723900"/>
                <a:gd name="connsiteX1" fmla="*/ 1181100 w 2581275"/>
                <a:gd name="connsiteY1" fmla="*/ 333375 h 723900"/>
                <a:gd name="connsiteX2" fmla="*/ 1133475 w 2581275"/>
                <a:gd name="connsiteY2" fmla="*/ 723900 h 723900"/>
                <a:gd name="connsiteX3" fmla="*/ 2581275 w 2581275"/>
                <a:gd name="connsiteY3" fmla="*/ 228600 h 723900"/>
                <a:gd name="connsiteX4" fmla="*/ 1581150 w 2581275"/>
                <a:gd name="connsiteY4" fmla="*/ 276225 h 723900"/>
                <a:gd name="connsiteX5" fmla="*/ 1590675 w 2581275"/>
                <a:gd name="connsiteY5" fmla="*/ 0 h 723900"/>
                <a:gd name="connsiteX6" fmla="*/ 9525 w 2581275"/>
                <a:gd name="connsiteY6" fmla="*/ 323850 h 723900"/>
                <a:gd name="connsiteX0" fmla="*/ 0 w 2581275"/>
                <a:gd name="connsiteY0" fmla="*/ 323850 h 695325"/>
                <a:gd name="connsiteX1" fmla="*/ 1181100 w 2581275"/>
                <a:gd name="connsiteY1" fmla="*/ 333375 h 695325"/>
                <a:gd name="connsiteX2" fmla="*/ 1190625 w 2581275"/>
                <a:gd name="connsiteY2" fmla="*/ 695325 h 695325"/>
                <a:gd name="connsiteX3" fmla="*/ 2581275 w 2581275"/>
                <a:gd name="connsiteY3" fmla="*/ 228600 h 695325"/>
                <a:gd name="connsiteX4" fmla="*/ 1581150 w 2581275"/>
                <a:gd name="connsiteY4" fmla="*/ 276225 h 695325"/>
                <a:gd name="connsiteX5" fmla="*/ 1590675 w 2581275"/>
                <a:gd name="connsiteY5" fmla="*/ 0 h 695325"/>
                <a:gd name="connsiteX6" fmla="*/ 9525 w 2581275"/>
                <a:gd name="connsiteY6" fmla="*/ 323850 h 695325"/>
                <a:gd name="connsiteX0" fmla="*/ 0 w 2581275"/>
                <a:gd name="connsiteY0" fmla="*/ 323850 h 647700"/>
                <a:gd name="connsiteX1" fmla="*/ 1181100 w 2581275"/>
                <a:gd name="connsiteY1" fmla="*/ 333375 h 647700"/>
                <a:gd name="connsiteX2" fmla="*/ 1104900 w 2581275"/>
                <a:gd name="connsiteY2" fmla="*/ 647700 h 647700"/>
                <a:gd name="connsiteX3" fmla="*/ 2581275 w 2581275"/>
                <a:gd name="connsiteY3" fmla="*/ 228600 h 647700"/>
                <a:gd name="connsiteX4" fmla="*/ 1581150 w 2581275"/>
                <a:gd name="connsiteY4" fmla="*/ 276225 h 647700"/>
                <a:gd name="connsiteX5" fmla="*/ 1590675 w 2581275"/>
                <a:gd name="connsiteY5" fmla="*/ 0 h 647700"/>
                <a:gd name="connsiteX6" fmla="*/ 9525 w 2581275"/>
                <a:gd name="connsiteY6" fmla="*/ 323850 h 647700"/>
                <a:gd name="connsiteX0" fmla="*/ 0 w 2581275"/>
                <a:gd name="connsiteY0" fmla="*/ 323850 h 647700"/>
                <a:gd name="connsiteX1" fmla="*/ 1181100 w 2581275"/>
                <a:gd name="connsiteY1" fmla="*/ 333375 h 647700"/>
                <a:gd name="connsiteX2" fmla="*/ 1104900 w 2581275"/>
                <a:gd name="connsiteY2" fmla="*/ 647700 h 647700"/>
                <a:gd name="connsiteX3" fmla="*/ 2581275 w 2581275"/>
                <a:gd name="connsiteY3" fmla="*/ 228600 h 647700"/>
                <a:gd name="connsiteX4" fmla="*/ 1485900 w 2581275"/>
                <a:gd name="connsiteY4" fmla="*/ 314325 h 647700"/>
                <a:gd name="connsiteX5" fmla="*/ 1590675 w 2581275"/>
                <a:gd name="connsiteY5" fmla="*/ 0 h 647700"/>
                <a:gd name="connsiteX6" fmla="*/ 9525 w 2581275"/>
                <a:gd name="connsiteY6" fmla="*/ 32385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81275" h="647700">
                  <a:moveTo>
                    <a:pt x="0" y="323850"/>
                  </a:moveTo>
                  <a:lnTo>
                    <a:pt x="1181100" y="333375"/>
                  </a:lnTo>
                  <a:lnTo>
                    <a:pt x="1104900" y="647700"/>
                  </a:lnTo>
                  <a:lnTo>
                    <a:pt x="2581275" y="228600"/>
                  </a:lnTo>
                  <a:lnTo>
                    <a:pt x="1485900" y="314325"/>
                  </a:lnTo>
                  <a:lnTo>
                    <a:pt x="1590675" y="0"/>
                  </a:lnTo>
                  <a:cubicBezTo>
                    <a:pt x="1136650" y="114300"/>
                    <a:pt x="463550" y="209550"/>
                    <a:pt x="9525" y="32385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accent2">
                  <a:lumMod val="60000"/>
                  <a:lumOff val="4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37" name="パンチ"/>
          <p:cNvSpPr/>
          <p:nvPr/>
        </p:nvSpPr>
        <p:spPr>
          <a:xfrm>
            <a:off x="9360000" y="0"/>
            <a:ext cx="360000" cy="360000"/>
          </a:xfrm>
          <a:prstGeom prst="donut">
            <a:avLst>
              <a:gd name="adj" fmla="val 7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pic>
        <p:nvPicPr>
          <p:cNvPr id="12" name="DM200176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>
                  <p14:fade in="500" out="500"/>
                </p14:media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-720000" y="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0144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  <p:sndAc>
          <p:stSnd>
            <p:snd r:embed="rId9" name="2sec_NM.wav"/>
          </p:stSnd>
        </p:sndAc>
      </p:transition>
    </mc:Choice>
    <mc:Fallback xmlns="">
      <p:transition spd="med" advTm="0">
        <p:fade/>
        <p:sndAc>
          <p:stSnd>
            <p:snd r:embed="rId21" name="2sec_NM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3885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8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3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mediacall" presetSubtype="0" fill="hold" nodeType="withEffect">
                                  <p:stCondLst>
                                    <p:cond delay="37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2402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nodeType="withEffect">
                                  <p:stCondLst>
                                    <p:cond delay="45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1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6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6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31" dur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2" presetID="1" presetClass="exit" presetSubtype="0" fill="hold" nodeType="withEffect">
                                  <p:stCondLst>
                                    <p:cond delay="6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34" dur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62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64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3885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44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video>
              <p:cMediaNode vol="80000">
                <p:cTn id="45" fill="remove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audio>
              <p:cMediaNode vol="80000">
                <p:cTn id="4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3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1">
            <a:extLst>
              <a:ext uri="{FF2B5EF4-FFF2-40B4-BE49-F238E27FC236}">
                <a16:creationId xmlns:a16="http://schemas.microsoft.com/office/drawing/2014/main" id="{C6A4BF79-10D9-476D-BF63-E5CF68DFC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3741" y="8540"/>
            <a:ext cx="7342207" cy="349961"/>
          </a:xfrm>
        </p:spPr>
        <p:txBody>
          <a:bodyPr/>
          <a:lstStyle/>
          <a:p>
            <a:r>
              <a:rPr lang="en-US" altLang="ja-JP" sz="2000" b="0" dirty="0">
                <a:solidFill>
                  <a:srgbClr val="000000"/>
                </a:solidFill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  <a:t>Remotely generate inspection route and scenario</a:t>
            </a:r>
            <a:br>
              <a:rPr lang="en-US" altLang="ja-JP" sz="2000" b="0" dirty="0">
                <a:solidFill>
                  <a:srgbClr val="000000"/>
                </a:solidFill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</a:br>
            <a:r>
              <a:rPr lang="en-US" altLang="ja-JP" sz="2000" b="0" dirty="0">
                <a:solidFill>
                  <a:srgbClr val="000000"/>
                </a:solidFill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  <a:t> (No limit for scenario number)</a:t>
            </a:r>
            <a:endParaRPr lang="ja-JP" altLang="en-US" sz="2000" b="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teach path.wmv">
            <a:hlinkClick r:id="" action="ppaction://media"/>
            <a:extLst>
              <a:ext uri="{FF2B5EF4-FFF2-40B4-BE49-F238E27FC236}">
                <a16:creationId xmlns:a16="http://schemas.microsoft.com/office/drawing/2014/main" id="{25BE2A85-1311-4B30-BDDD-C4660E4D071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53531" y="931289"/>
            <a:ext cx="6643555" cy="3734083"/>
          </a:xfrm>
          <a:prstGeom prst="rect">
            <a:avLst/>
          </a:prstGeom>
        </p:spPr>
      </p:pic>
      <p:pic>
        <p:nvPicPr>
          <p:cNvPr id="5" name="fffffff.wmv">
            <a:hlinkClick r:id="" action="ppaction://media"/>
            <a:extLst>
              <a:ext uri="{FF2B5EF4-FFF2-40B4-BE49-F238E27FC236}">
                <a16:creationId xmlns:a16="http://schemas.microsoft.com/office/drawing/2014/main" id="{0D4C9306-F790-416A-B768-1FC750090083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49015" y="926214"/>
            <a:ext cx="6652586" cy="3739158"/>
          </a:xfrm>
          <a:prstGeom prst="rect">
            <a:avLst/>
          </a:prstGeom>
        </p:spPr>
      </p:pic>
      <p:sp>
        <p:nvSpPr>
          <p:cNvPr id="6" name="タイトル 1">
            <a:extLst>
              <a:ext uri="{FF2B5EF4-FFF2-40B4-BE49-F238E27FC236}">
                <a16:creationId xmlns:a16="http://schemas.microsoft.com/office/drawing/2014/main" id="{47C3D516-0CF1-4918-9E46-41E52C306EEC}"/>
              </a:ext>
            </a:extLst>
          </p:cNvPr>
          <p:cNvSpPr txBox="1">
            <a:spLocks/>
          </p:cNvSpPr>
          <p:nvPr/>
        </p:nvSpPr>
        <p:spPr>
          <a:xfrm>
            <a:off x="7186603" y="929135"/>
            <a:ext cx="1821101" cy="349961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22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ja-JP" sz="1600" b="0" dirty="0"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  <a:t>Start</a:t>
            </a:r>
            <a:r>
              <a:rPr lang="ja-JP" altLang="en-US" sz="1600" b="0" dirty="0"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  <a:t> </a:t>
            </a:r>
            <a:r>
              <a:rPr lang="en-US" altLang="ja-JP" sz="1600" b="0" dirty="0"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  <a:t>generating scenario A</a:t>
            </a:r>
            <a:endParaRPr lang="ja-JP" altLang="en-US" sz="1600" b="0" dirty="0">
              <a:latin typeface="Calibri" panose="020F0502020204030204" pitchFamily="34" charset="0"/>
              <a:ea typeface="Meiryo UI" panose="020B0604030504040204" pitchFamily="50" charset="-128"/>
              <a:cs typeface="Calibri" panose="020F0502020204030204" pitchFamily="34" charset="0"/>
            </a:endParaRPr>
          </a:p>
        </p:txBody>
      </p:sp>
      <p:sp>
        <p:nvSpPr>
          <p:cNvPr id="7" name="タイトル 1">
            <a:extLst>
              <a:ext uri="{FF2B5EF4-FFF2-40B4-BE49-F238E27FC236}">
                <a16:creationId xmlns:a16="http://schemas.microsoft.com/office/drawing/2014/main" id="{30C9F4BB-89A3-4C30-B21F-F0820356CF6C}"/>
              </a:ext>
            </a:extLst>
          </p:cNvPr>
          <p:cNvSpPr txBox="1">
            <a:spLocks/>
          </p:cNvSpPr>
          <p:nvPr/>
        </p:nvSpPr>
        <p:spPr>
          <a:xfrm>
            <a:off x="7293190" y="1429242"/>
            <a:ext cx="1714513" cy="349961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22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ja-JP" altLang="en-US" sz="1600" b="0" dirty="0"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  <a:t>↓</a:t>
            </a:r>
            <a:endParaRPr lang="en-US" altLang="ja-JP" sz="1600" b="0" dirty="0">
              <a:latin typeface="Calibri" panose="020F0502020204030204" pitchFamily="34" charset="0"/>
              <a:ea typeface="Meiryo UI" panose="020B0604030504040204" pitchFamily="50" charset="-128"/>
              <a:cs typeface="Calibri" panose="020F0502020204030204" pitchFamily="34" charset="0"/>
            </a:endParaRPr>
          </a:p>
          <a:p>
            <a:pPr algn="ctr"/>
            <a:r>
              <a:rPr lang="en-US" altLang="ja-JP" sz="1600" b="0" dirty="0"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  <a:t>Start</a:t>
            </a:r>
            <a:endParaRPr lang="ja-JP" altLang="en-US" sz="1600" b="0" dirty="0">
              <a:latin typeface="Calibri" panose="020F0502020204030204" pitchFamily="34" charset="0"/>
              <a:ea typeface="Meiryo UI" panose="020B0604030504040204" pitchFamily="50" charset="-128"/>
              <a:cs typeface="Calibri" panose="020F0502020204030204" pitchFamily="34" charset="0"/>
            </a:endParaRPr>
          </a:p>
        </p:txBody>
      </p:sp>
      <p:sp>
        <p:nvSpPr>
          <p:cNvPr id="8" name="タイトル 1">
            <a:extLst>
              <a:ext uri="{FF2B5EF4-FFF2-40B4-BE49-F238E27FC236}">
                <a16:creationId xmlns:a16="http://schemas.microsoft.com/office/drawing/2014/main" id="{78124B1C-E3AE-4B6B-9D8D-14940BB02BE5}"/>
              </a:ext>
            </a:extLst>
          </p:cNvPr>
          <p:cNvSpPr txBox="1">
            <a:spLocks/>
          </p:cNvSpPr>
          <p:nvPr/>
        </p:nvSpPr>
        <p:spPr>
          <a:xfrm>
            <a:off x="7293190" y="1956112"/>
            <a:ext cx="1714513" cy="349961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22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ja-JP" altLang="en-US" sz="1600" b="0" dirty="0"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  <a:t>↓</a:t>
            </a:r>
            <a:endParaRPr lang="en-US" altLang="ja-JP" sz="1600" b="0" dirty="0">
              <a:latin typeface="Calibri" panose="020F0502020204030204" pitchFamily="34" charset="0"/>
              <a:ea typeface="Meiryo UI" panose="020B0604030504040204" pitchFamily="50" charset="-128"/>
              <a:cs typeface="Calibri" panose="020F0502020204030204" pitchFamily="34" charset="0"/>
            </a:endParaRPr>
          </a:p>
          <a:p>
            <a:pPr lvl="0" algn="ctr" defTabSz="914400">
              <a:lnSpc>
                <a:spcPct val="100000"/>
              </a:lnSpc>
              <a:spcBef>
                <a:spcPts val="0"/>
              </a:spcBef>
            </a:pPr>
            <a:r>
              <a:rPr lang="en-US" altLang="ja-JP" sz="1600" b="0" dirty="0">
                <a:solidFill>
                  <a:srgbClr val="000000"/>
                </a:solidFill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  <a:t>Image capture</a:t>
            </a:r>
            <a:br>
              <a:rPr lang="en-US" altLang="ja-JP" sz="1600" b="0" dirty="0">
                <a:solidFill>
                  <a:srgbClr val="000000"/>
                </a:solidFill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</a:br>
            <a:r>
              <a:rPr lang="en-US" altLang="ja-JP" sz="1600" b="0" dirty="0">
                <a:solidFill>
                  <a:srgbClr val="000000"/>
                </a:solidFill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  <a:t>gauge #4B</a:t>
            </a:r>
          </a:p>
        </p:txBody>
      </p:sp>
      <p:sp>
        <p:nvSpPr>
          <p:cNvPr id="9" name="タイトル 1">
            <a:extLst>
              <a:ext uri="{FF2B5EF4-FFF2-40B4-BE49-F238E27FC236}">
                <a16:creationId xmlns:a16="http://schemas.microsoft.com/office/drawing/2014/main" id="{BECC96AC-F00B-4800-8084-F1A17BFA8336}"/>
              </a:ext>
            </a:extLst>
          </p:cNvPr>
          <p:cNvSpPr txBox="1">
            <a:spLocks/>
          </p:cNvSpPr>
          <p:nvPr/>
        </p:nvSpPr>
        <p:spPr>
          <a:xfrm>
            <a:off x="7293190" y="2761463"/>
            <a:ext cx="1714513" cy="349961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22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ja-JP" altLang="en-US" sz="1600" b="0" dirty="0"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  <a:t>↓</a:t>
            </a:r>
            <a:endParaRPr lang="en-US" altLang="ja-JP" sz="1600" b="0" dirty="0">
              <a:latin typeface="Calibri" panose="020F0502020204030204" pitchFamily="34" charset="0"/>
              <a:ea typeface="Meiryo UI" panose="020B0604030504040204" pitchFamily="50" charset="-128"/>
              <a:cs typeface="Calibri" panose="020F0502020204030204" pitchFamily="34" charset="0"/>
            </a:endParaRPr>
          </a:p>
          <a:p>
            <a:pPr algn="ctr"/>
            <a:r>
              <a:rPr lang="en-US" altLang="ja-JP" sz="1600" b="0" dirty="0"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  <a:t>Ascend stair </a:t>
            </a:r>
            <a:endParaRPr lang="ja-JP" altLang="en-US" sz="1600" b="0" dirty="0">
              <a:latin typeface="Calibri" panose="020F0502020204030204" pitchFamily="34" charset="0"/>
              <a:ea typeface="Meiryo UI" panose="020B0604030504040204" pitchFamily="50" charset="-128"/>
              <a:cs typeface="Calibri" panose="020F0502020204030204" pitchFamily="34" charset="0"/>
            </a:endParaRPr>
          </a:p>
        </p:txBody>
      </p:sp>
      <p:sp>
        <p:nvSpPr>
          <p:cNvPr id="10" name="タイトル 1">
            <a:extLst>
              <a:ext uri="{FF2B5EF4-FFF2-40B4-BE49-F238E27FC236}">
                <a16:creationId xmlns:a16="http://schemas.microsoft.com/office/drawing/2014/main" id="{8DAFDC3E-E70A-4961-AD2D-3C81DD86A7C4}"/>
              </a:ext>
            </a:extLst>
          </p:cNvPr>
          <p:cNvSpPr txBox="1">
            <a:spLocks/>
          </p:cNvSpPr>
          <p:nvPr/>
        </p:nvSpPr>
        <p:spPr>
          <a:xfrm>
            <a:off x="7293190" y="3283829"/>
            <a:ext cx="1714513" cy="349961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22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ja-JP" altLang="en-US" sz="1600" b="0" dirty="0"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  <a:t>↓</a:t>
            </a:r>
            <a:endParaRPr lang="en-US" altLang="ja-JP" sz="1600" b="0" dirty="0">
              <a:latin typeface="Calibri" panose="020F0502020204030204" pitchFamily="34" charset="0"/>
              <a:ea typeface="Meiryo UI" panose="020B0604030504040204" pitchFamily="50" charset="-128"/>
              <a:cs typeface="Calibri" panose="020F0502020204030204" pitchFamily="34" charset="0"/>
            </a:endParaRPr>
          </a:p>
          <a:p>
            <a:pPr algn="ctr"/>
            <a:r>
              <a:rPr lang="ja-JP" altLang="en-US" sz="1600" b="0" dirty="0"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  <a:t>・</a:t>
            </a:r>
            <a:endParaRPr lang="en-US" altLang="ja-JP" sz="1600" b="0" dirty="0">
              <a:latin typeface="Calibri" panose="020F0502020204030204" pitchFamily="34" charset="0"/>
              <a:ea typeface="Meiryo UI" panose="020B0604030504040204" pitchFamily="50" charset="-128"/>
              <a:cs typeface="Calibri" panose="020F0502020204030204" pitchFamily="34" charset="0"/>
            </a:endParaRPr>
          </a:p>
          <a:p>
            <a:pPr algn="ctr"/>
            <a:r>
              <a:rPr lang="ja-JP" altLang="en-US" sz="1600" b="0" dirty="0"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  <a:t>・</a:t>
            </a:r>
            <a:endParaRPr lang="en-US" altLang="ja-JP" sz="1600" b="0" dirty="0">
              <a:latin typeface="Calibri" panose="020F0502020204030204" pitchFamily="34" charset="0"/>
              <a:ea typeface="Meiryo UI" panose="020B0604030504040204" pitchFamily="50" charset="-128"/>
              <a:cs typeface="Calibri" panose="020F0502020204030204" pitchFamily="34" charset="0"/>
            </a:endParaRPr>
          </a:p>
          <a:p>
            <a:pPr algn="ctr"/>
            <a:r>
              <a:rPr lang="ja-JP" altLang="en-US" sz="1600" b="0" dirty="0"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rPr>
              <a:t>・</a:t>
            </a:r>
          </a:p>
        </p:txBody>
      </p:sp>
      <p:grpSp>
        <p:nvGrpSpPr>
          <p:cNvPr id="11" name="グループ化 10">
            <a:extLst>
              <a:ext uri="{FF2B5EF4-FFF2-40B4-BE49-F238E27FC236}">
                <a16:creationId xmlns:a16="http://schemas.microsoft.com/office/drawing/2014/main" id="{ED1CCB1C-F473-446E-9F5C-D14AD0B349AF}"/>
              </a:ext>
            </a:extLst>
          </p:cNvPr>
          <p:cNvGrpSpPr/>
          <p:nvPr/>
        </p:nvGrpSpPr>
        <p:grpSpPr>
          <a:xfrm>
            <a:off x="446748" y="907303"/>
            <a:ext cx="8497437" cy="5342630"/>
            <a:chOff x="571368" y="941785"/>
            <a:chExt cx="8497437" cy="5342630"/>
          </a:xfrm>
        </p:grpSpPr>
        <p:grpSp>
          <p:nvGrpSpPr>
            <p:cNvPr id="12" name="グループ化 11">
              <a:extLst>
                <a:ext uri="{FF2B5EF4-FFF2-40B4-BE49-F238E27FC236}">
                  <a16:creationId xmlns:a16="http://schemas.microsoft.com/office/drawing/2014/main" id="{B2D3D546-0225-4217-B1E5-B755642B8F30}"/>
                </a:ext>
              </a:extLst>
            </p:cNvPr>
            <p:cNvGrpSpPr/>
            <p:nvPr/>
          </p:nvGrpSpPr>
          <p:grpSpPr>
            <a:xfrm>
              <a:off x="5351203" y="3446943"/>
              <a:ext cx="1380185" cy="1160838"/>
              <a:chOff x="610529" y="1576977"/>
              <a:chExt cx="1409272" cy="1119870"/>
            </a:xfrm>
          </p:grpSpPr>
          <p:sp>
            <p:nvSpPr>
              <p:cNvPr id="30" name="正方形/長方形 29">
                <a:extLst>
                  <a:ext uri="{FF2B5EF4-FFF2-40B4-BE49-F238E27FC236}">
                    <a16:creationId xmlns:a16="http://schemas.microsoft.com/office/drawing/2014/main" id="{269E5218-7B37-436E-85C5-64CE5065D3E6}"/>
                  </a:ext>
                </a:extLst>
              </p:cNvPr>
              <p:cNvSpPr/>
              <p:nvPr/>
            </p:nvSpPr>
            <p:spPr bwMode="auto">
              <a:xfrm flipH="1">
                <a:off x="1042935" y="2340149"/>
                <a:ext cx="517959" cy="60079"/>
              </a:xfrm>
              <a:prstGeom prst="rect">
                <a:avLst/>
              </a:prstGeom>
              <a:solidFill>
                <a:srgbClr val="FFFFFF">
                  <a:lumMod val="75000"/>
                </a:srgbClr>
              </a:solidFill>
              <a:ln w="9525" cap="flat" cmpd="sng" algn="ctr">
                <a:solidFill>
                  <a:srgbClr val="FFFFFF">
                    <a:lumMod val="75000"/>
                  </a:srgbClr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342900" marR="0" lvl="0" indent="-342900" algn="ctr" defTabSz="457200" eaLnBrk="1" fontAlgn="auto" latinLnBrk="0" hangingPunct="1">
                  <a:lnSpc>
                    <a:spcPct val="9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None/>
                  <a:tabLst/>
                  <a:defRPr/>
                </a:pPr>
                <a:endParaRPr kumimoji="0" lang="ja-JP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endParaRPr>
              </a:p>
            </p:txBody>
          </p:sp>
          <p:sp>
            <p:nvSpPr>
              <p:cNvPr id="31" name="片側の 2 つの角を切り取った四角形 14">
                <a:extLst>
                  <a:ext uri="{FF2B5EF4-FFF2-40B4-BE49-F238E27FC236}">
                    <a16:creationId xmlns:a16="http://schemas.microsoft.com/office/drawing/2014/main" id="{6497A309-406B-46BF-9AF8-0B69545E9983}"/>
                  </a:ext>
                </a:extLst>
              </p:cNvPr>
              <p:cNvSpPr/>
              <p:nvPr/>
            </p:nvSpPr>
            <p:spPr bwMode="auto">
              <a:xfrm flipH="1" flipV="1">
                <a:off x="920543" y="2080464"/>
                <a:ext cx="780539" cy="269803"/>
              </a:xfrm>
              <a:prstGeom prst="snip2SameRect">
                <a:avLst>
                  <a:gd name="adj1" fmla="val 50000"/>
                  <a:gd name="adj2" fmla="val 0"/>
                </a:avLst>
              </a:prstGeom>
              <a:solidFill>
                <a:srgbClr val="FFFFFF">
                  <a:lumMod val="75000"/>
                </a:srgbClr>
              </a:solidFill>
              <a:ln w="9525" cap="flat" cmpd="sng" algn="ctr">
                <a:solidFill>
                  <a:srgbClr val="FFFFFF">
                    <a:lumMod val="75000"/>
                  </a:srgbClr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342900" marR="0" lvl="0" indent="-342900" algn="ctr" defTabSz="457200" eaLnBrk="1" fontAlgn="auto" latinLnBrk="0" hangingPunct="1">
                  <a:lnSpc>
                    <a:spcPct val="9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None/>
                  <a:tabLst/>
                  <a:defRPr/>
                </a:pPr>
                <a:endParaRPr kumimoji="0" lang="ja-JP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endParaRPr>
              </a:p>
            </p:txBody>
          </p:sp>
          <p:sp>
            <p:nvSpPr>
              <p:cNvPr id="32" name="弦 31">
                <a:extLst>
                  <a:ext uri="{FF2B5EF4-FFF2-40B4-BE49-F238E27FC236}">
                    <a16:creationId xmlns:a16="http://schemas.microsoft.com/office/drawing/2014/main" id="{4ECD46D0-2141-4146-908B-E619B005C0FF}"/>
                  </a:ext>
                </a:extLst>
              </p:cNvPr>
              <p:cNvSpPr/>
              <p:nvPr/>
            </p:nvSpPr>
            <p:spPr bwMode="auto">
              <a:xfrm flipH="1">
                <a:off x="912227" y="2041138"/>
                <a:ext cx="130318" cy="127959"/>
              </a:xfrm>
              <a:prstGeom prst="chord">
                <a:avLst>
                  <a:gd name="adj1" fmla="val 9956643"/>
                  <a:gd name="adj2" fmla="val 865991"/>
                </a:avLst>
              </a:prstGeom>
              <a:solidFill>
                <a:srgbClr val="FFFFFF">
                  <a:lumMod val="75000"/>
                </a:srgbClr>
              </a:solidFill>
              <a:ln w="9525" cap="flat" cmpd="sng" algn="ctr">
                <a:solidFill>
                  <a:srgbClr val="FFFFFF">
                    <a:lumMod val="75000"/>
                  </a:srgbClr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342900" marR="0" lvl="0" indent="-342900" algn="ctr" defTabSz="457200" eaLnBrk="1" fontAlgn="auto" latinLnBrk="0" hangingPunct="1">
                  <a:lnSpc>
                    <a:spcPct val="9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None/>
                  <a:tabLst/>
                  <a:defRPr/>
                </a:pPr>
                <a:endParaRPr kumimoji="0" lang="ja-JP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endParaRPr>
              </a:p>
            </p:txBody>
          </p:sp>
          <p:sp>
            <p:nvSpPr>
              <p:cNvPr id="33" name="角丸四角形 17">
                <a:extLst>
                  <a:ext uri="{FF2B5EF4-FFF2-40B4-BE49-F238E27FC236}">
                    <a16:creationId xmlns:a16="http://schemas.microsoft.com/office/drawing/2014/main" id="{8F3B57F5-5DF9-49F8-8F86-9892FBEB6FF0}"/>
                  </a:ext>
                </a:extLst>
              </p:cNvPr>
              <p:cNvSpPr/>
              <p:nvPr/>
            </p:nvSpPr>
            <p:spPr bwMode="auto">
              <a:xfrm flipH="1">
                <a:off x="723270" y="2396926"/>
                <a:ext cx="1136982" cy="294153"/>
              </a:xfrm>
              <a:prstGeom prst="roundRect">
                <a:avLst>
                  <a:gd name="adj" fmla="val 50000"/>
                </a:avLst>
              </a:prstGeom>
              <a:solidFill>
                <a:srgbClr val="FFFFFF">
                  <a:lumMod val="75000"/>
                </a:srgbClr>
              </a:solidFill>
              <a:ln w="19050" cap="flat" cmpd="sng" algn="ctr">
                <a:solidFill>
                  <a:srgbClr val="FFFFFF">
                    <a:lumMod val="75000"/>
                  </a:srgbClr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342900" marR="0" lvl="0" indent="-342900" algn="ctr" defTabSz="457200" eaLnBrk="1" fontAlgn="auto" latinLnBrk="0" hangingPunct="1">
                  <a:lnSpc>
                    <a:spcPct val="9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None/>
                  <a:tabLst/>
                  <a:defRPr/>
                </a:pPr>
                <a:endParaRPr kumimoji="0" lang="ja-JP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endParaRPr>
              </a:p>
            </p:txBody>
          </p:sp>
          <p:sp>
            <p:nvSpPr>
              <p:cNvPr id="34" name="角丸四角形 19">
                <a:extLst>
                  <a:ext uri="{FF2B5EF4-FFF2-40B4-BE49-F238E27FC236}">
                    <a16:creationId xmlns:a16="http://schemas.microsoft.com/office/drawing/2014/main" id="{42105E4D-D27D-499B-AC44-BFFD6102EE10}"/>
                  </a:ext>
                </a:extLst>
              </p:cNvPr>
              <p:cNvSpPr/>
              <p:nvPr/>
            </p:nvSpPr>
            <p:spPr bwMode="auto">
              <a:xfrm rot="18749988" flipH="1">
                <a:off x="1560846" y="2237892"/>
                <a:ext cx="623757" cy="294153"/>
              </a:xfrm>
              <a:prstGeom prst="roundRect">
                <a:avLst>
                  <a:gd name="adj" fmla="val 50000"/>
                </a:avLst>
              </a:prstGeom>
              <a:solidFill>
                <a:srgbClr val="FFFFFF">
                  <a:lumMod val="75000"/>
                </a:srgbClr>
              </a:solidFill>
              <a:ln w="9525" cap="flat" cmpd="sng" algn="ctr">
                <a:solidFill>
                  <a:srgbClr val="FFFFFF">
                    <a:lumMod val="75000"/>
                  </a:srgbClr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342900" marR="0" lvl="0" indent="-342900" algn="ctr" defTabSz="457200" eaLnBrk="1" fontAlgn="auto" latinLnBrk="0" hangingPunct="1">
                  <a:lnSpc>
                    <a:spcPct val="9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None/>
                  <a:tabLst/>
                  <a:defRPr/>
                </a:pPr>
                <a:endParaRPr kumimoji="0" lang="ja-JP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endParaRPr>
              </a:p>
            </p:txBody>
          </p:sp>
          <p:sp>
            <p:nvSpPr>
              <p:cNvPr id="35" name="角丸四角形 20">
                <a:extLst>
                  <a:ext uri="{FF2B5EF4-FFF2-40B4-BE49-F238E27FC236}">
                    <a16:creationId xmlns:a16="http://schemas.microsoft.com/office/drawing/2014/main" id="{60C246AB-009A-46CA-A46C-84C9DFDFE804}"/>
                  </a:ext>
                </a:extLst>
              </p:cNvPr>
              <p:cNvSpPr/>
              <p:nvPr/>
            </p:nvSpPr>
            <p:spPr bwMode="auto">
              <a:xfrm rot="3571161">
                <a:off x="445727" y="2216589"/>
                <a:ext cx="623757" cy="294153"/>
              </a:xfrm>
              <a:prstGeom prst="roundRect">
                <a:avLst>
                  <a:gd name="adj" fmla="val 50000"/>
                </a:avLst>
              </a:prstGeom>
              <a:solidFill>
                <a:srgbClr val="FFFFFF">
                  <a:lumMod val="75000"/>
                </a:srgbClr>
              </a:solidFill>
              <a:ln w="9525" cap="flat" cmpd="sng" algn="ctr">
                <a:solidFill>
                  <a:srgbClr val="FFFFFF">
                    <a:lumMod val="75000"/>
                  </a:srgbClr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342900" marR="0" lvl="0" indent="-342900" algn="ctr" defTabSz="457200" eaLnBrk="1" fontAlgn="auto" latinLnBrk="0" hangingPunct="1">
                  <a:lnSpc>
                    <a:spcPct val="9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None/>
                  <a:tabLst/>
                  <a:defRPr/>
                </a:pPr>
                <a:endParaRPr kumimoji="0" lang="ja-JP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endParaRPr>
              </a:p>
            </p:txBody>
          </p:sp>
          <p:sp>
            <p:nvSpPr>
              <p:cNvPr id="36" name="弦 35">
                <a:extLst>
                  <a:ext uri="{FF2B5EF4-FFF2-40B4-BE49-F238E27FC236}">
                    <a16:creationId xmlns:a16="http://schemas.microsoft.com/office/drawing/2014/main" id="{5CEF521F-B5B2-4325-BD01-A9867217B744}"/>
                  </a:ext>
                </a:extLst>
              </p:cNvPr>
              <p:cNvSpPr/>
              <p:nvPr/>
            </p:nvSpPr>
            <p:spPr bwMode="auto">
              <a:xfrm flipH="1">
                <a:off x="1100599" y="2041138"/>
                <a:ext cx="130318" cy="127959"/>
              </a:xfrm>
              <a:prstGeom prst="chord">
                <a:avLst>
                  <a:gd name="adj1" fmla="val 9956643"/>
                  <a:gd name="adj2" fmla="val 865991"/>
                </a:avLst>
              </a:prstGeom>
              <a:solidFill>
                <a:srgbClr val="FFFFFF">
                  <a:lumMod val="75000"/>
                </a:srgb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triangl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342900" marR="0" lvl="0" indent="-342900" algn="ctr" defTabSz="457200" eaLnBrk="1" fontAlgn="auto" latinLnBrk="0" hangingPunct="1">
                  <a:lnSpc>
                    <a:spcPct val="9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None/>
                  <a:tabLst/>
                  <a:defRPr/>
                </a:pPr>
                <a:endParaRPr kumimoji="0" lang="ja-JP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endParaRPr>
              </a:p>
            </p:txBody>
          </p:sp>
          <p:sp>
            <p:nvSpPr>
              <p:cNvPr id="37" name="円/楕円 22">
                <a:extLst>
                  <a:ext uri="{FF2B5EF4-FFF2-40B4-BE49-F238E27FC236}">
                    <a16:creationId xmlns:a16="http://schemas.microsoft.com/office/drawing/2014/main" id="{8886B4C6-6474-4A3A-AC9A-3816B69E3EBD}"/>
                  </a:ext>
                </a:extLst>
              </p:cNvPr>
              <p:cNvSpPr/>
              <p:nvPr/>
            </p:nvSpPr>
            <p:spPr>
              <a:xfrm flipH="1">
                <a:off x="1122300" y="1576977"/>
                <a:ext cx="108000" cy="108000"/>
              </a:xfrm>
              <a:prstGeom prst="ellipse">
                <a:avLst/>
              </a:prstGeom>
              <a:solidFill>
                <a:srgbClr val="FFFFFF">
                  <a:lumMod val="75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endParaRPr>
              </a:p>
            </p:txBody>
          </p:sp>
          <p:sp>
            <p:nvSpPr>
              <p:cNvPr id="38" name="フリーフォーム 23">
                <a:extLst>
                  <a:ext uri="{FF2B5EF4-FFF2-40B4-BE49-F238E27FC236}">
                    <a16:creationId xmlns:a16="http://schemas.microsoft.com/office/drawing/2014/main" id="{C7B684FC-8215-4369-BB3F-8E2FC942F05B}"/>
                  </a:ext>
                </a:extLst>
              </p:cNvPr>
              <p:cNvSpPr/>
              <p:nvPr/>
            </p:nvSpPr>
            <p:spPr>
              <a:xfrm flipH="1">
                <a:off x="989380" y="1587952"/>
                <a:ext cx="147637" cy="38100"/>
              </a:xfrm>
              <a:custGeom>
                <a:avLst/>
                <a:gdLst>
                  <a:gd name="connsiteX0" fmla="*/ 0 w 133350"/>
                  <a:gd name="connsiteY0" fmla="*/ 38100 h 38100"/>
                  <a:gd name="connsiteX1" fmla="*/ 50006 w 133350"/>
                  <a:gd name="connsiteY1" fmla="*/ 38100 h 38100"/>
                  <a:gd name="connsiteX2" fmla="*/ 69056 w 133350"/>
                  <a:gd name="connsiteY2" fmla="*/ 0 h 38100"/>
                  <a:gd name="connsiteX3" fmla="*/ 133350 w 133350"/>
                  <a:gd name="connsiteY3" fmla="*/ 0 h 38100"/>
                  <a:gd name="connsiteX4" fmla="*/ 133350 w 133350"/>
                  <a:gd name="connsiteY4" fmla="*/ 2381 h 38100"/>
                  <a:gd name="connsiteX0" fmla="*/ 0 w 147637"/>
                  <a:gd name="connsiteY0" fmla="*/ 38100 h 38100"/>
                  <a:gd name="connsiteX1" fmla="*/ 50006 w 147637"/>
                  <a:gd name="connsiteY1" fmla="*/ 38100 h 38100"/>
                  <a:gd name="connsiteX2" fmla="*/ 69056 w 147637"/>
                  <a:gd name="connsiteY2" fmla="*/ 0 h 38100"/>
                  <a:gd name="connsiteX3" fmla="*/ 133350 w 147637"/>
                  <a:gd name="connsiteY3" fmla="*/ 0 h 38100"/>
                  <a:gd name="connsiteX4" fmla="*/ 147637 w 147637"/>
                  <a:gd name="connsiteY4" fmla="*/ 0 h 38100"/>
                  <a:gd name="connsiteX0" fmla="*/ 0 w 147637"/>
                  <a:gd name="connsiteY0" fmla="*/ 38100 h 38100"/>
                  <a:gd name="connsiteX1" fmla="*/ 50006 w 147637"/>
                  <a:gd name="connsiteY1" fmla="*/ 38100 h 38100"/>
                  <a:gd name="connsiteX2" fmla="*/ 69056 w 147637"/>
                  <a:gd name="connsiteY2" fmla="*/ 0 h 38100"/>
                  <a:gd name="connsiteX3" fmla="*/ 147637 w 147637"/>
                  <a:gd name="connsiteY3" fmla="*/ 0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637" h="38100">
                    <a:moveTo>
                      <a:pt x="0" y="38100"/>
                    </a:moveTo>
                    <a:lnTo>
                      <a:pt x="50006" y="38100"/>
                    </a:lnTo>
                    <a:lnTo>
                      <a:pt x="69056" y="0"/>
                    </a:lnTo>
                    <a:lnTo>
                      <a:pt x="147637" y="0"/>
                    </a:lnTo>
                  </a:path>
                </a:pathLst>
              </a:custGeom>
              <a:noFill/>
              <a:ln w="285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endParaRPr>
              </a:p>
            </p:txBody>
          </p:sp>
          <p:sp>
            <p:nvSpPr>
              <p:cNvPr id="39" name="フリーフォーム 24">
                <a:extLst>
                  <a:ext uri="{FF2B5EF4-FFF2-40B4-BE49-F238E27FC236}">
                    <a16:creationId xmlns:a16="http://schemas.microsoft.com/office/drawing/2014/main" id="{AF709B67-F5CE-426E-8F40-9CD14DCCDD66}"/>
                  </a:ext>
                </a:extLst>
              </p:cNvPr>
              <p:cNvSpPr/>
              <p:nvPr/>
            </p:nvSpPr>
            <p:spPr>
              <a:xfrm flipH="1">
                <a:off x="1028832" y="1619138"/>
                <a:ext cx="88106" cy="78581"/>
              </a:xfrm>
              <a:custGeom>
                <a:avLst/>
                <a:gdLst>
                  <a:gd name="connsiteX0" fmla="*/ 0 w 133350"/>
                  <a:gd name="connsiteY0" fmla="*/ 38100 h 38100"/>
                  <a:gd name="connsiteX1" fmla="*/ 50006 w 133350"/>
                  <a:gd name="connsiteY1" fmla="*/ 38100 h 38100"/>
                  <a:gd name="connsiteX2" fmla="*/ 69056 w 133350"/>
                  <a:gd name="connsiteY2" fmla="*/ 0 h 38100"/>
                  <a:gd name="connsiteX3" fmla="*/ 133350 w 133350"/>
                  <a:gd name="connsiteY3" fmla="*/ 0 h 38100"/>
                  <a:gd name="connsiteX4" fmla="*/ 133350 w 133350"/>
                  <a:gd name="connsiteY4" fmla="*/ 2381 h 38100"/>
                  <a:gd name="connsiteX0" fmla="*/ 0 w 147637"/>
                  <a:gd name="connsiteY0" fmla="*/ 38100 h 38100"/>
                  <a:gd name="connsiteX1" fmla="*/ 50006 w 147637"/>
                  <a:gd name="connsiteY1" fmla="*/ 38100 h 38100"/>
                  <a:gd name="connsiteX2" fmla="*/ 69056 w 147637"/>
                  <a:gd name="connsiteY2" fmla="*/ 0 h 38100"/>
                  <a:gd name="connsiteX3" fmla="*/ 133350 w 147637"/>
                  <a:gd name="connsiteY3" fmla="*/ 0 h 38100"/>
                  <a:gd name="connsiteX4" fmla="*/ 147637 w 147637"/>
                  <a:gd name="connsiteY4" fmla="*/ 0 h 38100"/>
                  <a:gd name="connsiteX0" fmla="*/ 0 w 133350"/>
                  <a:gd name="connsiteY0" fmla="*/ 38100 h 38100"/>
                  <a:gd name="connsiteX1" fmla="*/ 50006 w 133350"/>
                  <a:gd name="connsiteY1" fmla="*/ 38100 h 38100"/>
                  <a:gd name="connsiteX2" fmla="*/ 69056 w 133350"/>
                  <a:gd name="connsiteY2" fmla="*/ 0 h 38100"/>
                  <a:gd name="connsiteX3" fmla="*/ 133350 w 133350"/>
                  <a:gd name="connsiteY3" fmla="*/ 0 h 38100"/>
                  <a:gd name="connsiteX0" fmla="*/ 0 w 83344"/>
                  <a:gd name="connsiteY0" fmla="*/ 38100 h 38100"/>
                  <a:gd name="connsiteX1" fmla="*/ 19050 w 83344"/>
                  <a:gd name="connsiteY1" fmla="*/ 0 h 38100"/>
                  <a:gd name="connsiteX2" fmla="*/ 83344 w 83344"/>
                  <a:gd name="connsiteY2" fmla="*/ 0 h 38100"/>
                  <a:gd name="connsiteX0" fmla="*/ 9525 w 64294"/>
                  <a:gd name="connsiteY0" fmla="*/ 0 h 76200"/>
                  <a:gd name="connsiteX1" fmla="*/ 0 w 64294"/>
                  <a:gd name="connsiteY1" fmla="*/ 76200 h 76200"/>
                  <a:gd name="connsiteX2" fmla="*/ 64294 w 64294"/>
                  <a:gd name="connsiteY2" fmla="*/ 76200 h 76200"/>
                  <a:gd name="connsiteX0" fmla="*/ 33337 w 88106"/>
                  <a:gd name="connsiteY0" fmla="*/ 0 h 78581"/>
                  <a:gd name="connsiteX1" fmla="*/ 0 w 88106"/>
                  <a:gd name="connsiteY1" fmla="*/ 78581 h 78581"/>
                  <a:gd name="connsiteX2" fmla="*/ 88106 w 88106"/>
                  <a:gd name="connsiteY2" fmla="*/ 76200 h 78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8106" h="78581">
                    <a:moveTo>
                      <a:pt x="33337" y="0"/>
                    </a:moveTo>
                    <a:lnTo>
                      <a:pt x="0" y="78581"/>
                    </a:lnTo>
                    <a:lnTo>
                      <a:pt x="88106" y="76200"/>
                    </a:lnTo>
                  </a:path>
                </a:pathLst>
              </a:custGeom>
              <a:noFill/>
              <a:ln w="285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endParaRPr>
              </a:p>
            </p:txBody>
          </p:sp>
          <p:sp>
            <p:nvSpPr>
              <p:cNvPr id="40" name="正方形/長方形 39">
                <a:extLst>
                  <a:ext uri="{FF2B5EF4-FFF2-40B4-BE49-F238E27FC236}">
                    <a16:creationId xmlns:a16="http://schemas.microsoft.com/office/drawing/2014/main" id="{1DDFABC7-5842-445F-89F4-8DE47DBEFF9B}"/>
                  </a:ext>
                </a:extLst>
              </p:cNvPr>
              <p:cNvSpPr/>
              <p:nvPr/>
            </p:nvSpPr>
            <p:spPr bwMode="auto">
              <a:xfrm rot="3780000" flipH="1">
                <a:off x="1334353" y="1729007"/>
                <a:ext cx="45719" cy="504000"/>
              </a:xfrm>
              <a:prstGeom prst="rect">
                <a:avLst/>
              </a:prstGeom>
              <a:solidFill>
                <a:srgbClr val="FFFFFF">
                  <a:lumMod val="75000"/>
                </a:srgb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triangl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342900" marR="0" lvl="0" indent="-342900" algn="ctr" defTabSz="457200" eaLnBrk="1" fontAlgn="auto" latinLnBrk="0" hangingPunct="1">
                  <a:lnSpc>
                    <a:spcPct val="9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None/>
                  <a:tabLst/>
                  <a:defRPr/>
                </a:pPr>
                <a:endParaRPr kumimoji="0" lang="ja-JP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endParaRPr>
              </a:p>
            </p:txBody>
          </p:sp>
          <p:sp>
            <p:nvSpPr>
              <p:cNvPr id="41" name="正方形/長方形 40">
                <a:extLst>
                  <a:ext uri="{FF2B5EF4-FFF2-40B4-BE49-F238E27FC236}">
                    <a16:creationId xmlns:a16="http://schemas.microsoft.com/office/drawing/2014/main" id="{AED3C2DC-BC9B-4CC9-ADAC-79F5C1A33C65}"/>
                  </a:ext>
                </a:extLst>
              </p:cNvPr>
              <p:cNvSpPr/>
              <p:nvPr/>
            </p:nvSpPr>
            <p:spPr bwMode="auto">
              <a:xfrm rot="7260000" flipH="1">
                <a:off x="1341485" y="1491830"/>
                <a:ext cx="45719" cy="504000"/>
              </a:xfrm>
              <a:prstGeom prst="rect">
                <a:avLst/>
              </a:prstGeom>
              <a:solidFill>
                <a:srgbClr val="FFFFFF">
                  <a:lumMod val="75000"/>
                </a:srgb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triangl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342900" marR="0" lvl="0" indent="-342900" algn="ctr" defTabSz="457200" eaLnBrk="1" fontAlgn="auto" latinLnBrk="0" hangingPunct="1">
                  <a:lnSpc>
                    <a:spcPct val="9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None/>
                  <a:tabLst/>
                  <a:defRPr/>
                </a:pPr>
                <a:endParaRPr kumimoji="0" lang="ja-JP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endParaRPr>
              </a:p>
            </p:txBody>
          </p:sp>
          <p:sp>
            <p:nvSpPr>
              <p:cNvPr id="42" name="円/楕円 31">
                <a:extLst>
                  <a:ext uri="{FF2B5EF4-FFF2-40B4-BE49-F238E27FC236}">
                    <a16:creationId xmlns:a16="http://schemas.microsoft.com/office/drawing/2014/main" id="{0BDCB6AC-0EA1-47CB-A446-0697EA13387A}"/>
                  </a:ext>
                </a:extLst>
              </p:cNvPr>
              <p:cNvSpPr/>
              <p:nvPr/>
            </p:nvSpPr>
            <p:spPr>
              <a:xfrm flipH="1">
                <a:off x="1495872" y="1800289"/>
                <a:ext cx="108000" cy="108000"/>
              </a:xfrm>
              <a:prstGeom prst="ellipse">
                <a:avLst/>
              </a:prstGeom>
              <a:solidFill>
                <a:srgbClr val="FFFFFF">
                  <a:lumMod val="75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endParaRPr>
              </a:p>
            </p:txBody>
          </p:sp>
        </p:grpSp>
        <p:pic>
          <p:nvPicPr>
            <p:cNvPr id="13" name="Picture 65">
              <a:extLst>
                <a:ext uri="{FF2B5EF4-FFF2-40B4-BE49-F238E27FC236}">
                  <a16:creationId xmlns:a16="http://schemas.microsoft.com/office/drawing/2014/main" id="{9A13B9CB-992D-4F98-8BA8-A700B5A4DE65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210681" y="4063204"/>
              <a:ext cx="1821101" cy="1821101"/>
            </a:xfrm>
            <a:prstGeom prst="rect">
              <a:avLst/>
            </a:prstGeom>
          </p:spPr>
        </p:pic>
        <p:pic>
          <p:nvPicPr>
            <p:cNvPr id="14" name="Picture 188">
              <a:extLst>
                <a:ext uri="{FF2B5EF4-FFF2-40B4-BE49-F238E27FC236}">
                  <a16:creationId xmlns:a16="http://schemas.microsoft.com/office/drawing/2014/main" id="{FF321CD9-6D7F-4800-BDA7-F101FB30FB10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765149" y="4966560"/>
              <a:ext cx="1073458" cy="1073458"/>
            </a:xfrm>
            <a:prstGeom prst="rect">
              <a:avLst/>
            </a:prstGeom>
          </p:spPr>
        </p:pic>
        <p:cxnSp>
          <p:nvCxnSpPr>
            <p:cNvPr id="15" name="直線コネクタ 14">
              <a:extLst>
                <a:ext uri="{FF2B5EF4-FFF2-40B4-BE49-F238E27FC236}">
                  <a16:creationId xmlns:a16="http://schemas.microsoft.com/office/drawing/2014/main" id="{8E300BB0-12C0-4678-B5B1-6CDA90FD84D5}"/>
                </a:ext>
              </a:extLst>
            </p:cNvPr>
            <p:cNvCxnSpPr>
              <a:cxnSpLocks/>
            </p:cNvCxnSpPr>
            <p:nvPr/>
          </p:nvCxnSpPr>
          <p:spPr>
            <a:xfrm>
              <a:off x="6607806" y="4288229"/>
              <a:ext cx="250595" cy="137817"/>
            </a:xfrm>
            <a:prstGeom prst="line">
              <a:avLst/>
            </a:prstGeom>
            <a:noFill/>
            <a:ln w="28575" cap="flat" cmpd="sng" algn="ctr">
              <a:solidFill>
                <a:srgbClr val="006487">
                  <a:lumMod val="60000"/>
                  <a:lumOff val="40000"/>
                </a:srgbClr>
              </a:solidFill>
              <a:prstDash val="solid"/>
              <a:miter lim="800000"/>
              <a:headEnd type="triangle"/>
              <a:tailEnd type="triangle"/>
            </a:ln>
            <a:effectLst/>
          </p:spPr>
        </p:cxnSp>
        <p:sp>
          <p:nvSpPr>
            <p:cNvPr id="16" name="正方形/長方形 15">
              <a:extLst>
                <a:ext uri="{FF2B5EF4-FFF2-40B4-BE49-F238E27FC236}">
                  <a16:creationId xmlns:a16="http://schemas.microsoft.com/office/drawing/2014/main" id="{D2F62B5E-118C-4653-A8A1-C60D1A860F96}"/>
                </a:ext>
              </a:extLst>
            </p:cNvPr>
            <p:cNvSpPr/>
            <p:nvPr/>
          </p:nvSpPr>
          <p:spPr>
            <a:xfrm>
              <a:off x="7417810" y="5884305"/>
              <a:ext cx="165099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ja-JP" sz="1000" dirty="0">
                  <a:latin typeface="Calibri" panose="020F0502020204030204" pitchFamily="34" charset="0"/>
                  <a:ea typeface="Meiryo UI" panose="020B0604030504040204" pitchFamily="50" charset="-128"/>
                  <a:cs typeface="Calibri" panose="020F0502020204030204" pitchFamily="34" charset="0"/>
                </a:rPr>
                <a:t>App for remote control and map/scenario generator</a:t>
              </a:r>
              <a:endParaRPr lang="ja-JP" altLang="en-US" sz="1000" dirty="0">
                <a:latin typeface="Calibri" panose="020F0502020204030204" pitchFamily="34" charset="0"/>
                <a:ea typeface="Meiryo UI" panose="020B0604030504040204" pitchFamily="50" charset="-128"/>
                <a:cs typeface="Calibri" panose="020F0502020204030204" pitchFamily="34" charset="0"/>
              </a:endParaRPr>
            </a:p>
          </p:txBody>
        </p:sp>
        <p:pic>
          <p:nvPicPr>
            <p:cNvPr id="17" name="Picture 191">
              <a:extLst>
                <a:ext uri="{FF2B5EF4-FFF2-40B4-BE49-F238E27FC236}">
                  <a16:creationId xmlns:a16="http://schemas.microsoft.com/office/drawing/2014/main" id="{C3B0B839-481A-4BFF-8B6F-BE28414D498C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498401" y="4476282"/>
              <a:ext cx="360000" cy="360000"/>
            </a:xfrm>
            <a:prstGeom prst="rect">
              <a:avLst/>
            </a:prstGeom>
          </p:spPr>
        </p:pic>
        <p:sp>
          <p:nvSpPr>
            <p:cNvPr id="18" name="正方形/長方形 17">
              <a:extLst>
                <a:ext uri="{FF2B5EF4-FFF2-40B4-BE49-F238E27FC236}">
                  <a16:creationId xmlns:a16="http://schemas.microsoft.com/office/drawing/2014/main" id="{27DA360E-30D4-4C40-9F29-BECD7FCCC6F3}"/>
                </a:ext>
              </a:extLst>
            </p:cNvPr>
            <p:cNvSpPr/>
            <p:nvPr/>
          </p:nvSpPr>
          <p:spPr>
            <a:xfrm>
              <a:off x="7555949" y="4776464"/>
              <a:ext cx="11723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ja-JP" altLang="en-US" sz="1200" dirty="0">
                  <a:solidFill>
                    <a:srgbClr val="00000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　</a:t>
              </a:r>
              <a:r>
                <a:rPr lang="en-US" altLang="ja-JP" sz="1200" dirty="0">
                  <a:solidFill>
                    <a:srgbClr val="00000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Virtual</a:t>
              </a:r>
            </a:p>
            <a:p>
              <a:r>
                <a:rPr lang="en-US" altLang="ja-JP" sz="1200" dirty="0">
                  <a:solidFill>
                    <a:srgbClr val="00000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Private Cloud</a:t>
              </a:r>
              <a:endParaRPr lang="ja-JP" altLang="en-US" sz="1200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endParaRPr>
            </a:p>
          </p:txBody>
        </p:sp>
        <p:pic>
          <p:nvPicPr>
            <p:cNvPr id="19" name="Picture 166">
              <a:extLst>
                <a:ext uri="{FF2B5EF4-FFF2-40B4-BE49-F238E27FC236}">
                  <a16:creationId xmlns:a16="http://schemas.microsoft.com/office/drawing/2014/main" id="{226F8B36-B67B-4960-AC7E-B35801F9D0FD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756715" y="4250934"/>
              <a:ext cx="720000" cy="720000"/>
            </a:xfrm>
            <a:prstGeom prst="rect">
              <a:avLst/>
            </a:prstGeom>
          </p:spPr>
        </p:pic>
        <p:sp>
          <p:nvSpPr>
            <p:cNvPr id="20" name="正方形/長方形 19">
              <a:extLst>
                <a:ext uri="{FF2B5EF4-FFF2-40B4-BE49-F238E27FC236}">
                  <a16:creationId xmlns:a16="http://schemas.microsoft.com/office/drawing/2014/main" id="{452E454C-664F-4791-8C4C-3BA6BE4EA25D}"/>
                </a:ext>
              </a:extLst>
            </p:cNvPr>
            <p:cNvSpPr/>
            <p:nvPr/>
          </p:nvSpPr>
          <p:spPr>
            <a:xfrm>
              <a:off x="6797730" y="4796283"/>
              <a:ext cx="647933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ja-JP" sz="1000" dirty="0">
                  <a:solidFill>
                    <a:srgbClr val="00000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eiryo UI" panose="020B0604030504040204" pitchFamily="50" charset="-128"/>
                </a:rPr>
                <a:t>4G/LTE</a:t>
              </a:r>
              <a:endParaRPr lang="ja-JP" altLang="en-US" sz="1000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endParaRPr>
            </a:p>
          </p:txBody>
        </p:sp>
        <p:cxnSp>
          <p:nvCxnSpPr>
            <p:cNvPr id="21" name="直線コネクタ 20">
              <a:extLst>
                <a:ext uri="{FF2B5EF4-FFF2-40B4-BE49-F238E27FC236}">
                  <a16:creationId xmlns:a16="http://schemas.microsoft.com/office/drawing/2014/main" id="{E30C59F8-950D-4500-BF83-AC21F0120A9F}"/>
                </a:ext>
              </a:extLst>
            </p:cNvPr>
            <p:cNvCxnSpPr>
              <a:cxnSpLocks/>
            </p:cNvCxnSpPr>
            <p:nvPr/>
          </p:nvCxnSpPr>
          <p:spPr>
            <a:xfrm>
              <a:off x="7255852" y="4656282"/>
              <a:ext cx="300097" cy="178482"/>
            </a:xfrm>
            <a:prstGeom prst="line">
              <a:avLst/>
            </a:prstGeom>
            <a:noFill/>
            <a:ln w="28575" cap="flat" cmpd="sng" algn="ctr">
              <a:solidFill>
                <a:srgbClr val="006487">
                  <a:lumMod val="60000"/>
                  <a:lumOff val="40000"/>
                </a:srgbClr>
              </a:solidFill>
              <a:prstDash val="solid"/>
              <a:miter lim="800000"/>
              <a:headEnd type="triangle"/>
              <a:tailEnd type="triangle"/>
            </a:ln>
            <a:effectLst/>
          </p:spPr>
        </p:cxnSp>
        <p:sp>
          <p:nvSpPr>
            <p:cNvPr id="22" name="四角形吹き出し 32">
              <a:extLst>
                <a:ext uri="{FF2B5EF4-FFF2-40B4-BE49-F238E27FC236}">
                  <a16:creationId xmlns:a16="http://schemas.microsoft.com/office/drawing/2014/main" id="{85048979-FE1C-4E15-AEF9-A7EE02F65646}"/>
                </a:ext>
              </a:extLst>
            </p:cNvPr>
            <p:cNvSpPr/>
            <p:nvPr/>
          </p:nvSpPr>
          <p:spPr>
            <a:xfrm>
              <a:off x="4655525" y="1472438"/>
              <a:ext cx="1269568" cy="3084489"/>
            </a:xfrm>
            <a:prstGeom prst="foldedCorner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ja-JP" sz="900" dirty="0">
                  <a:solidFill>
                    <a:schemeClr val="tx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DL course data C</a:t>
              </a:r>
            </a:p>
            <a:p>
              <a:pPr algn="ctr"/>
              <a:r>
                <a:rPr lang="ja-JP" altLang="en-US" sz="900" dirty="0">
                  <a:solidFill>
                    <a:schemeClr val="tx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↓</a:t>
              </a:r>
              <a:endParaRPr lang="en-US" altLang="ja-JP" sz="9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  <a:p>
              <a:pPr algn="ctr"/>
              <a:r>
                <a:rPr lang="en-US" altLang="ja-JP" sz="900" dirty="0">
                  <a:solidFill>
                    <a:schemeClr val="tx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Start</a:t>
              </a:r>
            </a:p>
            <a:p>
              <a:pPr algn="ctr"/>
              <a:r>
                <a:rPr lang="ja-JP" altLang="en-US" sz="900" dirty="0">
                  <a:solidFill>
                    <a:schemeClr val="tx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↓</a:t>
              </a:r>
              <a:endParaRPr lang="en-US" altLang="ja-JP" sz="9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  <a:p>
              <a:pPr algn="ctr"/>
              <a:r>
                <a:rPr lang="en-US" altLang="ja-JP" sz="900" dirty="0">
                  <a:solidFill>
                    <a:schemeClr val="tx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Image capture</a:t>
              </a:r>
              <a:br>
                <a:rPr lang="en-US" altLang="ja-JP" sz="900" dirty="0">
                  <a:solidFill>
                    <a:schemeClr val="tx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</a:br>
              <a:r>
                <a:rPr lang="en-US" altLang="ja-JP" sz="900" dirty="0">
                  <a:solidFill>
                    <a:schemeClr val="tx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gauge #4B</a:t>
              </a:r>
            </a:p>
            <a:p>
              <a:pPr algn="ctr"/>
              <a:r>
                <a:rPr lang="ja-JP" altLang="en-US" sz="900" dirty="0">
                  <a:solidFill>
                    <a:schemeClr val="tx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↓</a:t>
              </a:r>
              <a:endParaRPr lang="en-US" altLang="ja-JP" sz="9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  <a:p>
              <a:pPr algn="ctr"/>
              <a:r>
                <a:rPr lang="en-US" altLang="ja-JP" sz="900" dirty="0">
                  <a:solidFill>
                    <a:schemeClr val="tx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Ascend stair#13</a:t>
              </a:r>
            </a:p>
            <a:p>
              <a:pPr algn="ctr"/>
              <a:r>
                <a:rPr lang="ja-JP" altLang="en-US" sz="900" dirty="0">
                  <a:solidFill>
                    <a:schemeClr val="tx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↓</a:t>
              </a:r>
              <a:endParaRPr lang="en-US" altLang="ja-JP" sz="9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  <a:p>
              <a:pPr algn="ctr"/>
              <a:r>
                <a:rPr lang="ja-JP" altLang="en-US" sz="900" dirty="0">
                  <a:solidFill>
                    <a:schemeClr val="tx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・</a:t>
              </a:r>
              <a:endParaRPr lang="en-US" altLang="ja-JP" sz="9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  <a:p>
              <a:pPr algn="ctr"/>
              <a:r>
                <a:rPr lang="ja-JP" altLang="en-US" sz="900" dirty="0">
                  <a:solidFill>
                    <a:schemeClr val="tx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・</a:t>
              </a:r>
              <a:endParaRPr lang="en-US" altLang="ja-JP" sz="9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  <a:p>
              <a:pPr algn="ctr"/>
              <a:r>
                <a:rPr lang="ja-JP" altLang="en-US" sz="900" dirty="0">
                  <a:solidFill>
                    <a:schemeClr val="tx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・</a:t>
              </a:r>
              <a:endParaRPr lang="en-US" altLang="ja-JP" sz="9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  <a:p>
              <a:pPr algn="ctr"/>
              <a:r>
                <a:rPr lang="en-US" altLang="ja-JP" sz="900" dirty="0">
                  <a:solidFill>
                    <a:schemeClr val="tx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Descend stair#14</a:t>
              </a:r>
            </a:p>
            <a:p>
              <a:pPr algn="ctr"/>
              <a:r>
                <a:rPr lang="ja-JP" altLang="en-US" sz="900" dirty="0">
                  <a:solidFill>
                    <a:schemeClr val="tx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↓</a:t>
              </a:r>
              <a:endParaRPr lang="en-US" altLang="ja-JP" sz="9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  <a:p>
              <a:pPr algn="ctr"/>
              <a:r>
                <a:rPr lang="en-US" altLang="ja-JP" sz="900" dirty="0">
                  <a:solidFill>
                    <a:schemeClr val="tx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Thermal</a:t>
              </a:r>
              <a:r>
                <a:rPr lang="ja-JP" altLang="en-US" sz="900" dirty="0">
                  <a:solidFill>
                    <a:schemeClr val="tx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 </a:t>
              </a:r>
              <a:r>
                <a:rPr lang="en-US" altLang="ja-JP" sz="900" dirty="0">
                  <a:solidFill>
                    <a:schemeClr val="tx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image capture #9B</a:t>
              </a:r>
            </a:p>
            <a:p>
              <a:pPr algn="ctr"/>
              <a:r>
                <a:rPr lang="ja-JP" altLang="en-US" sz="900" dirty="0">
                  <a:solidFill>
                    <a:schemeClr val="tx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↓</a:t>
              </a:r>
              <a:endParaRPr lang="en-US" altLang="ja-JP" sz="9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  <a:p>
              <a:pPr algn="ctr"/>
              <a:r>
                <a:rPr lang="en-US" altLang="ja-JP" sz="900" dirty="0">
                  <a:solidFill>
                    <a:schemeClr val="tx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Return</a:t>
              </a:r>
            </a:p>
            <a:p>
              <a:pPr algn="ctr"/>
              <a:endParaRPr lang="en-US" altLang="ja-JP" sz="9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  <a:p>
              <a:pPr algn="ctr"/>
              <a:r>
                <a:rPr lang="en-US" altLang="ja-JP" sz="900" dirty="0">
                  <a:solidFill>
                    <a:schemeClr val="tx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18:30</a:t>
              </a:r>
            </a:p>
            <a:p>
              <a:pPr algn="ctr"/>
              <a:r>
                <a:rPr lang="en-US" altLang="ja-JP" sz="900" dirty="0">
                  <a:solidFill>
                    <a:schemeClr val="tx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Start scheduled</a:t>
              </a:r>
              <a:endParaRPr lang="ja-JP" altLang="en-US" sz="9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pic>
          <p:nvPicPr>
            <p:cNvPr id="23" name="図 22">
              <a:extLst>
                <a:ext uri="{FF2B5EF4-FFF2-40B4-BE49-F238E27FC236}">
                  <a16:creationId xmlns:a16="http://schemas.microsoft.com/office/drawing/2014/main" id="{D440CA59-EDF1-4AD0-AFF1-18606F65B4E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71368" y="941785"/>
              <a:ext cx="3832154" cy="3714497"/>
            </a:xfrm>
            <a:prstGeom prst="rect">
              <a:avLst/>
            </a:prstGeom>
          </p:spPr>
        </p:pic>
        <p:cxnSp>
          <p:nvCxnSpPr>
            <p:cNvPr id="24" name="直線矢印コネクタ 23">
              <a:extLst>
                <a:ext uri="{FF2B5EF4-FFF2-40B4-BE49-F238E27FC236}">
                  <a16:creationId xmlns:a16="http://schemas.microsoft.com/office/drawing/2014/main" id="{73D841A8-7986-44AB-8ED9-05D14065CE27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960606" y="1696996"/>
              <a:ext cx="2833816" cy="116689"/>
            </a:xfrm>
            <a:prstGeom prst="straightConnector1">
              <a:avLst/>
            </a:prstGeom>
            <a:ln w="12700">
              <a:solidFill>
                <a:schemeClr val="accent1">
                  <a:lumMod val="50000"/>
                  <a:lumOff val="50000"/>
                </a:schemeClr>
              </a:solidFill>
              <a:headEnd type="diamond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線矢印コネクタ 24">
              <a:extLst>
                <a:ext uri="{FF2B5EF4-FFF2-40B4-BE49-F238E27FC236}">
                  <a16:creationId xmlns:a16="http://schemas.microsoft.com/office/drawing/2014/main" id="{5F190EBF-6738-48B9-BAC9-01B0F7C199F7}"/>
                </a:ext>
              </a:extLst>
            </p:cNvPr>
            <p:cNvCxnSpPr/>
            <p:nvPr/>
          </p:nvCxnSpPr>
          <p:spPr>
            <a:xfrm flipH="1">
              <a:off x="2248930" y="2100648"/>
              <a:ext cx="2545492" cy="1178011"/>
            </a:xfrm>
            <a:prstGeom prst="straightConnector1">
              <a:avLst/>
            </a:prstGeom>
            <a:ln w="12700">
              <a:solidFill>
                <a:schemeClr val="accent1">
                  <a:lumMod val="50000"/>
                  <a:lumOff val="50000"/>
                </a:schemeClr>
              </a:solidFill>
              <a:headEnd type="diamond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線矢印コネクタ 25">
              <a:extLst>
                <a:ext uri="{FF2B5EF4-FFF2-40B4-BE49-F238E27FC236}">
                  <a16:creationId xmlns:a16="http://schemas.microsoft.com/office/drawing/2014/main" id="{30BA942C-0F1A-4432-8D59-508FE11F772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113904" y="2518890"/>
              <a:ext cx="1638946" cy="512634"/>
            </a:xfrm>
            <a:prstGeom prst="straightConnector1">
              <a:avLst/>
            </a:prstGeom>
            <a:ln w="12700">
              <a:solidFill>
                <a:schemeClr val="accent1">
                  <a:lumMod val="50000"/>
                  <a:lumOff val="50000"/>
                </a:schemeClr>
              </a:solidFill>
              <a:headEnd type="diamond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線矢印コネクタ 26">
              <a:extLst>
                <a:ext uri="{FF2B5EF4-FFF2-40B4-BE49-F238E27FC236}">
                  <a16:creationId xmlns:a16="http://schemas.microsoft.com/office/drawing/2014/main" id="{CEC904A7-467F-4AEE-8C25-FE493606D974}"/>
                </a:ext>
              </a:extLst>
            </p:cNvPr>
            <p:cNvCxnSpPr/>
            <p:nvPr/>
          </p:nvCxnSpPr>
          <p:spPr>
            <a:xfrm flipH="1" flipV="1">
              <a:off x="2503920" y="1828800"/>
              <a:ext cx="2248930" cy="1234344"/>
            </a:xfrm>
            <a:prstGeom prst="straightConnector1">
              <a:avLst/>
            </a:prstGeom>
            <a:ln w="12700">
              <a:solidFill>
                <a:srgbClr val="CC99FF"/>
              </a:solidFill>
              <a:headEnd type="diamond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線矢印コネクタ 27">
              <a:extLst>
                <a:ext uri="{FF2B5EF4-FFF2-40B4-BE49-F238E27FC236}">
                  <a16:creationId xmlns:a16="http://schemas.microsoft.com/office/drawing/2014/main" id="{D4619673-FE3E-4CCF-A2B3-85FA487E4084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051222" y="2932670"/>
              <a:ext cx="2677105" cy="514273"/>
            </a:xfrm>
            <a:prstGeom prst="straightConnector1">
              <a:avLst/>
            </a:prstGeom>
            <a:ln w="12700">
              <a:solidFill>
                <a:srgbClr val="CC99FF"/>
              </a:solidFill>
              <a:headEnd type="diamond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線矢印コネクタ 28">
              <a:extLst>
                <a:ext uri="{FF2B5EF4-FFF2-40B4-BE49-F238E27FC236}">
                  <a16:creationId xmlns:a16="http://schemas.microsoft.com/office/drawing/2014/main" id="{DF29EF09-7D82-47D2-A427-6C619EDFF82C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828801" y="1919417"/>
              <a:ext cx="2924049" cy="2229865"/>
            </a:xfrm>
            <a:prstGeom prst="straightConnector1">
              <a:avLst/>
            </a:prstGeom>
            <a:ln w="12700">
              <a:solidFill>
                <a:srgbClr val="CC99FF"/>
              </a:solidFill>
              <a:headEnd type="diamond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DM200178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>
                  <p14:fade in="500" out="500"/>
                </p14:media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-720000" y="0"/>
            <a:ext cx="609600" cy="609600"/>
          </a:xfrm>
          <a:prstGeom prst="rect">
            <a:avLst/>
          </a:prstGeom>
        </p:spPr>
      </p:pic>
      <p:sp>
        <p:nvSpPr>
          <p:cNvPr id="43" name="パンチ"/>
          <p:cNvSpPr/>
          <p:nvPr/>
        </p:nvSpPr>
        <p:spPr>
          <a:xfrm>
            <a:off x="9360000" y="0"/>
            <a:ext cx="360000" cy="360000"/>
          </a:xfrm>
          <a:prstGeom prst="donut">
            <a:avLst>
              <a:gd name="adj" fmla="val 7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9285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  <p:sndAc>
          <p:stSnd>
            <p:snd r:embed="rId8" name="2sec_NM.wav"/>
          </p:stSnd>
        </p:sndAc>
      </p:transition>
    </mc:Choice>
    <mc:Fallback xmlns="">
      <p:transition spd="med" advTm="0">
        <p:fade/>
        <p:sndAc>
          <p:stSnd>
            <p:snd r:embed="rId17" name="2sec_NM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852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2564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2" presetClass="mediacall" presetSubtype="0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cmd type="call" cmd="togglePause">
                                      <p:cBhvr>
                                        <p:cTn id="10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12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mediacall" presetSubtype="0" fill="hold" nodeType="withEffect">
                                  <p:stCondLst>
                                    <p:cond delay="12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762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8" presetID="1" presetClass="exit" presetSubtype="0" fill="hold" nodeType="withEffect">
                                  <p:stCondLst>
                                    <p:cond delay="31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20" dur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1" presetID="2" presetClass="mediacall" presetSubtype="0" fill="hold" nodeType="withEffect">
                                  <p:stCondLst>
                                    <p:cond delay="3310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48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48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50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31" dur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2" presetID="1" presetClass="exit" presetSubtype="0" fill="hold" grpId="1" nodeType="withEffect">
                                  <p:stCondLst>
                                    <p:cond delay="50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grpId="1" nodeType="withEffect">
                                  <p:stCondLst>
                                    <p:cond delay="50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grpId="1" nodeType="withEffect">
                                  <p:stCondLst>
                                    <p:cond delay="501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grpId="0" nodeType="withEffect">
                                  <p:stCondLst>
                                    <p:cond delay="50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grpId="0" nodeType="withEffect">
                                  <p:stCondLst>
                                    <p:cond delay="501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506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8521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48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video>
              <p:cMediaNode vol="80000">
                <p:cTn id="49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audio>
              <p:cMediaNode vol="80000">
                <p:cTn id="5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6" grpId="0"/>
      <p:bldP spid="7" grpId="0"/>
      <p:bldP spid="8" grpId="0"/>
      <p:bldP spid="8" grpId="1"/>
      <p:bldP spid="9" grpId="0"/>
      <p:bldP spid="9" grpId="1"/>
      <p:bldP spid="10" grpId="0"/>
      <p:bldP spid="10" grpId="1"/>
      <p:bldP spid="43" grpId="0" animBg="1"/>
    </p:bldLst>
  </p:timing>
</p:sld>
</file>

<file path=ppt/theme/theme1.xml><?xml version="1.0" encoding="utf-8"?>
<a:theme xmlns:a="http://schemas.openxmlformats.org/drawingml/2006/main" name="MHI PPT 4:3_Single Company">
  <a:themeElements>
    <a:clrScheme name="MHI">
      <a:dk1>
        <a:srgbClr val="000000"/>
      </a:dk1>
      <a:lt1>
        <a:srgbClr val="FFFFFF"/>
      </a:lt1>
      <a:dk2>
        <a:srgbClr val="567783"/>
      </a:dk2>
      <a:lt2>
        <a:srgbClr val="82A0AA"/>
      </a:lt2>
      <a:accent1>
        <a:srgbClr val="223F4B"/>
      </a:accent1>
      <a:accent2>
        <a:srgbClr val="006487"/>
      </a:accent2>
      <a:accent3>
        <a:srgbClr val="DC6914"/>
      </a:accent3>
      <a:accent4>
        <a:srgbClr val="647D2D"/>
      </a:accent4>
      <a:accent5>
        <a:srgbClr val="E31F26"/>
      </a:accent5>
      <a:accent6>
        <a:srgbClr val="6E1E4B"/>
      </a:accent6>
      <a:hlink>
        <a:srgbClr val="000000"/>
      </a:hlink>
      <a:folHlink>
        <a:srgbClr val="000000"/>
      </a:folHlink>
    </a:clrScheme>
    <a:fontScheme name="ユーザー定義 1">
      <a:majorFont>
        <a:latin typeface="Arial"/>
        <a:ea typeface="Arial"/>
        <a:cs typeface=""/>
      </a:majorFont>
      <a:minorFont>
        <a:latin typeface="Arial"/>
        <a:ea typeface="Arial"/>
        <a:cs typeface="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HI_ppt_color" id="{8714110F-2F40-4E20-B9EF-82653DE22CAC}" vid="{2E728569-002A-49DD-A6AB-1E30B9D445F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1426</Words>
  <Application>Microsoft Office PowerPoint</Application>
  <PresentationFormat>画面に合わせる (4:3)</PresentationFormat>
  <Paragraphs>384</Paragraphs>
  <Slides>21</Slides>
  <Notes>6</Notes>
  <HiddenSlides>1</HiddenSlides>
  <MMClips>27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21</vt:i4>
      </vt:variant>
    </vt:vector>
  </HeadingPairs>
  <TitlesOfParts>
    <vt:vector size="29" baseType="lpstr">
      <vt:lpstr>Meiryo UI</vt:lpstr>
      <vt:lpstr>游ゴシック</vt:lpstr>
      <vt:lpstr>Arial</vt:lpstr>
      <vt:lpstr>Calibri</vt:lpstr>
      <vt:lpstr>Ebrima</vt:lpstr>
      <vt:lpstr>Segoe UI</vt:lpstr>
      <vt:lpstr>Wingdings</vt:lpstr>
      <vt:lpstr>MHI PPT 4:3_Single Company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Install EX ROVR station and connect utilities of power and air</vt:lpstr>
      <vt:lpstr>Remotely generate inspection area map for each floor</vt:lpstr>
      <vt:lpstr>Remotely generate inspection route and scenario  (No limit for scenario number)</vt:lpstr>
      <vt:lpstr>Execute autonomous inspection according to set schedule/scenario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EX ROVR “ASCENT” Key Features (1/2)</vt:lpstr>
      <vt:lpstr>PowerPoint プレゼンテーション</vt:lpstr>
      <vt:lpstr>PowerPoint プレゼンテーション</vt:lpstr>
      <vt:lpstr>PowerPoint プレゼンテーション</vt:lpstr>
      <vt:lpstr>Remotely generate inspection area map for each floor</vt:lpstr>
    </vt:vector>
  </TitlesOfParts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2019-10-24T18:50:40Z</dcterms:created>
  <dcterms:modified xsi:type="dcterms:W3CDTF">2020-11-18T14:38:18Z</dcterms:modified>
  <cp:contentStatus>最終版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