
<file path=[Content_Types].xml><?xml version="1.0" encoding="utf-8"?>
<Types xmlns="http://schemas.openxmlformats.org/package/2006/content-types">
  <Default Extension="emf" ContentType="image/x-emf"/>
  <Default Extension="jpeg" ContentType="image/jpeg"/>
  <Default Extension="m4a" ContentType="audio/mp4"/>
  <Default Extension="mp4" ContentType="video/mp4"/>
  <Default Extension="png" ContentType="image/png"/>
  <Default Extension="rels" ContentType="application/vnd.openxmlformats-package.relationships+xml"/>
  <Default Extension="wav" ContentType="audio/x-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1" r:id="rId1"/>
  </p:sldMasterIdLst>
  <p:notesMasterIdLst>
    <p:notesMasterId r:id="rId22"/>
  </p:notesMasterIdLst>
  <p:handoutMasterIdLst>
    <p:handoutMasterId r:id="rId23"/>
  </p:handoutMasterIdLst>
  <p:sldIdLst>
    <p:sldId id="306" r:id="rId2"/>
    <p:sldId id="321" r:id="rId3"/>
    <p:sldId id="379" r:id="rId4"/>
    <p:sldId id="307" r:id="rId5"/>
    <p:sldId id="344" r:id="rId6"/>
    <p:sldId id="371" r:id="rId7"/>
    <p:sldId id="380" r:id="rId8"/>
    <p:sldId id="381" r:id="rId9"/>
    <p:sldId id="373" r:id="rId10"/>
    <p:sldId id="374" r:id="rId11"/>
    <p:sldId id="357" r:id="rId12"/>
    <p:sldId id="358" r:id="rId13"/>
    <p:sldId id="359" r:id="rId14"/>
    <p:sldId id="378" r:id="rId15"/>
    <p:sldId id="364" r:id="rId16"/>
    <p:sldId id="376" r:id="rId17"/>
    <p:sldId id="308" r:id="rId18"/>
    <p:sldId id="309" r:id="rId19"/>
    <p:sldId id="365" r:id="rId20"/>
    <p:sldId id="262" r:id="rId21"/>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03"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31">
          <p15:clr>
            <a:srgbClr val="A4A3A4"/>
          </p15:clr>
        </p15:guide>
        <p15:guide id="4"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0000"/>
    <a:srgbClr val="E31F26"/>
    <a:srgbClr val="FFFFFF"/>
    <a:srgbClr val="82A0AA"/>
    <a:srgbClr val="567783"/>
    <a:srgbClr val="223F4B"/>
    <a:srgbClr val="006487"/>
    <a:srgbClr val="DC6914"/>
    <a:srgbClr val="647D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81" autoAdjust="0"/>
    <p:restoredTop sz="94599" autoAdjust="0"/>
  </p:normalViewPr>
  <p:slideViewPr>
    <p:cSldViewPr snapToGrid="0" showGuides="1">
      <p:cViewPr varScale="1">
        <p:scale>
          <a:sx n="88" d="100"/>
          <a:sy n="88" d="100"/>
        </p:scale>
        <p:origin x="1290" y="78"/>
      </p:cViewPr>
      <p:guideLst>
        <p:guide orient="horz" pos="2160"/>
        <p:guide pos="2903"/>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924" y="108"/>
      </p:cViewPr>
      <p:guideLst>
        <p:guide orient="horz" pos="2880"/>
        <p:guide pos="2160"/>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8C223315-3652-4BDC-8A79-10D41FA08241}" type="datetimeFigureOut">
              <a:rPr kumimoji="1" lang="ja-JP" altLang="en-US" smtClean="0"/>
              <a:t>2020/11/18</a:t>
            </a:fld>
            <a:endParaRPr kumimoji="1" lang="ja-JP" altLang="en-US" dirty="0"/>
          </a:p>
        </p:txBody>
      </p:sp>
      <p:sp>
        <p:nvSpPr>
          <p:cNvPr id="4" name="フッター プレースホルダー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F6EBD337-12C5-45AC-92D7-BF79CCFC2773}" type="slidenum">
              <a:rPr kumimoji="1" lang="ja-JP" altLang="en-US" smtClean="0"/>
              <a:t>‹#›</a:t>
            </a:fld>
            <a:endParaRPr kumimoji="1" lang="ja-JP" altLang="en-US" dirty="0"/>
          </a:p>
        </p:txBody>
      </p:sp>
    </p:spTree>
    <p:extLst>
      <p:ext uri="{BB962C8B-B14F-4D97-AF65-F5344CB8AC3E}">
        <p14:creationId xmlns:p14="http://schemas.microsoft.com/office/powerpoint/2010/main" val="1452104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5BBA264C-6953-4F22-AEE6-38CCC8CB2F77}" type="datetimeFigureOut">
              <a:rPr kumimoji="1" lang="ja-JP" altLang="en-US" smtClean="0"/>
              <a:t>2020/11/18</a:t>
            </a:fld>
            <a:endParaRPr kumimoji="1" lang="ja-JP" altLang="en-US" dirty="0"/>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EF780C04-D137-4757-B814-7DAA94ED8486}" type="slidenum">
              <a:rPr kumimoji="1" lang="ja-JP" altLang="en-US" smtClean="0"/>
              <a:t>‹#›</a:t>
            </a:fld>
            <a:endParaRPr kumimoji="1" lang="ja-JP" altLang="en-US" dirty="0"/>
          </a:p>
        </p:txBody>
      </p:sp>
    </p:spTree>
    <p:extLst>
      <p:ext uri="{BB962C8B-B14F-4D97-AF65-F5344CB8AC3E}">
        <p14:creationId xmlns:p14="http://schemas.microsoft.com/office/powerpoint/2010/main" val="122156619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本日は</a:t>
            </a:r>
            <a:r>
              <a:rPr kumimoji="1" lang="en-US" altLang="ja-JP" sz="1200" kern="1200" dirty="0">
                <a:solidFill>
                  <a:schemeClr val="tx1"/>
                </a:solidFill>
                <a:effectLst/>
                <a:latin typeface="+mn-lt"/>
                <a:ea typeface="+mn-ea"/>
                <a:cs typeface="+mn-cs"/>
              </a:rPr>
              <a:t>EX ROVR</a:t>
            </a:r>
            <a:r>
              <a:rPr kumimoji="1" lang="ja-JP" altLang="ja-JP" sz="1200" kern="1200" dirty="0">
                <a:solidFill>
                  <a:schemeClr val="tx1"/>
                </a:solidFill>
                <a:effectLst/>
                <a:latin typeface="+mn-lt"/>
                <a:ea typeface="+mn-ea"/>
                <a:cs typeface="+mn-cs"/>
              </a:rPr>
              <a:t>のライブデモにお時間を頂き誠にありがとうございます。</a:t>
            </a:r>
          </a:p>
          <a:p>
            <a:r>
              <a:rPr kumimoji="1" lang="ja-JP" altLang="ja-JP" sz="1200" kern="1200" dirty="0">
                <a:solidFill>
                  <a:schemeClr val="tx1"/>
                </a:solidFill>
                <a:effectLst/>
                <a:latin typeface="+mn-lt"/>
                <a:ea typeface="+mn-ea"/>
                <a:cs typeface="+mn-cs"/>
              </a:rPr>
              <a:t>ここに示します通り、まずスライドを使って説明させて頂いた後、ライブデモのご紹介を行い、最後に開発ロードマップについてご説明いたします。</a:t>
            </a:r>
          </a:p>
          <a:p>
            <a:r>
              <a:rPr kumimoji="1" lang="ja-JP" altLang="ja-JP" sz="1200" kern="1200" dirty="0">
                <a:solidFill>
                  <a:schemeClr val="tx1"/>
                </a:solidFill>
                <a:effectLst/>
                <a:latin typeface="+mn-lt"/>
                <a:ea typeface="+mn-ea"/>
                <a:cs typeface="+mn-cs"/>
              </a:rPr>
              <a:t>ウェブサイトにも至近の情報を掲載しておりますので、こちらもご確認頂きたく存じます。 </a:t>
            </a:r>
          </a:p>
          <a:p>
            <a:endParaRPr kumimoji="1" lang="ja-JP" altLang="en-US" dirty="0"/>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2</a:t>
            </a:fld>
            <a:endParaRPr kumimoji="1" lang="ja-JP" altLang="en-US" dirty="0"/>
          </a:p>
        </p:txBody>
      </p:sp>
    </p:spTree>
    <p:extLst>
      <p:ext uri="{BB962C8B-B14F-4D97-AF65-F5344CB8AC3E}">
        <p14:creationId xmlns:p14="http://schemas.microsoft.com/office/powerpoint/2010/main" val="1841902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では、本日のデモの概要についてご説明いたします。</a:t>
            </a:r>
          </a:p>
          <a:p>
            <a:r>
              <a:rPr kumimoji="1" lang="ja-JP" altLang="en-US" dirty="0"/>
              <a:t>まず、ロボットは充電ステーションを出発し、狭い通路を進んでいきます。</a:t>
            </a:r>
            <a:br>
              <a:rPr kumimoji="1" lang="en-US" altLang="ja-JP" dirty="0"/>
            </a:br>
            <a:r>
              <a:rPr kumimoji="1" lang="ja-JP" altLang="en-US" dirty="0"/>
              <a:t>次にマニ先端のカメラで計器画像を取得します。</a:t>
            </a:r>
            <a:br>
              <a:rPr kumimoji="1" lang="en-US" altLang="ja-JP" dirty="0"/>
            </a:br>
            <a:r>
              <a:rPr kumimoji="1" lang="ja-JP" altLang="en-US" dirty="0"/>
              <a:t>画像取得後、ダッシュボードでリアルタイムデータをご確認頂きます。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11</a:t>
            </a:fld>
            <a:endParaRPr kumimoji="1" lang="ja-JP" altLang="en-US" dirty="0"/>
          </a:p>
        </p:txBody>
      </p:sp>
    </p:spTree>
    <p:extLst>
      <p:ext uri="{BB962C8B-B14F-4D97-AF65-F5344CB8AC3E}">
        <p14:creationId xmlns:p14="http://schemas.microsoft.com/office/powerpoint/2010/main" val="9153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次にロボットは２階に移動します。</a:t>
            </a:r>
            <a:br>
              <a:rPr kumimoji="1" lang="en-US" altLang="ja-JP" dirty="0"/>
            </a:br>
            <a:r>
              <a:rPr kumimoji="1" lang="ja-JP" altLang="en-US" dirty="0"/>
              <a:t>その後</a:t>
            </a:r>
            <a:r>
              <a:rPr kumimoji="1" lang="en-US" altLang="ja-JP" dirty="0"/>
              <a:t>S</a:t>
            </a:r>
            <a:r>
              <a:rPr kumimoji="1" lang="ja-JP" altLang="en-US" dirty="0"/>
              <a:t>字型の狭い通路を進んでいきます。</a:t>
            </a:r>
            <a:br>
              <a:rPr kumimoji="1" lang="en-US" altLang="ja-JP" dirty="0"/>
            </a:br>
            <a:r>
              <a:rPr kumimoji="1" lang="en-US" altLang="ja-JP" dirty="0"/>
              <a:t>S</a:t>
            </a:r>
            <a:r>
              <a:rPr kumimoji="1" lang="ja-JP" altLang="en-US" dirty="0"/>
              <a:t>字通路を移動する際に、ロボットの障害物検知機能をお見せします。</a:t>
            </a:r>
            <a:br>
              <a:rPr kumimoji="1" lang="en-US" altLang="ja-JP" dirty="0"/>
            </a:br>
            <a:r>
              <a:rPr kumimoji="1" lang="ja-JP" altLang="en-US" dirty="0"/>
              <a:t>ロボットは地図上に無い障害物を検知すると一旦停止し、障害物が除去されるとシナリオを続行します。</a:t>
            </a:r>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12</a:t>
            </a:fld>
            <a:endParaRPr kumimoji="1" lang="ja-JP" altLang="en-US" dirty="0"/>
          </a:p>
        </p:txBody>
      </p:sp>
    </p:spTree>
    <p:extLst>
      <p:ext uri="{BB962C8B-B14F-4D97-AF65-F5344CB8AC3E}">
        <p14:creationId xmlns:p14="http://schemas.microsoft.com/office/powerpoint/2010/main" val="2906325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その後、ロボットは再度１階に移動し、マニ先端のカメラ及び熱画像カメラで画像を取得します。</a:t>
            </a:r>
            <a:br>
              <a:rPr kumimoji="1" lang="en-US" altLang="ja-JP" dirty="0"/>
            </a:br>
            <a:r>
              <a:rPr kumimoji="1" lang="ja-JP" altLang="en-US" dirty="0"/>
              <a:t>熱画像についてはダッシュボードでリアルタイムデータをお見せします。</a:t>
            </a:r>
          </a:p>
          <a:p>
            <a:r>
              <a:rPr kumimoji="1" lang="ja-JP" altLang="en-US" dirty="0"/>
              <a:t>最後に、ロボットは障害物を乗り越え、充電ステーションに戻っていきます。</a:t>
            </a:r>
            <a:br>
              <a:rPr kumimoji="1" lang="en-US" altLang="ja-JP" dirty="0"/>
            </a:br>
            <a:r>
              <a:rPr kumimoji="1" lang="ja-JP" altLang="en-US" dirty="0"/>
              <a:t>充電ステーションで非接触充電を開始し、デモ終了となります。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13</a:t>
            </a:fld>
            <a:endParaRPr kumimoji="1" lang="ja-JP" altLang="en-US" dirty="0"/>
          </a:p>
        </p:txBody>
      </p:sp>
    </p:spTree>
    <p:extLst>
      <p:ext uri="{BB962C8B-B14F-4D97-AF65-F5344CB8AC3E}">
        <p14:creationId xmlns:p14="http://schemas.microsoft.com/office/powerpoint/2010/main" val="3228519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デモの様子は、ホームページの「ムービー」タブにアップしておりますので、そちらをご覧ください。</a:t>
            </a:r>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14</a:t>
            </a:fld>
            <a:endParaRPr kumimoji="1" lang="ja-JP" altLang="en-US" dirty="0"/>
          </a:p>
        </p:txBody>
      </p:sp>
    </p:spTree>
    <p:extLst>
      <p:ext uri="{BB962C8B-B14F-4D97-AF65-F5344CB8AC3E}">
        <p14:creationId xmlns:p14="http://schemas.microsoft.com/office/powerpoint/2010/main" val="1413301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今回デモでお見せしたのは</a:t>
            </a:r>
            <a:r>
              <a:rPr kumimoji="1" lang="en-US" altLang="ja-JP" dirty="0"/>
              <a:t>1.5</a:t>
            </a:r>
            <a:r>
              <a:rPr kumimoji="1" lang="ja-JP" altLang="en-US" dirty="0"/>
              <a:t>世代機と呼ばれるプロトタイプ機ですが、市場投入する第</a:t>
            </a:r>
            <a:r>
              <a:rPr kumimoji="1" lang="en-US" altLang="ja-JP" dirty="0"/>
              <a:t>2</a:t>
            </a:r>
            <a:r>
              <a:rPr kumimoji="1" lang="ja-JP" altLang="en-US" dirty="0"/>
              <a:t>世代機ではすべてのシステムにつき防爆認証を得たものとします。</a:t>
            </a:r>
            <a:br>
              <a:rPr kumimoji="1" lang="en-US" altLang="ja-JP" dirty="0"/>
            </a:br>
            <a:r>
              <a:rPr kumimoji="1" lang="ja-JP" altLang="en-US" dirty="0"/>
              <a:t>加えて、空配盤をビルトイン構造とし、制御盤を小型一体化します。</a:t>
            </a:r>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15</a:t>
            </a:fld>
            <a:endParaRPr kumimoji="1" lang="ja-JP" altLang="en-US" dirty="0"/>
          </a:p>
        </p:txBody>
      </p:sp>
    </p:spTree>
    <p:extLst>
      <p:ext uri="{BB962C8B-B14F-4D97-AF65-F5344CB8AC3E}">
        <p14:creationId xmlns:p14="http://schemas.microsoft.com/office/powerpoint/2010/main" val="31447892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本スライドでは</a:t>
            </a:r>
            <a:r>
              <a:rPr kumimoji="1" lang="en-US" altLang="ja-JP" dirty="0"/>
              <a:t>EXROVR</a:t>
            </a:r>
            <a:r>
              <a:rPr kumimoji="1" lang="ja-JP" altLang="en-US" dirty="0"/>
              <a:t>の主要な価値についてご説明します。</a:t>
            </a:r>
          </a:p>
          <a:p>
            <a:r>
              <a:rPr kumimoji="1" lang="ja-JP" altLang="en-US" dirty="0"/>
              <a:t>一つ目はプラントの安全な運転です。ロボット導入により運転員は危険場所に行く必要が無くなります。</a:t>
            </a:r>
          </a:p>
          <a:p>
            <a:r>
              <a:rPr kumimoji="1" lang="ja-JP" altLang="en-US" dirty="0"/>
              <a:t>二つ目はコスト合理性です。簡単な作業はロボットに任せ、運転員はより付加価値の高い業務に時間を割く事が可能です。</a:t>
            </a:r>
          </a:p>
          <a:p>
            <a:r>
              <a:rPr kumimoji="1" lang="ja-JP" altLang="en-US" dirty="0"/>
              <a:t>三つ目は、検査を高頻度で繰り返すことによる、プラントの計画外停止の防止です。</a:t>
            </a:r>
          </a:p>
          <a:p>
            <a:r>
              <a:rPr kumimoji="1" lang="ja-JP" altLang="en-US" dirty="0"/>
              <a:t>最後は検査記録のデジタル化です。トレンド分析などの機械学習手法を用いたプラントの異常検知に貢献します。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16</a:t>
            </a:fld>
            <a:endParaRPr kumimoji="1" lang="ja-JP" altLang="en-US" dirty="0"/>
          </a:p>
        </p:txBody>
      </p:sp>
    </p:spTree>
    <p:extLst>
      <p:ext uri="{BB962C8B-B14F-4D97-AF65-F5344CB8AC3E}">
        <p14:creationId xmlns:p14="http://schemas.microsoft.com/office/powerpoint/2010/main" val="771724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a:t>
            </a:r>
            <a:r>
              <a:rPr kumimoji="1" lang="en-US" altLang="ja-JP" dirty="0"/>
              <a:t>EXROVR</a:t>
            </a:r>
            <a:r>
              <a:rPr kumimoji="1" lang="ja-JP" altLang="en-US" dirty="0"/>
              <a:t>の五つの特徴についてご説明します。</a:t>
            </a:r>
          </a:p>
          <a:p>
            <a:r>
              <a:rPr kumimoji="1" lang="ja-JP" altLang="en-US" dirty="0"/>
              <a:t>一つ目は高い機動性です。移動にクローラと呼ばれる機構を用いることで、最大</a:t>
            </a:r>
            <a:r>
              <a:rPr kumimoji="1" lang="en-US" altLang="ja-JP" dirty="0"/>
              <a:t>45</a:t>
            </a:r>
            <a:r>
              <a:rPr kumimoji="1" lang="ja-JP" altLang="en-US" dirty="0"/>
              <a:t>度の傾斜の階段を昇降可能であり、</a:t>
            </a:r>
            <a:r>
              <a:rPr kumimoji="1" lang="en-US" altLang="ja-JP" dirty="0"/>
              <a:t>15cm</a:t>
            </a:r>
            <a:r>
              <a:rPr kumimoji="1" lang="ja-JP" altLang="en-US" dirty="0"/>
              <a:t>の障害物を乗り越える事も可能です。これにより、</a:t>
            </a:r>
            <a:r>
              <a:rPr kumimoji="1" lang="en-US" altLang="ja-JP" dirty="0"/>
              <a:t>EX ROVR</a:t>
            </a:r>
            <a:r>
              <a:rPr kumimoji="1" lang="ja-JP" altLang="en-US" dirty="0"/>
              <a:t>一台で複数フロアの点検作業をカバーできます。</a:t>
            </a:r>
          </a:p>
          <a:p>
            <a:r>
              <a:rPr kumimoji="1" lang="ja-JP" altLang="en-US" dirty="0"/>
              <a:t>二つ目はコンパクトな体格です。最小回転直径は約</a:t>
            </a:r>
            <a:r>
              <a:rPr kumimoji="1" lang="en-US" altLang="ja-JP" dirty="0"/>
              <a:t>800mm</a:t>
            </a:r>
            <a:r>
              <a:rPr kumimoji="1" lang="ja-JP" altLang="en-US" dirty="0"/>
              <a:t>であり、折り返し階段の踊り場で旋回する事も可能です。</a:t>
            </a:r>
          </a:p>
          <a:p>
            <a:r>
              <a:rPr kumimoji="1" lang="ja-JP" altLang="en-US" dirty="0"/>
              <a:t>三つめは非接触充電です。</a:t>
            </a:r>
            <a:r>
              <a:rPr kumimoji="1" lang="en-US" altLang="ja-JP" dirty="0"/>
              <a:t>EXROVR</a:t>
            </a:r>
            <a:r>
              <a:rPr kumimoji="1" lang="ja-JP" altLang="en-US" dirty="0"/>
              <a:t>は</a:t>
            </a:r>
            <a:r>
              <a:rPr kumimoji="1" lang="en-US" altLang="ja-JP" dirty="0"/>
              <a:t>2</a:t>
            </a:r>
            <a:r>
              <a:rPr kumimoji="1" lang="ja-JP" altLang="en-US" dirty="0"/>
              <a:t>時間充電で最大</a:t>
            </a:r>
            <a:r>
              <a:rPr kumimoji="1" lang="en-US" altLang="ja-JP" dirty="0"/>
              <a:t>2</a:t>
            </a:r>
            <a:r>
              <a:rPr kumimoji="1" lang="ja-JP" altLang="en-US" dirty="0"/>
              <a:t>時間稼働します。また、充電ステーションも防爆仕様です。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17</a:t>
            </a:fld>
            <a:endParaRPr kumimoji="1" lang="ja-JP" altLang="en-US" dirty="0"/>
          </a:p>
        </p:txBody>
      </p:sp>
    </p:spTree>
    <p:extLst>
      <p:ext uri="{BB962C8B-B14F-4D97-AF65-F5344CB8AC3E}">
        <p14:creationId xmlns:p14="http://schemas.microsoft.com/office/powerpoint/2010/main" val="20994809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次は自律動作です。</a:t>
            </a:r>
            <a:r>
              <a:rPr kumimoji="1" lang="en-US" altLang="ja-JP" dirty="0"/>
              <a:t>3D-LiDAR</a:t>
            </a:r>
            <a:r>
              <a:rPr kumimoji="1" lang="ja-JP" altLang="en-US" dirty="0"/>
              <a:t>で三次元自己位置を推定し、階段を含む複数フロアで自動巡回が可能です。</a:t>
            </a:r>
          </a:p>
          <a:p>
            <a:r>
              <a:rPr kumimoji="1" lang="ja-JP" altLang="en-US" dirty="0"/>
              <a:t>最後は</a:t>
            </a:r>
            <a:r>
              <a:rPr kumimoji="1" lang="en-US" altLang="ja-JP" dirty="0"/>
              <a:t>6</a:t>
            </a:r>
            <a:r>
              <a:rPr kumimoji="1" lang="ja-JP" altLang="en-US" dirty="0"/>
              <a:t>軸マニピュレータです。計器に近寄り、正面からの画像取得が可能なため、将来のデジタル化に対応できる高品質の画像が取得できます。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18</a:t>
            </a:fld>
            <a:endParaRPr kumimoji="1" lang="ja-JP" altLang="en-US" dirty="0"/>
          </a:p>
        </p:txBody>
      </p:sp>
    </p:spTree>
    <p:extLst>
      <p:ext uri="{BB962C8B-B14F-4D97-AF65-F5344CB8AC3E}">
        <p14:creationId xmlns:p14="http://schemas.microsoft.com/office/powerpoint/2010/main" val="2099480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本スライドでは開発ロードマップをご紹介します。</a:t>
            </a:r>
            <a:br>
              <a:rPr kumimoji="1" lang="en-US" altLang="ja-JP" dirty="0"/>
            </a:br>
            <a:r>
              <a:rPr kumimoji="1" lang="en-US" altLang="ja-JP" dirty="0"/>
              <a:t>2014</a:t>
            </a:r>
            <a:r>
              <a:rPr kumimoji="1" lang="ja-JP" altLang="en-US" dirty="0"/>
              <a:t>年から開発を開始しており、</a:t>
            </a:r>
            <a:r>
              <a:rPr kumimoji="1" lang="en-US" altLang="ja-JP" dirty="0"/>
              <a:t>2021</a:t>
            </a:r>
            <a:r>
              <a:rPr kumimoji="1" lang="ja-JP" altLang="en-US" dirty="0"/>
              <a:t>年度末までに、市場投入する第二世代機の開発を完了します。</a:t>
            </a:r>
            <a:br>
              <a:rPr kumimoji="1" lang="en-US" altLang="ja-JP" dirty="0"/>
            </a:br>
            <a:r>
              <a:rPr kumimoji="1" lang="ja-JP" altLang="en-US" dirty="0"/>
              <a:t>第二世代機でハード面は完成しますが、これで開発を終えるわけでは無く、引き続きクラウドにデジタル化や履歴異常判定の機能を追設し、</a:t>
            </a:r>
            <a:r>
              <a:rPr kumimoji="1" lang="en-US" altLang="ja-JP" dirty="0"/>
              <a:t>EX ROVR</a:t>
            </a:r>
            <a:r>
              <a:rPr kumimoji="1" lang="ja-JP" altLang="en-US" dirty="0"/>
              <a:t>がお客様にもたらす価値を更に向上していきます。</a:t>
            </a:r>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19</a:t>
            </a:fld>
            <a:endParaRPr kumimoji="1" lang="ja-JP" altLang="en-US" dirty="0"/>
          </a:p>
        </p:txBody>
      </p:sp>
    </p:spTree>
    <p:extLst>
      <p:ext uri="{BB962C8B-B14F-4D97-AF65-F5344CB8AC3E}">
        <p14:creationId xmlns:p14="http://schemas.microsoft.com/office/powerpoint/2010/main" val="1538415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本日は</a:t>
            </a:r>
            <a:r>
              <a:rPr kumimoji="1" lang="en-US" altLang="ja-JP" sz="1200" kern="1200" dirty="0">
                <a:solidFill>
                  <a:schemeClr val="tx1"/>
                </a:solidFill>
                <a:effectLst/>
                <a:latin typeface="+mn-lt"/>
                <a:ea typeface="+mn-ea"/>
                <a:cs typeface="+mn-cs"/>
              </a:rPr>
              <a:t>EX ROVR</a:t>
            </a:r>
            <a:r>
              <a:rPr kumimoji="1" lang="ja-JP" altLang="ja-JP" sz="1200" kern="1200" dirty="0">
                <a:solidFill>
                  <a:schemeClr val="tx1"/>
                </a:solidFill>
                <a:effectLst/>
                <a:latin typeface="+mn-lt"/>
                <a:ea typeface="+mn-ea"/>
                <a:cs typeface="+mn-cs"/>
              </a:rPr>
              <a:t>のプロトタイプを用いたデモを実施致しますが、将来像を示したコンセプト動画も用意しておりますので、こちらもご覧頂きたいと思います。</a:t>
            </a:r>
            <a:endParaRPr kumimoji="1" lang="ja-JP" altLang="en-US" dirty="0"/>
          </a:p>
        </p:txBody>
      </p:sp>
      <p:sp>
        <p:nvSpPr>
          <p:cNvPr id="4" name="スライド番号プレースホルダー 3"/>
          <p:cNvSpPr>
            <a:spLocks noGrp="1"/>
          </p:cNvSpPr>
          <p:nvPr>
            <p:ph type="sldNum" sz="quarter" idx="5"/>
          </p:nvPr>
        </p:nvSpPr>
        <p:spPr/>
        <p:txBody>
          <a:bodyPr/>
          <a:lstStyle/>
          <a:p>
            <a:fld id="{EF780C04-D137-4757-B814-7DAA94ED8486}" type="slidenum">
              <a:rPr kumimoji="1" lang="ja-JP" altLang="en-US" smtClean="0"/>
              <a:t>3</a:t>
            </a:fld>
            <a:endParaRPr kumimoji="1" lang="ja-JP" altLang="en-US" dirty="0"/>
          </a:p>
        </p:txBody>
      </p:sp>
    </p:spTree>
    <p:extLst>
      <p:ext uri="{BB962C8B-B14F-4D97-AF65-F5344CB8AC3E}">
        <p14:creationId xmlns:p14="http://schemas.microsoft.com/office/powerpoint/2010/main" val="317908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68400" y="1243013"/>
            <a:ext cx="4470400" cy="3354387"/>
          </a:xfrm>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このスライドでは本日のデモで使用する</a:t>
            </a:r>
            <a:r>
              <a:rPr kumimoji="1" lang="en-US" altLang="ja-JP" sz="1200" kern="1200" dirty="0">
                <a:solidFill>
                  <a:schemeClr val="tx1"/>
                </a:solidFill>
                <a:effectLst/>
                <a:latin typeface="+mn-lt"/>
                <a:ea typeface="+mn-ea"/>
                <a:cs typeface="+mn-cs"/>
              </a:rPr>
              <a:t>EX ROVR</a:t>
            </a:r>
            <a:r>
              <a:rPr kumimoji="1" lang="ja-JP" altLang="ja-JP" sz="1200" kern="1200" dirty="0">
                <a:solidFill>
                  <a:schemeClr val="tx1"/>
                </a:solidFill>
                <a:effectLst/>
                <a:latin typeface="+mn-lt"/>
                <a:ea typeface="+mn-ea"/>
                <a:cs typeface="+mn-cs"/>
              </a:rPr>
              <a:t>の大まかな仕様を示しております。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模擬プラントでデモを行う前に、現場にて詳細をご説明いたしますので、ここでは割愛させて頂きます。</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なお、模擬プラントでのデモの動画は、ホームページの「ムービー」タブにございますので、そちらをご参照ください。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68127A54-3558-4E93-87E1-7CF483FB6ED8}" type="slidenum">
              <a:rPr kumimoji="1" lang="ja-JP" altLang="en-US" smtClean="0"/>
              <a:t>4</a:t>
            </a:fld>
            <a:endParaRPr kumimoji="1" lang="ja-JP" altLang="en-US" dirty="0"/>
          </a:p>
        </p:txBody>
      </p:sp>
    </p:spTree>
    <p:extLst>
      <p:ext uri="{BB962C8B-B14F-4D97-AF65-F5344CB8AC3E}">
        <p14:creationId xmlns:p14="http://schemas.microsoft.com/office/powerpoint/2010/main" val="1176924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0" y="746125"/>
            <a:ext cx="4965700" cy="3725863"/>
          </a:xfrm>
        </p:spPr>
      </p:sp>
      <p:sp>
        <p:nvSpPr>
          <p:cNvPr id="3" name="ノート プレースホルダー 2"/>
          <p:cNvSpPr>
            <a:spLocks noGrp="1"/>
          </p:cNvSpPr>
          <p:nvPr>
            <p:ph type="body" idx="1"/>
          </p:nvPr>
        </p:nvSpPr>
        <p:spPr/>
        <p:txBody>
          <a:bodyPr/>
          <a:lstStyle/>
          <a:p>
            <a:r>
              <a:rPr lang="ja-JP" altLang="en-US" sz="1000" dirty="0"/>
              <a:t>次に、</a:t>
            </a:r>
            <a:r>
              <a:rPr lang="en-US" altLang="ja-JP" sz="1000" dirty="0"/>
              <a:t>LTE</a:t>
            </a:r>
            <a:r>
              <a:rPr lang="ja-JP" altLang="en-US" sz="1000" dirty="0"/>
              <a:t>と</a:t>
            </a:r>
            <a:r>
              <a:rPr lang="en-US" altLang="ja-JP" sz="1000" dirty="0"/>
              <a:t>Amazon Web Service</a:t>
            </a:r>
            <a:r>
              <a:rPr lang="ja-JP" altLang="en-US" sz="1000" dirty="0"/>
              <a:t>を用いた</a:t>
            </a:r>
            <a:r>
              <a:rPr lang="en-US" altLang="ja-JP" sz="1000" dirty="0"/>
              <a:t>EX ROVR</a:t>
            </a:r>
            <a:r>
              <a:rPr lang="ja-JP" altLang="en-US" sz="1000" dirty="0"/>
              <a:t>のネットワークシステムについてご説明いたします。</a:t>
            </a:r>
            <a:br>
              <a:rPr lang="en-US" altLang="ja-JP" sz="1000" dirty="0"/>
            </a:br>
            <a:r>
              <a:rPr lang="ja-JP" altLang="en-US" sz="1000" dirty="0"/>
              <a:t>スライドの左上にロボットがご確認頂けると思います。ロボットは危険区域で使用いたします。自律運転を行うには、まずロボットの遠隔操作により、地図作成とシナリオ作成を行う必要が有ります。</a:t>
            </a:r>
            <a:br>
              <a:rPr lang="en-US" altLang="ja-JP" sz="1000" dirty="0"/>
            </a:br>
            <a:r>
              <a:rPr lang="ja-JP" altLang="en-US" sz="1000" dirty="0"/>
              <a:t>スライド左下にご確認頂けますように、運転員は遠隔操作用のパソコンを用いて、離れた場所の非危険場所から安全にロボットを操作できます。これは</a:t>
            </a:r>
            <a:r>
              <a:rPr lang="en-US" altLang="ja-JP" sz="1000" dirty="0"/>
              <a:t>LTE</a:t>
            </a:r>
            <a:r>
              <a:rPr lang="ja-JP" altLang="en-US" sz="1000" dirty="0"/>
              <a:t>のつながるところであれば、世界中どこからでも行う事が出来ます。</a:t>
            </a:r>
          </a:p>
          <a:p>
            <a:r>
              <a:rPr lang="ja-JP" altLang="en-US" sz="1000" dirty="0"/>
              <a:t>作成された地図とシナリオに従い、ロボットは自律運転を開始します。スライドの中央下にご覧いただけるように、運転員は遠隔でスケジュールを設定する事ができ、ロボットはスケジュールに従って自律運転を実行します。運転員はプラントデータの履歴と、ロボットデータの履歴を確認する事も出来ます。</a:t>
            </a:r>
          </a:p>
          <a:p>
            <a:r>
              <a:rPr lang="ja-JP" altLang="en-US" sz="1000" dirty="0"/>
              <a:t>また、運転員は、クラウド上のダッシュボードを使って、点検の進捗とロボットの状態をリアルタイムに確認する事も出来ます。模擬プラントを使ったデモでは、ダッシュボードを適宜ご確認頂きます。</a:t>
            </a:r>
          </a:p>
          <a:p>
            <a:r>
              <a:rPr lang="ja-JP" altLang="en-US" sz="1000" dirty="0"/>
              <a:t>このシステムのメリットは大きく</a:t>
            </a:r>
            <a:r>
              <a:rPr lang="en-US" altLang="ja-JP" sz="1000" dirty="0"/>
              <a:t>2</a:t>
            </a:r>
            <a:r>
              <a:rPr lang="ja-JP" altLang="en-US" sz="1000" dirty="0"/>
              <a:t>点挙げられます。</a:t>
            </a:r>
          </a:p>
          <a:p>
            <a:r>
              <a:rPr lang="ja-JP" altLang="en-US" sz="1000" dirty="0"/>
              <a:t>一点目は、</a:t>
            </a:r>
            <a:r>
              <a:rPr lang="en-US" altLang="ja-JP" sz="1000" dirty="0"/>
              <a:t>LTE</a:t>
            </a:r>
            <a:r>
              <a:rPr lang="ja-JP" altLang="en-US" sz="1000" dirty="0"/>
              <a:t>通信を用いることで、安全で安定した通信を行えること。</a:t>
            </a:r>
          </a:p>
          <a:p>
            <a:r>
              <a:rPr lang="ja-JP" altLang="en-US" sz="1000" dirty="0"/>
              <a:t>二点目は将来の機能拡張が容易であることです。ロボット自体のハードやソフトを変更すると、ロボットの防爆認証に影響を与えてしまいますが、このシステムではクラウド上にアプリを追設することで容易に機能が拡張できます。</a:t>
            </a:r>
          </a:p>
          <a:p>
            <a:endParaRPr lang="en-US" altLang="ja-JP" sz="1000" dirty="0"/>
          </a:p>
        </p:txBody>
      </p:sp>
      <p:sp>
        <p:nvSpPr>
          <p:cNvPr id="4" name="スライド番号プレースホルダー 3"/>
          <p:cNvSpPr>
            <a:spLocks noGrp="1"/>
          </p:cNvSpPr>
          <p:nvPr>
            <p:ph type="sldNum" sz="quarter" idx="10"/>
          </p:nvPr>
        </p:nvSpPr>
        <p:spPr/>
        <p:txBody>
          <a:bodyPr/>
          <a:lstStyle/>
          <a:p>
            <a:fld id="{82B6C3D0-8FE5-4811-B91D-0F78E7C481CF}" type="slidenum">
              <a:rPr lang="ja-JP" altLang="en-US" smtClean="0">
                <a:solidFill>
                  <a:prstClr val="black"/>
                </a:solidFill>
              </a:rPr>
              <a:pPr/>
              <a:t>5</a:t>
            </a:fld>
            <a:endParaRPr lang="ja-JP" altLang="en-US" dirty="0">
              <a:solidFill>
                <a:prstClr val="black"/>
              </a:solidFill>
            </a:endParaRPr>
          </a:p>
        </p:txBody>
      </p:sp>
    </p:spTree>
    <p:extLst>
      <p:ext uri="{BB962C8B-B14F-4D97-AF65-F5344CB8AC3E}">
        <p14:creationId xmlns:p14="http://schemas.microsoft.com/office/powerpoint/2010/main" val="3274705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以降のスライドでロボットのセットアップと自律運転の手順をご説明します。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6</a:t>
            </a:fld>
            <a:endParaRPr kumimoji="1" lang="ja-JP" altLang="en-US" dirty="0"/>
          </a:p>
        </p:txBody>
      </p:sp>
    </p:spTree>
    <p:extLst>
      <p:ext uri="{BB962C8B-B14F-4D97-AF65-F5344CB8AC3E}">
        <p14:creationId xmlns:p14="http://schemas.microsoft.com/office/powerpoint/2010/main" val="3965134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まず、充電ステーションを設置し、電気や空気の供給源と接続します。次に、保全の目的でプラントに付属物を取り付けます。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7</a:t>
            </a:fld>
            <a:endParaRPr kumimoji="1" lang="ja-JP" altLang="en-US" dirty="0"/>
          </a:p>
        </p:txBody>
      </p:sp>
    </p:spTree>
    <p:extLst>
      <p:ext uri="{BB962C8B-B14F-4D97-AF65-F5344CB8AC3E}">
        <p14:creationId xmlns:p14="http://schemas.microsoft.com/office/powerpoint/2010/main" val="1000465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次に自律運転を行う区域の地図作成を行います。ご覧いただけます通り、遠隔操作にはゲームパッドを用いており、ユーザーにとって使いやすいものとなっております。</a:t>
            </a:r>
          </a:p>
          <a:p>
            <a:r>
              <a:rPr kumimoji="1" lang="ja-JP" altLang="en-US" dirty="0"/>
              <a:t>今ご覧頂いているのは模擬プラントでのデモの為の地図作成です。今回のケースでは運転員とロボットが同じ場所におりますが、実際のプラントでの適用におきましては、運転員は危険区域の外から遠隔でロボットを操作します。遠隔操作の通信には</a:t>
            </a:r>
            <a:r>
              <a:rPr kumimoji="1" lang="en-US" altLang="ja-JP" dirty="0"/>
              <a:t>LTE</a:t>
            </a:r>
            <a:r>
              <a:rPr kumimoji="1" lang="ja-JP" altLang="en-US" dirty="0"/>
              <a:t>を用いています。</a:t>
            </a:r>
          </a:p>
          <a:p>
            <a:r>
              <a:rPr kumimoji="1" lang="ja-JP" altLang="en-US" dirty="0"/>
              <a:t>今小さな画面が出ましたが、こちらは</a:t>
            </a:r>
            <a:r>
              <a:rPr kumimoji="1" lang="en-US" altLang="ja-JP" dirty="0"/>
              <a:t>3D-LiDAR</a:t>
            </a:r>
            <a:r>
              <a:rPr kumimoji="1" lang="ja-JP" altLang="en-US" dirty="0"/>
              <a:t>で取得したデータになります。徐々に地図が作成されていく様子がご確認頂けると思います。</a:t>
            </a:r>
          </a:p>
          <a:p>
            <a:r>
              <a:rPr kumimoji="1" lang="ja-JP" altLang="en-US" dirty="0"/>
              <a:t>そしてこちらが完成した模擬プラントの地図です。複数階層を含むシナリオを作成する場合、階層ごとに地図を作成します。</a:t>
            </a: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780C04-D137-4757-B814-7DAA94ED8486}" type="slidenum">
              <a:rPr kumimoji="1" lang="ja-JP" altLang="en-US" sz="1200" b="0" i="0" u="none" strike="noStrike" kern="1200" cap="none" spc="0" normalizeH="0" baseline="0" noProof="0" smtClean="0">
                <a:ln>
                  <a:noFill/>
                </a:ln>
                <a:solidFill>
                  <a:prstClr val="black"/>
                </a:solidFill>
                <a:effectLst/>
                <a:uLnTx/>
                <a:uFillTx/>
                <a:latin typeface="游ゴシック"/>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dirty="0">
              <a:ln>
                <a:noFill/>
              </a:ln>
              <a:solidFill>
                <a:prstClr val="black"/>
              </a:solidFill>
              <a:effectLst/>
              <a:uLnTx/>
              <a:uFillTx/>
              <a:latin typeface="游ゴシック"/>
              <a:ea typeface="游ゴシック" panose="020B0400000000000000" pitchFamily="50" charset="-128"/>
              <a:cs typeface="+mn-cs"/>
            </a:endParaRPr>
          </a:p>
        </p:txBody>
      </p:sp>
    </p:spTree>
    <p:extLst>
      <p:ext uri="{BB962C8B-B14F-4D97-AF65-F5344CB8AC3E}">
        <p14:creationId xmlns:p14="http://schemas.microsoft.com/office/powerpoint/2010/main" val="3128379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地図に基づきシナリオを作成します。ロボットが充電ステーションを出発し、マニピュレータの先端に搭載されたカメラを使って計器の画像を取得するシナリオを作成しているのがご覧頂けると思います。</a:t>
            </a:r>
            <a:br>
              <a:rPr kumimoji="1" lang="en-US" altLang="ja-JP" dirty="0"/>
            </a:br>
            <a:r>
              <a:rPr kumimoji="1" lang="ja-JP" altLang="en-US" dirty="0"/>
              <a:t>これらのシナリオ作成もゲームパッドと遠隔操作パソコンを用いて実施します。</a:t>
            </a:r>
            <a:br>
              <a:rPr kumimoji="1" lang="en-US" altLang="ja-JP" dirty="0"/>
            </a:br>
            <a:r>
              <a:rPr kumimoji="1" lang="ja-JP" altLang="en-US" dirty="0"/>
              <a:t>このあとロボットを階段まで移動し、シナリオ作成を続行します。</a:t>
            </a:r>
            <a:br>
              <a:rPr kumimoji="1" lang="en-US" altLang="ja-JP" dirty="0"/>
            </a:br>
            <a:r>
              <a:rPr kumimoji="1" lang="ja-JP" altLang="en-US" dirty="0"/>
              <a:t>シナリオは完成した後、</a:t>
            </a:r>
            <a:r>
              <a:rPr kumimoji="1" lang="en-US" altLang="ja-JP" dirty="0"/>
              <a:t>LTE</a:t>
            </a:r>
            <a:r>
              <a:rPr kumimoji="1" lang="ja-JP" altLang="en-US" dirty="0"/>
              <a:t>通信でクラウドにアップロードされます。</a:t>
            </a:r>
            <a:br>
              <a:rPr kumimoji="1" lang="en-US" altLang="ja-JP" dirty="0"/>
            </a:br>
            <a:r>
              <a:rPr kumimoji="1" lang="ja-JP" altLang="en-US" dirty="0"/>
              <a:t>ロボットは実行するシナリオを都度クラウドからダウンロードするため、作成できるシナリオの数に制限はありません。</a:t>
            </a:r>
          </a:p>
          <a:p>
            <a:endParaRPr kumimoji="1" lang="ja-JP" altLang="en-US" dirty="0"/>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9</a:t>
            </a:fld>
            <a:endParaRPr kumimoji="1" lang="ja-JP" altLang="en-US" dirty="0"/>
          </a:p>
        </p:txBody>
      </p:sp>
    </p:spTree>
    <p:extLst>
      <p:ext uri="{BB962C8B-B14F-4D97-AF65-F5344CB8AC3E}">
        <p14:creationId xmlns:p14="http://schemas.microsoft.com/office/powerpoint/2010/main" val="1170503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運転員により各シナリオを実行するスケジュール設定が可能です。</a:t>
            </a:r>
            <a:br>
              <a:rPr kumimoji="1" lang="en-US" altLang="ja-JP" dirty="0"/>
            </a:br>
            <a:r>
              <a:rPr kumimoji="1" lang="ja-JP" altLang="en-US" dirty="0"/>
              <a:t>ロボットは設定されたスケジュールに従い自律運転を開始します。</a:t>
            </a:r>
            <a:br>
              <a:rPr kumimoji="1" lang="en-US" altLang="ja-JP" dirty="0"/>
            </a:br>
            <a:r>
              <a:rPr kumimoji="1" lang="ja-JP" altLang="en-US" dirty="0"/>
              <a:t>本日のデモではシナリオ</a:t>
            </a:r>
            <a:r>
              <a:rPr kumimoji="1" lang="en-US" altLang="ja-JP" dirty="0"/>
              <a:t>A</a:t>
            </a:r>
            <a:r>
              <a:rPr kumimoji="1" lang="ja-JP" altLang="en-US" dirty="0"/>
              <a:t>をご覧頂きます。</a:t>
            </a:r>
          </a:p>
        </p:txBody>
      </p:sp>
      <p:sp>
        <p:nvSpPr>
          <p:cNvPr id="4" name="スライド番号プレースホルダー 3"/>
          <p:cNvSpPr>
            <a:spLocks noGrp="1"/>
          </p:cNvSpPr>
          <p:nvPr>
            <p:ph type="sldNum" sz="quarter" idx="10"/>
          </p:nvPr>
        </p:nvSpPr>
        <p:spPr/>
        <p:txBody>
          <a:bodyPr/>
          <a:lstStyle/>
          <a:p>
            <a:fld id="{EF780C04-D137-4757-B814-7DAA94ED8486}" type="slidenum">
              <a:rPr kumimoji="1" lang="ja-JP" altLang="en-US" smtClean="0"/>
              <a:t>10</a:t>
            </a:fld>
            <a:endParaRPr kumimoji="1" lang="ja-JP" altLang="en-US" dirty="0"/>
          </a:p>
        </p:txBody>
      </p:sp>
    </p:spTree>
    <p:extLst>
      <p:ext uri="{BB962C8B-B14F-4D97-AF65-F5344CB8AC3E}">
        <p14:creationId xmlns:p14="http://schemas.microsoft.com/office/powerpoint/2010/main" val="21794958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page">
    <p:spTree>
      <p:nvGrpSpPr>
        <p:cNvPr id="1" name=""/>
        <p:cNvGrpSpPr/>
        <p:nvPr/>
      </p:nvGrpSpPr>
      <p:grpSpPr>
        <a:xfrm>
          <a:off x="0" y="0"/>
          <a:ext cx="0" cy="0"/>
          <a:chOff x="0" y="0"/>
          <a:chExt cx="0" cy="0"/>
        </a:xfrm>
      </p:grpSpPr>
      <p:sp>
        <p:nvSpPr>
          <p:cNvPr id="7" name="日付プレースホルダー 32"/>
          <p:cNvSpPr txBox="1">
            <a:spLocks/>
          </p:cNvSpPr>
          <p:nvPr userDrawn="1"/>
        </p:nvSpPr>
        <p:spPr>
          <a:xfrm>
            <a:off x="213326" y="6371000"/>
            <a:ext cx="5402356" cy="365125"/>
          </a:xfrm>
          <a:prstGeom prst="rect">
            <a:avLst/>
          </a:prstGeom>
          <a:ln>
            <a:noFill/>
          </a:ln>
        </p:spPr>
        <p:txBody>
          <a:bodyPr vert="horz" wrap="square" lIns="0" tIns="49530" rIns="99060" bIns="49530" numCol="1" anchor="ctr" anchorCtr="0" compatLnSpc="1">
            <a:prstTxWarp prst="textNoShape">
              <a:avLst/>
            </a:prstTxWarp>
          </a:bodyPr>
          <a:lstStyle>
            <a:defPPr>
              <a:defRPr lang="ja-JP"/>
            </a:defPPr>
            <a:lvl1pPr algn="l" defTabSz="457200" rtl="0" fontAlgn="base">
              <a:lnSpc>
                <a:spcPct val="100000"/>
              </a:lnSpc>
              <a:spcBef>
                <a:spcPct val="0"/>
              </a:spcBef>
              <a:spcAft>
                <a:spcPct val="0"/>
              </a:spcAft>
              <a:buFontTx/>
              <a:buNone/>
              <a:defRPr kumimoji="1" sz="1000" kern="1200" smtClean="0">
                <a:solidFill>
                  <a:schemeClr val="tx1"/>
                </a:solidFill>
                <a:latin typeface="Arial" pitchFamily="34" charset="0"/>
                <a:ea typeface="ＭＳ Ｐゴシック" pitchFamily="50" charset="-128"/>
                <a:cs typeface="+mn-cs"/>
              </a:defRPr>
            </a:lvl1pPr>
            <a:lvl2pPr marL="4572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2pPr>
            <a:lvl3pPr marL="9144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3pPr>
            <a:lvl4pPr marL="13716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4pPr>
            <a:lvl5pPr marL="18288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6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6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6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600" kern="1200">
                <a:solidFill>
                  <a:schemeClr val="tx1"/>
                </a:solidFill>
                <a:latin typeface="Arial" pitchFamily="34" charset="0"/>
                <a:ea typeface="ＭＳ Ｐゴシック" pitchFamily="50" charset="-128"/>
                <a:cs typeface="+mn-cs"/>
              </a:defRPr>
            </a:lvl9pPr>
          </a:lstStyle>
          <a:p>
            <a:pPr>
              <a:defRPr/>
            </a:pPr>
            <a:r>
              <a:rPr lang="en-US" altLang="ja-JP" sz="758" dirty="0">
                <a:solidFill>
                  <a:schemeClr val="tx1"/>
                </a:solidFill>
              </a:rPr>
              <a:t>© 2020 MITSUBISHI HEAVY INDUSTRIES, LTD.  All Rights Reserved.</a:t>
            </a:r>
            <a:endParaRPr lang="ja-JP" altLang="en-US" sz="758" dirty="0">
              <a:solidFill>
                <a:schemeClr val="tx1"/>
              </a:solidFill>
            </a:endParaRPr>
          </a:p>
        </p:txBody>
      </p:sp>
      <p:grpSp>
        <p:nvGrpSpPr>
          <p:cNvPr id="2" name="図形グループ 1"/>
          <p:cNvGrpSpPr/>
          <p:nvPr userDrawn="1"/>
        </p:nvGrpSpPr>
        <p:grpSpPr>
          <a:xfrm>
            <a:off x="199498" y="201817"/>
            <a:ext cx="8744712" cy="944880"/>
            <a:chOff x="216123" y="201817"/>
            <a:chExt cx="9473438" cy="944880"/>
          </a:xfrm>
        </p:grpSpPr>
        <p:pic>
          <p:nvPicPr>
            <p:cNvPr id="10" name="図 9" descr="160830_MHI_PPT_En_2-03.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6123" y="201817"/>
              <a:ext cx="9473438" cy="944880"/>
            </a:xfrm>
            <a:prstGeom prst="rect">
              <a:avLst/>
            </a:prstGeom>
          </p:spPr>
        </p:pic>
        <p:pic>
          <p:nvPicPr>
            <p:cNvPr id="9" name="図 8" descr="160830_MHI_PPT_En_2-03.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1533" y="201817"/>
              <a:ext cx="8744712" cy="944880"/>
            </a:xfrm>
            <a:prstGeom prst="rect">
              <a:avLst/>
            </a:prstGeom>
          </p:spPr>
        </p:pic>
      </p:grpSp>
      <p:pic>
        <p:nvPicPr>
          <p:cNvPr id="11" name="図 1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753738" y="6340659"/>
            <a:ext cx="1187416" cy="274344"/>
          </a:xfrm>
          <a:prstGeom prst="rect">
            <a:avLst/>
          </a:prstGeom>
        </p:spPr>
      </p:pic>
      <p:pic>
        <p:nvPicPr>
          <p:cNvPr id="1026" name="Picture 2"/>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203799" y="1146694"/>
            <a:ext cx="8737350" cy="4884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タイトル 2"/>
          <p:cNvSpPr>
            <a:spLocks noGrp="1"/>
          </p:cNvSpPr>
          <p:nvPr>
            <p:ph type="title" hasCustomPrompt="1"/>
          </p:nvPr>
        </p:nvSpPr>
        <p:spPr>
          <a:xfrm>
            <a:off x="308726" y="2586295"/>
            <a:ext cx="8632424" cy="585574"/>
          </a:xfrm>
          <a:prstGeom prst="rect">
            <a:avLst/>
          </a:prstGeom>
        </p:spPr>
        <p:txBody>
          <a:bodyPr/>
          <a:lstStyle>
            <a:lvl1pPr>
              <a:defRPr sz="3200" b="1" baseline="0">
                <a:solidFill>
                  <a:schemeClr val="tx1"/>
                </a:solidFill>
                <a:latin typeface="+mj-lt"/>
                <a:ea typeface="+mj-ea"/>
              </a:defRPr>
            </a:lvl1pPr>
          </a:lstStyle>
          <a:p>
            <a:r>
              <a:rPr kumimoji="1" lang="ja-JP" altLang="en-US" dirty="0"/>
              <a:t>タイトル</a:t>
            </a:r>
          </a:p>
        </p:txBody>
      </p:sp>
      <p:sp>
        <p:nvSpPr>
          <p:cNvPr id="8" name="テキスト プレースホルダー 7"/>
          <p:cNvSpPr>
            <a:spLocks noGrp="1"/>
          </p:cNvSpPr>
          <p:nvPr>
            <p:ph type="body" sz="quarter" idx="12" hasCustomPrompt="1"/>
          </p:nvPr>
        </p:nvSpPr>
        <p:spPr>
          <a:xfrm>
            <a:off x="308738" y="3248719"/>
            <a:ext cx="8632825" cy="1362748"/>
          </a:xfrm>
          <a:prstGeom prst="rect">
            <a:avLst/>
          </a:prstGeom>
        </p:spPr>
        <p:txBody>
          <a:bodyPr/>
          <a:lstStyle>
            <a:lvl1pPr marL="0" marR="0" indent="0" algn="l" defTabSz="742927" rtl="0" eaLnBrk="1" fontAlgn="auto" latinLnBrk="0" hangingPunct="1">
              <a:lnSpc>
                <a:spcPct val="120000"/>
              </a:lnSpc>
              <a:spcBef>
                <a:spcPts val="812"/>
              </a:spcBef>
              <a:spcAft>
                <a:spcPts val="0"/>
              </a:spcAft>
              <a:buClrTx/>
              <a:buSzTx/>
              <a:buFont typeface="Arial" panose="020B0604020202020204" pitchFamily="34" charset="0"/>
              <a:buNone/>
              <a:tabLst/>
              <a:defRPr sz="1600">
                <a:solidFill>
                  <a:schemeClr val="tx1"/>
                </a:solidFill>
              </a:defRPr>
            </a:lvl1pPr>
          </a:lstStyle>
          <a:p>
            <a:pPr marL="0" marR="0" lvl="0" indent="0" algn="l" defTabSz="742927" rtl="0" eaLnBrk="1" fontAlgn="auto" latinLnBrk="0" hangingPunct="1">
              <a:lnSpc>
                <a:spcPct val="120000"/>
              </a:lnSpc>
              <a:spcBef>
                <a:spcPts val="812"/>
              </a:spcBef>
              <a:spcAft>
                <a:spcPts val="0"/>
              </a:spcAft>
              <a:buClrTx/>
              <a:buSzTx/>
              <a:buFont typeface="Arial" panose="020B0604020202020204" pitchFamily="34" charset="0"/>
              <a:buNone/>
              <a:tabLst/>
              <a:defRPr/>
            </a:pPr>
            <a:r>
              <a:rPr kumimoji="1" lang="ja-JP" altLang="en-US" dirty="0"/>
              <a:t>サブタイトル</a:t>
            </a:r>
            <a:r>
              <a:rPr kumimoji="1" lang="en-US" altLang="ja-JP" dirty="0"/>
              <a:t>16pt</a:t>
            </a:r>
          </a:p>
        </p:txBody>
      </p:sp>
    </p:spTree>
    <p:extLst>
      <p:ext uri="{BB962C8B-B14F-4D97-AF65-F5344CB8AC3E}">
        <p14:creationId xmlns:p14="http://schemas.microsoft.com/office/powerpoint/2010/main" val="2326836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Spread/chart page">
    <p:spTree>
      <p:nvGrpSpPr>
        <p:cNvPr id="1" name=""/>
        <p:cNvGrpSpPr/>
        <p:nvPr/>
      </p:nvGrpSpPr>
      <p:grpSpPr>
        <a:xfrm>
          <a:off x="0" y="0"/>
          <a:ext cx="0" cy="0"/>
          <a:chOff x="0" y="0"/>
          <a:chExt cx="0" cy="0"/>
        </a:xfrm>
      </p:grpSpPr>
      <p:pic>
        <p:nvPicPr>
          <p:cNvPr id="14" name="図 13" descr="160830_MHI_PPT_En_2-04.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1121" y="6408926"/>
            <a:ext cx="8763000" cy="252984"/>
          </a:xfrm>
          <a:prstGeom prst="rect">
            <a:avLst/>
          </a:prstGeom>
        </p:spPr>
      </p:pic>
      <p:pic>
        <p:nvPicPr>
          <p:cNvPr id="3" name="図 2"/>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687469" y="136959"/>
            <a:ext cx="1286367" cy="274344"/>
          </a:xfrm>
          <a:prstGeom prst="rect">
            <a:avLst/>
          </a:prstGeom>
        </p:spPr>
      </p:pic>
      <p:sp>
        <p:nvSpPr>
          <p:cNvPr id="2" name="タイトル 1"/>
          <p:cNvSpPr>
            <a:spLocks noGrp="1"/>
          </p:cNvSpPr>
          <p:nvPr>
            <p:ph type="title" hasCustomPrompt="1"/>
          </p:nvPr>
        </p:nvSpPr>
        <p:spPr>
          <a:xfrm>
            <a:off x="555459" y="136983"/>
            <a:ext cx="6390090" cy="349961"/>
          </a:xfrm>
          <a:prstGeom prst="rect">
            <a:avLst/>
          </a:prstGeom>
        </p:spPr>
        <p:txBody>
          <a:bodyPr/>
          <a:lstStyle>
            <a:lvl1pPr>
              <a:defRPr sz="2200" b="1"/>
            </a:lvl1pPr>
          </a:lstStyle>
          <a:p>
            <a:r>
              <a:rPr kumimoji="1" lang="ja-JP" altLang="en-US" dirty="0"/>
              <a:t>ページタイトル </a:t>
            </a:r>
            <a:r>
              <a:rPr kumimoji="1" lang="en-US" altLang="ja-JP" dirty="0"/>
              <a:t>22pt</a:t>
            </a:r>
            <a:endParaRPr kumimoji="1" lang="ja-JP" altLang="en-US" dirty="0"/>
          </a:p>
        </p:txBody>
      </p:sp>
      <p:cxnSp>
        <p:nvCxnSpPr>
          <p:cNvPr id="8" name="直線コネクタ 7"/>
          <p:cNvCxnSpPr/>
          <p:nvPr userDrawn="1"/>
        </p:nvCxnSpPr>
        <p:spPr>
          <a:xfrm>
            <a:off x="225311" y="564204"/>
            <a:ext cx="874851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日付プレースホルダー 32"/>
          <p:cNvSpPr txBox="1">
            <a:spLocks/>
          </p:cNvSpPr>
          <p:nvPr userDrawn="1"/>
        </p:nvSpPr>
        <p:spPr>
          <a:xfrm>
            <a:off x="309672" y="6348012"/>
            <a:ext cx="5402356" cy="365125"/>
          </a:xfrm>
          <a:prstGeom prst="rect">
            <a:avLst/>
          </a:prstGeom>
          <a:ln>
            <a:noFill/>
          </a:ln>
        </p:spPr>
        <p:txBody>
          <a:bodyPr vert="horz" wrap="square" lIns="0" tIns="45720" rIns="91440" bIns="45720" numCol="1" anchor="ctr" anchorCtr="0" compatLnSpc="1">
            <a:prstTxWarp prst="textNoShape">
              <a:avLst/>
            </a:prstTxWarp>
          </a:bodyPr>
          <a:lstStyle>
            <a:defPPr>
              <a:defRPr lang="ja-JP"/>
            </a:defPPr>
            <a:lvl1pPr algn="l" defTabSz="457200" rtl="0" fontAlgn="base">
              <a:lnSpc>
                <a:spcPct val="100000"/>
              </a:lnSpc>
              <a:spcBef>
                <a:spcPct val="0"/>
              </a:spcBef>
              <a:spcAft>
                <a:spcPct val="0"/>
              </a:spcAft>
              <a:buFontTx/>
              <a:buNone/>
              <a:defRPr kumimoji="1" sz="1000" kern="1200" smtClean="0">
                <a:solidFill>
                  <a:schemeClr val="tx1"/>
                </a:solidFill>
                <a:latin typeface="Arial" pitchFamily="34" charset="0"/>
                <a:ea typeface="ＭＳ Ｐゴシック" pitchFamily="50" charset="-128"/>
                <a:cs typeface="+mn-cs"/>
              </a:defRPr>
            </a:lvl1pPr>
            <a:lvl2pPr marL="4572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2pPr>
            <a:lvl3pPr marL="9144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3pPr>
            <a:lvl4pPr marL="13716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4pPr>
            <a:lvl5pPr marL="18288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6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6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6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600" kern="1200">
                <a:solidFill>
                  <a:schemeClr val="tx1"/>
                </a:solidFill>
                <a:latin typeface="Arial" pitchFamily="34" charset="0"/>
                <a:ea typeface="ＭＳ Ｐゴシック" pitchFamily="50" charset="-128"/>
                <a:cs typeface="+mn-cs"/>
              </a:defRPr>
            </a:lvl9pPr>
          </a:lstStyle>
          <a:p>
            <a:pPr>
              <a:defRPr/>
            </a:pPr>
            <a:r>
              <a:rPr lang="en-US" altLang="ja-JP" sz="700" dirty="0">
                <a:solidFill>
                  <a:schemeClr val="bg1"/>
                </a:solidFill>
              </a:rPr>
              <a:t>© 2020 MITSUBISHI HEAVY INDUSTRIES, LTD.  All Rights Reserved.</a:t>
            </a:r>
            <a:endParaRPr lang="ja-JP" altLang="en-US" sz="700" dirty="0">
              <a:solidFill>
                <a:schemeClr val="bg1"/>
              </a:solidFill>
            </a:endParaRPr>
          </a:p>
        </p:txBody>
      </p:sp>
      <p:sp>
        <p:nvSpPr>
          <p:cNvPr id="7" name="スライド番号プレースホルダー 5"/>
          <p:cNvSpPr txBox="1">
            <a:spLocks/>
          </p:cNvSpPr>
          <p:nvPr userDrawn="1"/>
        </p:nvSpPr>
        <p:spPr>
          <a:xfrm>
            <a:off x="8374063" y="6345248"/>
            <a:ext cx="520700" cy="365125"/>
          </a:xfrm>
          <a:prstGeom prst="rect">
            <a:avLst/>
          </a:prstGeom>
          <a:ln>
            <a:noFill/>
          </a:ln>
        </p:spPr>
        <p:txBody>
          <a:bodyPr vert="horz" wrap="square" lIns="91440" tIns="45720" rIns="91440" bIns="45720" numCol="1" anchor="ctr" anchorCtr="0" compatLnSpc="1">
            <a:prstTxWarp prst="textNoShape">
              <a:avLst/>
            </a:prstTxWarp>
          </a:bodyPr>
          <a:lstStyle>
            <a:defPPr>
              <a:defRPr lang="ja-JP"/>
            </a:defPPr>
            <a:lvl1pPr algn="r" defTabSz="457200" rtl="0" fontAlgn="base">
              <a:lnSpc>
                <a:spcPct val="100000"/>
              </a:lnSpc>
              <a:spcBef>
                <a:spcPct val="0"/>
              </a:spcBef>
              <a:spcAft>
                <a:spcPct val="0"/>
              </a:spcAft>
              <a:buFontTx/>
              <a:buNone/>
              <a:defRPr kumimoji="1" sz="1000" b="0" kern="1200">
                <a:solidFill>
                  <a:srgbClr val="FFFFFF"/>
                </a:solidFill>
                <a:latin typeface="+mn-lt"/>
                <a:ea typeface="ＭＳ Ｐゴシック" pitchFamily="50" charset="-128"/>
                <a:cs typeface="+mn-cs"/>
              </a:defRPr>
            </a:lvl1pPr>
            <a:lvl2pPr marL="4572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2pPr>
            <a:lvl3pPr marL="9144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3pPr>
            <a:lvl4pPr marL="13716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4pPr>
            <a:lvl5pPr marL="1828800" algn="ctr" defTabSz="457200" rtl="0" fontAlgn="base">
              <a:lnSpc>
                <a:spcPct val="90000"/>
              </a:lnSpc>
              <a:spcBef>
                <a:spcPct val="20000"/>
              </a:spcBef>
              <a:spcAft>
                <a:spcPct val="0"/>
              </a:spcAft>
              <a:buFont typeface="Arial" pitchFamily="34" charset="0"/>
              <a:defRPr kumimoji="1" sz="16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16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16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16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1600" kern="1200">
                <a:solidFill>
                  <a:schemeClr val="tx1"/>
                </a:solidFill>
                <a:latin typeface="Arial" pitchFamily="34" charset="0"/>
                <a:ea typeface="ＭＳ Ｐゴシック" pitchFamily="50" charset="-128"/>
                <a:cs typeface="+mn-cs"/>
              </a:defRPr>
            </a:lvl9pPr>
          </a:lstStyle>
          <a:p>
            <a:pPr>
              <a:defRPr/>
            </a:pPr>
            <a:fld id="{2336B973-55D6-4CA0-852C-851A571EFE2A}" type="slidenum">
              <a:rPr lang="ja-JP" altLang="en-US" smtClean="0">
                <a:latin typeface="Arial"/>
              </a:rPr>
              <a:pPr>
                <a:defRPr/>
              </a:pPr>
              <a:t>‹#›</a:t>
            </a:fld>
            <a:endParaRPr lang="en-US" altLang="ja-JP" dirty="0">
              <a:latin typeface="Arial"/>
            </a:endParaRPr>
          </a:p>
        </p:txBody>
      </p:sp>
      <p:pic>
        <p:nvPicPr>
          <p:cNvPr id="15" name="Picture 2" descr="C:\Users\m126424.MHI\Desktop\ex-rovr_logo-color.jpg">
            <a:extLst>
              <a:ext uri="{FF2B5EF4-FFF2-40B4-BE49-F238E27FC236}">
                <a16:creationId xmlns:a16="http://schemas.microsoft.com/office/drawing/2014/main" id="{1B9D920F-0BAB-4B3B-ADD8-1C8EDEDD787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111063" y="6356779"/>
            <a:ext cx="1444408" cy="342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115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agline">
    <p:spTree>
      <p:nvGrpSpPr>
        <p:cNvPr id="1" name=""/>
        <p:cNvGrpSpPr/>
        <p:nvPr/>
      </p:nvGrpSpPr>
      <p:grpSpPr>
        <a:xfrm>
          <a:off x="0" y="0"/>
          <a:ext cx="0" cy="0"/>
          <a:chOff x="0" y="0"/>
          <a:chExt cx="0" cy="0"/>
        </a:xfrm>
      </p:grpSpPr>
      <p:pic>
        <p:nvPicPr>
          <p:cNvPr id="4" name="図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02000" y="3202823"/>
            <a:ext cx="5940000" cy="357104"/>
          </a:xfrm>
          <a:prstGeom prst="rect">
            <a:avLst/>
          </a:prstGeom>
        </p:spPr>
      </p:pic>
      <p:pic>
        <p:nvPicPr>
          <p:cNvPr id="5" name="図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49514" y="5852493"/>
            <a:ext cx="1229979" cy="736739"/>
          </a:xfrm>
          <a:prstGeom prst="rect">
            <a:avLst/>
          </a:prstGeom>
        </p:spPr>
      </p:pic>
    </p:spTree>
    <p:extLst>
      <p:ext uri="{BB962C8B-B14F-4D97-AF65-F5344CB8AC3E}">
        <p14:creationId xmlns:p14="http://schemas.microsoft.com/office/powerpoint/2010/main" val="33769383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588572"/>
      </p:ext>
    </p:extLst>
  </p:cSld>
  <p:clrMap bg1="lt1" tx1="dk1" bg2="lt2" tx2="dk2" accent1="accent1" accent2="accent2" accent3="accent3" accent4="accent4" accent5="accent5" accent6="accent6" hlink="hlink" folHlink="folHlink"/>
  <p:sldLayoutIdLst>
    <p:sldLayoutId id="2147483707" r:id="rId1"/>
    <p:sldLayoutId id="2147483709" r:id="rId2"/>
    <p:sldLayoutId id="2147483699" r:id="rId3"/>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62.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61.wmf"/><Relationship Id="rId5" Type="http://schemas.openxmlformats.org/officeDocument/2006/relationships/audio" Target="../media/audio1.wav"/><Relationship Id="rId4" Type="http://schemas.openxmlformats.org/officeDocument/2006/relationships/notesSlide" Target="../notesSlides/notesSlide9.xml"/><Relationship Id="rId9" Type="http://schemas.openxmlformats.org/officeDocument/2006/relationships/audio" Target="../media/audio1.wav"/></Relationships>
</file>

<file path=ppt/slides/_rels/slide11.xml.rels><?xml version="1.0" encoding="UTF-8" standalone="yes"?>
<Relationships xmlns="http://schemas.openxmlformats.org/package/2006/relationships"><Relationship Id="rId8" Type="http://schemas.openxmlformats.org/officeDocument/2006/relationships/image" Target="../media/image64.emf"/><Relationship Id="rId3" Type="http://schemas.openxmlformats.org/officeDocument/2006/relationships/slideLayout" Target="../slideLayouts/slideLayout2.xml"/><Relationship Id="rId7" Type="http://schemas.microsoft.com/office/2007/relationships/hdphoto" Target="../media/hdphoto2.wdp"/><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63.png"/><Relationship Id="rId11" Type="http://schemas.openxmlformats.org/officeDocument/2006/relationships/audio" Target="../media/audio1.wav"/><Relationship Id="rId5" Type="http://schemas.openxmlformats.org/officeDocument/2006/relationships/audio" Target="../media/audio1.wav"/><Relationship Id="rId10" Type="http://schemas.openxmlformats.org/officeDocument/2006/relationships/image" Target="../media/image10.png"/><Relationship Id="rId4" Type="http://schemas.openxmlformats.org/officeDocument/2006/relationships/notesSlide" Target="../notesSlides/notesSlide10.xml"/><Relationship Id="rId9" Type="http://schemas.openxmlformats.org/officeDocument/2006/relationships/image" Target="../media/image65.png"/></Relationships>
</file>

<file path=ppt/slides/_rels/slide12.xml.rels><?xml version="1.0" encoding="UTF-8" standalone="yes"?>
<Relationships xmlns="http://schemas.openxmlformats.org/package/2006/relationships"><Relationship Id="rId8" Type="http://schemas.openxmlformats.org/officeDocument/2006/relationships/image" Target="../media/image64.emf"/><Relationship Id="rId3" Type="http://schemas.openxmlformats.org/officeDocument/2006/relationships/slideLayout" Target="../slideLayouts/slideLayout2.xml"/><Relationship Id="rId7" Type="http://schemas.microsoft.com/office/2007/relationships/hdphoto" Target="../media/hdphoto2.wdp"/><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63.png"/><Relationship Id="rId5" Type="http://schemas.openxmlformats.org/officeDocument/2006/relationships/audio" Target="../media/audio1.wav"/><Relationship Id="rId10" Type="http://schemas.openxmlformats.org/officeDocument/2006/relationships/audio" Target="../media/audio1.wav"/><Relationship Id="rId4" Type="http://schemas.openxmlformats.org/officeDocument/2006/relationships/notesSlide" Target="../notesSlides/notesSlide11.xml"/><Relationship Id="rId9"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image" Target="../media/image64.emf"/><Relationship Id="rId3" Type="http://schemas.openxmlformats.org/officeDocument/2006/relationships/slideLayout" Target="../slideLayouts/slideLayout2.xml"/><Relationship Id="rId7" Type="http://schemas.microsoft.com/office/2007/relationships/hdphoto" Target="../media/hdphoto2.wdp"/><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63.png"/><Relationship Id="rId11" Type="http://schemas.openxmlformats.org/officeDocument/2006/relationships/audio" Target="../media/audio1.wav"/><Relationship Id="rId5" Type="http://schemas.openxmlformats.org/officeDocument/2006/relationships/audio" Target="../media/audio1.wav"/><Relationship Id="rId10" Type="http://schemas.openxmlformats.org/officeDocument/2006/relationships/image" Target="../media/image10.png"/><Relationship Id="rId4" Type="http://schemas.openxmlformats.org/officeDocument/2006/relationships/notesSlide" Target="../notesSlides/notesSlide12.xml"/><Relationship Id="rId9" Type="http://schemas.openxmlformats.org/officeDocument/2006/relationships/image" Target="../media/image6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10.png"/><Relationship Id="rId5" Type="http://schemas.openxmlformats.org/officeDocument/2006/relationships/audio" Target="../media/audio1.wav"/><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8" Type="http://schemas.openxmlformats.org/officeDocument/2006/relationships/image" Target="../media/image68.emf"/><Relationship Id="rId3" Type="http://schemas.openxmlformats.org/officeDocument/2006/relationships/slideLayout" Target="../slideLayouts/slideLayout2.xml"/><Relationship Id="rId7" Type="http://schemas.openxmlformats.org/officeDocument/2006/relationships/image" Target="../media/image67.jpeg"/><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66.jpeg"/><Relationship Id="rId5" Type="http://schemas.openxmlformats.org/officeDocument/2006/relationships/audio" Target="../media/audio1.wav"/><Relationship Id="rId10" Type="http://schemas.openxmlformats.org/officeDocument/2006/relationships/audio" Target="../media/audio1.wav"/><Relationship Id="rId4" Type="http://schemas.openxmlformats.org/officeDocument/2006/relationships/notesSlide" Target="../notesSlides/notesSlide14.xml"/><Relationship Id="rId9"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10.png"/><Relationship Id="rId5" Type="http://schemas.openxmlformats.org/officeDocument/2006/relationships/audio" Target="../media/audio1.wav"/><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slideLayout" Target="../slideLayouts/slideLayout2.xml"/><Relationship Id="rId7" Type="http://schemas.openxmlformats.org/officeDocument/2006/relationships/image" Target="../media/image70.jpeg"/><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69.jpeg"/><Relationship Id="rId5" Type="http://schemas.openxmlformats.org/officeDocument/2006/relationships/audio" Target="../media/audio1.wav"/><Relationship Id="rId10" Type="http://schemas.openxmlformats.org/officeDocument/2006/relationships/audio" Target="../media/audio1.wav"/><Relationship Id="rId4" Type="http://schemas.openxmlformats.org/officeDocument/2006/relationships/notesSlide" Target="../notesSlides/notesSlide16.xml"/><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slideLayout" Target="../slideLayouts/slideLayout2.xml"/><Relationship Id="rId7" Type="http://schemas.openxmlformats.org/officeDocument/2006/relationships/image" Target="../media/image73.png"/><Relationship Id="rId12" Type="http://schemas.openxmlformats.org/officeDocument/2006/relationships/audio" Target="../media/audio1.wav"/><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72.png"/><Relationship Id="rId11" Type="http://schemas.openxmlformats.org/officeDocument/2006/relationships/image" Target="../media/image10.png"/><Relationship Id="rId5" Type="http://schemas.openxmlformats.org/officeDocument/2006/relationships/audio" Target="../media/audio1.wav"/><Relationship Id="rId10" Type="http://schemas.openxmlformats.org/officeDocument/2006/relationships/image" Target="../media/image75.png"/><Relationship Id="rId4" Type="http://schemas.openxmlformats.org/officeDocument/2006/relationships/notesSlide" Target="../notesSlides/notesSlide17.xml"/><Relationship Id="rId9" Type="http://schemas.openxmlformats.org/officeDocument/2006/relationships/image" Target="../media/image74.jpeg"/></Relationships>
</file>

<file path=ppt/slides/_rels/slide19.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slideLayout" Target="../slideLayouts/slideLayout2.xml"/><Relationship Id="rId7" Type="http://schemas.openxmlformats.org/officeDocument/2006/relationships/image" Target="../media/image77.png"/><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76.png"/><Relationship Id="rId5" Type="http://schemas.openxmlformats.org/officeDocument/2006/relationships/audio" Target="../media/audio1.wav"/><Relationship Id="rId10" Type="http://schemas.openxmlformats.org/officeDocument/2006/relationships/audio" Target="../media/audio1.wav"/><Relationship Id="rId4" Type="http://schemas.openxmlformats.org/officeDocument/2006/relationships/notesSlide" Target="../notesSlides/notesSlide18.xml"/><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hyperlink" Target="https://www.mhi.com/jp/products/energy/ex_rovr.html" TargetMode="External"/><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us02web.zoom.us/j/85938665059?pwd=bjk4aVJjUzU3N1Y1V3B1WXVjbmdNUT09" TargetMode="External"/><Relationship Id="rId5" Type="http://schemas.openxmlformats.org/officeDocument/2006/relationships/audio" Target="../media/audio1.wav"/><Relationship Id="rId10" Type="http://schemas.openxmlformats.org/officeDocument/2006/relationships/audio" Target="../media/audio1.wav"/><Relationship Id="rId4" Type="http://schemas.openxmlformats.org/officeDocument/2006/relationships/notesSlide" Target="../notesSlides/notesSlide1.xml"/><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media/media3.m4a"/><Relationship Id="rId7" Type="http://schemas.openxmlformats.org/officeDocument/2006/relationships/audio" Target="../media/audio1.wav"/><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notesSlide" Target="../notesSlides/notesSlide2.xml"/><Relationship Id="rId5" Type="http://schemas.openxmlformats.org/officeDocument/2006/relationships/slideLayout" Target="../slideLayouts/slideLayout2.xml"/><Relationship Id="rId10" Type="http://schemas.openxmlformats.org/officeDocument/2006/relationships/audio" Target="../media/audio1.wav"/><Relationship Id="rId4" Type="http://schemas.openxmlformats.org/officeDocument/2006/relationships/audio" Target="../media/media3.m4a"/><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13.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2.jpeg"/><Relationship Id="rId5" Type="http://schemas.openxmlformats.org/officeDocument/2006/relationships/audio" Target="../media/audio1.wav"/><Relationship Id="rId4" Type="http://schemas.openxmlformats.org/officeDocument/2006/relationships/notesSlide" Target="../notesSlides/notesSlide3.xml"/><Relationship Id="rId9" Type="http://schemas.openxmlformats.org/officeDocument/2006/relationships/audio" Target="../media/audio1.wav"/></Relationships>
</file>

<file path=ppt/slides/_rels/slide5.xml.rels><?xml version="1.0" encoding="UTF-8" standalone="yes"?>
<Relationships xmlns="http://schemas.openxmlformats.org/package/2006/relationships"><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3.png"/><Relationship Id="rId3" Type="http://schemas.openxmlformats.org/officeDocument/2006/relationships/slideLayout" Target="../slideLayouts/slideLayout2.xml"/><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2.png"/><Relationship Id="rId33" Type="http://schemas.openxmlformats.org/officeDocument/2006/relationships/image" Target="../media/image40.png"/><Relationship Id="rId2" Type="http://schemas.openxmlformats.org/officeDocument/2006/relationships/audio" Target="../media/media5.m4a"/><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6.png"/><Relationship Id="rId1" Type="http://schemas.microsoft.com/office/2007/relationships/media" Target="../media/media5.m4a"/><Relationship Id="rId6" Type="http://schemas.openxmlformats.org/officeDocument/2006/relationships/image" Target="../media/image14.png"/><Relationship Id="rId11" Type="http://schemas.openxmlformats.org/officeDocument/2006/relationships/image" Target="../media/image19.png"/><Relationship Id="rId24" Type="http://schemas.microsoft.com/office/2007/relationships/hdphoto" Target="../media/hdphoto1.wdp"/><Relationship Id="rId32" Type="http://schemas.openxmlformats.org/officeDocument/2006/relationships/image" Target="../media/image39.png"/><Relationship Id="rId5" Type="http://schemas.openxmlformats.org/officeDocument/2006/relationships/audio" Target="../media/audio1.wav"/><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5.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8.png"/><Relationship Id="rId4" Type="http://schemas.openxmlformats.org/officeDocument/2006/relationships/notesSlide" Target="../notesSlides/notesSlide4.xml"/><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4.png"/><Relationship Id="rId30" Type="http://schemas.openxmlformats.org/officeDocument/2006/relationships/image" Target="../media/image37.png"/><Relationship Id="rId35" Type="http://schemas.openxmlformats.org/officeDocument/2006/relationships/audio" Target="../media/audio1.wav"/><Relationship Id="rId8"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0.png"/><Relationship Id="rId5" Type="http://schemas.openxmlformats.org/officeDocument/2006/relationships/audio" Target="../media/audio1.wav"/><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audio" Target="../media/audio1.wav"/><Relationship Id="rId10" Type="http://schemas.openxmlformats.org/officeDocument/2006/relationships/image" Target="../media/image45.jpeg"/><Relationship Id="rId4" Type="http://schemas.openxmlformats.org/officeDocument/2006/relationships/notesSlide" Target="../notesSlides/notesSlide6.xml"/><Relationship Id="rId9" Type="http://schemas.openxmlformats.org/officeDocument/2006/relationships/image" Target="../media/image44.jpeg"/><Relationship Id="rId14" Type="http://schemas.openxmlformats.org/officeDocument/2006/relationships/audio" Target="../media/audio1.wav"/></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7.xml"/><Relationship Id="rId13" Type="http://schemas.openxmlformats.org/officeDocument/2006/relationships/image" Target="../media/image51.emf"/><Relationship Id="rId18" Type="http://schemas.openxmlformats.org/officeDocument/2006/relationships/image" Target="../media/image56.png"/><Relationship Id="rId3" Type="http://schemas.microsoft.com/office/2007/relationships/media" Target="../media/media9.mp4"/><Relationship Id="rId21" Type="http://schemas.openxmlformats.org/officeDocument/2006/relationships/audio" Target="../media/audio1.wav"/><Relationship Id="rId7" Type="http://schemas.openxmlformats.org/officeDocument/2006/relationships/slideLayout" Target="../slideLayouts/slideLayout2.xml"/><Relationship Id="rId12" Type="http://schemas.openxmlformats.org/officeDocument/2006/relationships/image" Target="../media/image50.png"/><Relationship Id="rId17" Type="http://schemas.openxmlformats.org/officeDocument/2006/relationships/image" Target="../media/image55.png"/><Relationship Id="rId2" Type="http://schemas.openxmlformats.org/officeDocument/2006/relationships/video" Target="../media/media8.mp4"/><Relationship Id="rId16" Type="http://schemas.openxmlformats.org/officeDocument/2006/relationships/image" Target="../media/image54.png"/><Relationship Id="rId20" Type="http://schemas.openxmlformats.org/officeDocument/2006/relationships/image" Target="../media/image10.png"/><Relationship Id="rId1" Type="http://schemas.microsoft.com/office/2007/relationships/media" Target="../media/media8.mp4"/><Relationship Id="rId6" Type="http://schemas.openxmlformats.org/officeDocument/2006/relationships/audio" Target="../media/media10.m4a"/><Relationship Id="rId11" Type="http://schemas.openxmlformats.org/officeDocument/2006/relationships/image" Target="../media/image49.png"/><Relationship Id="rId5" Type="http://schemas.microsoft.com/office/2007/relationships/media" Target="../media/media10.m4a"/><Relationship Id="rId15" Type="http://schemas.openxmlformats.org/officeDocument/2006/relationships/image" Target="../media/image53.png"/><Relationship Id="rId10" Type="http://schemas.openxmlformats.org/officeDocument/2006/relationships/image" Target="../media/image48.png"/><Relationship Id="rId19" Type="http://schemas.openxmlformats.org/officeDocument/2006/relationships/image" Target="../media/image57.png"/><Relationship Id="rId4" Type="http://schemas.openxmlformats.org/officeDocument/2006/relationships/video" Target="../media/media9.mp4"/><Relationship Id="rId9" Type="http://schemas.openxmlformats.org/officeDocument/2006/relationships/audio" Target="../media/audio1.wav"/><Relationship Id="rId14" Type="http://schemas.openxmlformats.org/officeDocument/2006/relationships/image" Target="../media/image52.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8.xml"/><Relationship Id="rId13" Type="http://schemas.openxmlformats.org/officeDocument/2006/relationships/image" Target="../media/image26.png"/><Relationship Id="rId18" Type="http://schemas.openxmlformats.org/officeDocument/2006/relationships/audio" Target="../media/audio1.wav"/><Relationship Id="rId3" Type="http://schemas.microsoft.com/office/2007/relationships/media" Target="../media/media12.mp4"/><Relationship Id="rId7" Type="http://schemas.openxmlformats.org/officeDocument/2006/relationships/slideLayout" Target="../slideLayouts/slideLayout2.xml"/><Relationship Id="rId12" Type="http://schemas.openxmlformats.org/officeDocument/2006/relationships/image" Target="../media/image25.png"/><Relationship Id="rId17" Type="http://schemas.openxmlformats.org/officeDocument/2006/relationships/image" Target="../media/image10.png"/><Relationship Id="rId2" Type="http://schemas.openxmlformats.org/officeDocument/2006/relationships/video" Target="../media/media11.mp4"/><Relationship Id="rId16" Type="http://schemas.openxmlformats.org/officeDocument/2006/relationships/image" Target="../media/image60.jpeg"/><Relationship Id="rId1" Type="http://schemas.microsoft.com/office/2007/relationships/media" Target="../media/media11.mp4"/><Relationship Id="rId6" Type="http://schemas.openxmlformats.org/officeDocument/2006/relationships/audio" Target="../media/media13.m4a"/><Relationship Id="rId11" Type="http://schemas.openxmlformats.org/officeDocument/2006/relationships/image" Target="../media/image59.png"/><Relationship Id="rId5" Type="http://schemas.microsoft.com/office/2007/relationships/media" Target="../media/media13.m4a"/><Relationship Id="rId15" Type="http://schemas.openxmlformats.org/officeDocument/2006/relationships/image" Target="../media/image14.png"/><Relationship Id="rId10" Type="http://schemas.openxmlformats.org/officeDocument/2006/relationships/image" Target="../media/image58.png"/><Relationship Id="rId4" Type="http://schemas.openxmlformats.org/officeDocument/2006/relationships/video" Target="../media/media12.mp4"/><Relationship Id="rId9" Type="http://schemas.openxmlformats.org/officeDocument/2006/relationships/audio" Target="../media/audio1.wav"/><Relationship Id="rId1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3"/>
          <p:cNvSpPr txBox="1">
            <a:spLocks/>
          </p:cNvSpPr>
          <p:nvPr/>
        </p:nvSpPr>
        <p:spPr>
          <a:xfrm>
            <a:off x="219076" y="4334720"/>
            <a:ext cx="7708520" cy="1593908"/>
          </a:xfrm>
          <a:prstGeom prst="rect">
            <a:avLst/>
          </a:prstGeom>
        </p:spPr>
        <p:txBody>
          <a:bodyPr/>
          <a:lstStyle>
            <a:lvl1pPr algn="l" defTabSz="685800" rtl="0" eaLnBrk="1" latinLnBrk="0" hangingPunct="1">
              <a:lnSpc>
                <a:spcPct val="90000"/>
              </a:lnSpc>
              <a:spcBef>
                <a:spcPct val="0"/>
              </a:spcBef>
              <a:buNone/>
              <a:defRPr kumimoji="1" sz="3200" b="1" kern="1200" baseline="0">
                <a:solidFill>
                  <a:schemeClr val="tx1"/>
                </a:solidFill>
                <a:latin typeface="+mj-lt"/>
                <a:ea typeface="+mj-ea"/>
                <a:cs typeface="+mj-cs"/>
              </a:defRPr>
            </a:lvl1pPr>
          </a:lstStyle>
          <a:p>
            <a:pPr>
              <a:lnSpc>
                <a:spcPct val="100000"/>
              </a:lnSpc>
            </a:pPr>
            <a:r>
              <a:rPr lang="ja-JP" altLang="en-US" sz="2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プラント自動巡回点検ロボット</a:t>
            </a:r>
            <a:endParaRPr lang="en-US" altLang="ja-JP" sz="22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nSpc>
                <a:spcPct val="100000"/>
              </a:lnSpc>
            </a:pPr>
            <a:r>
              <a:rPr lang="ja-JP" altLang="en-US" sz="2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2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EX ROVR “ASCENT”)</a:t>
            </a:r>
          </a:p>
          <a:p>
            <a:pPr>
              <a:lnSpc>
                <a:spcPct val="100000"/>
              </a:lnSpc>
            </a:pPr>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ライブデモ概要</a:t>
            </a:r>
            <a:endParaRPr lang="en-US" altLang="ja-JP"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nSpc>
                <a:spcPct val="100000"/>
              </a:lnSpc>
            </a:pPr>
            <a:r>
              <a:rPr lang="en-US" altLang="ja-JP"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2020</a:t>
            </a:r>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8</a:t>
            </a:r>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月</a:t>
            </a:r>
          </a:p>
        </p:txBody>
      </p:sp>
    </p:spTree>
    <p:extLst>
      <p:ext uri="{BB962C8B-B14F-4D97-AF65-F5344CB8AC3E}">
        <p14:creationId xmlns:p14="http://schemas.microsoft.com/office/powerpoint/2010/main" val="3694758248"/>
      </p:ext>
    </p:extLst>
  </p:cSld>
  <p:clrMapOvr>
    <a:masterClrMapping/>
  </p:clrMapOvr>
  <mc:AlternateContent xmlns:mc="http://schemas.openxmlformats.org/markup-compatibility/2006" xmlns:p14="http://schemas.microsoft.com/office/powerpoint/2010/main">
    <mc:Choice Requires="p14">
      <p:transition p14:dur="100" advTm="4000">
        <p:cut/>
      </p:transition>
    </mc:Choice>
    <mc:Fallback xmlns="">
      <p:transition advTm="4000">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A12AE3A-AEC0-4CF8-959F-2A3545759528}"/>
              </a:ext>
            </a:extLst>
          </p:cNvPr>
          <p:cNvPicPr>
            <a:picLocks noChangeAspect="1"/>
          </p:cNvPicPr>
          <p:nvPr/>
        </p:nvPicPr>
        <p:blipFill>
          <a:blip r:embed="rId6"/>
          <a:stretch>
            <a:fillRect/>
          </a:stretch>
        </p:blipFill>
        <p:spPr>
          <a:xfrm>
            <a:off x="388699" y="868327"/>
            <a:ext cx="2576159" cy="4397093"/>
          </a:xfrm>
          <a:prstGeom prst="rect">
            <a:avLst/>
          </a:prstGeom>
        </p:spPr>
      </p:pic>
      <p:sp>
        <p:nvSpPr>
          <p:cNvPr id="4" name="四角形吹き出し 35">
            <a:extLst>
              <a:ext uri="{FF2B5EF4-FFF2-40B4-BE49-F238E27FC236}">
                <a16:creationId xmlns:a16="http://schemas.microsoft.com/office/drawing/2014/main" id="{C7E1E1C6-33C8-426A-B85E-79AF6B783FAD}"/>
              </a:ext>
            </a:extLst>
          </p:cNvPr>
          <p:cNvSpPr/>
          <p:nvPr/>
        </p:nvSpPr>
        <p:spPr>
          <a:xfrm>
            <a:off x="2964858" y="1558786"/>
            <a:ext cx="6181416" cy="4354334"/>
          </a:xfrm>
          <a:prstGeom prst="wedgeRectCallout">
            <a:avLst>
              <a:gd name="adj1" fmla="val -56803"/>
              <a:gd name="adj2" fmla="val 11851"/>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tx1"/>
              </a:solidFill>
              <a:latin typeface="Meiryo UI" panose="020B0604030504040204" pitchFamily="50" charset="-128"/>
              <a:ea typeface="Meiryo UI" panose="020B0604030504040204" pitchFamily="50" charset="-128"/>
            </a:endParaRPr>
          </a:p>
        </p:txBody>
      </p:sp>
      <p:sp>
        <p:nvSpPr>
          <p:cNvPr id="5" name="タイトル 1">
            <a:extLst>
              <a:ext uri="{FF2B5EF4-FFF2-40B4-BE49-F238E27FC236}">
                <a16:creationId xmlns:a16="http://schemas.microsoft.com/office/drawing/2014/main" id="{FCC6D1AB-604A-46DF-810D-780ED6CC9732}"/>
              </a:ext>
            </a:extLst>
          </p:cNvPr>
          <p:cNvSpPr>
            <a:spLocks noGrp="1"/>
          </p:cNvSpPr>
          <p:nvPr>
            <p:ph type="title"/>
          </p:nvPr>
        </p:nvSpPr>
        <p:spPr>
          <a:xfrm>
            <a:off x="16195" y="111816"/>
            <a:ext cx="8032808" cy="349961"/>
          </a:xfrm>
        </p:spPr>
        <p:txBody>
          <a:bodyPr/>
          <a:lstStyle/>
          <a:p>
            <a:r>
              <a:rPr kumimoji="1" lang="ja-JP" altLang="en-US" sz="2000" dirty="0">
                <a:latin typeface="Meiryo UI" panose="020B0604030504040204" pitchFamily="50" charset="-128"/>
                <a:ea typeface="Meiryo UI" panose="020B0604030504040204" pitchFamily="50" charset="-128"/>
              </a:rPr>
              <a:t>準備完了。スケジューラの設定に従って巡回点検シナリオを自動実行</a:t>
            </a:r>
          </a:p>
        </p:txBody>
      </p:sp>
      <p:pic>
        <p:nvPicPr>
          <p:cNvPr id="6" name="Picture 2">
            <a:extLst>
              <a:ext uri="{FF2B5EF4-FFF2-40B4-BE49-F238E27FC236}">
                <a16:creationId xmlns:a16="http://schemas.microsoft.com/office/drawing/2014/main" id="{3B26F6F3-DE6E-4403-8478-A5DB2E854F5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32214" y="4336276"/>
            <a:ext cx="1977222" cy="1569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線コネクタ 6">
            <a:extLst>
              <a:ext uri="{FF2B5EF4-FFF2-40B4-BE49-F238E27FC236}">
                <a16:creationId xmlns:a16="http://schemas.microsoft.com/office/drawing/2014/main" id="{4E658ECC-6B98-49C1-9EA1-A3BF6602518F}"/>
              </a:ext>
            </a:extLst>
          </p:cNvPr>
          <p:cNvCxnSpPr/>
          <p:nvPr/>
        </p:nvCxnSpPr>
        <p:spPr>
          <a:xfrm>
            <a:off x="3476994" y="2423160"/>
            <a:ext cx="547878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角丸四角形 4">
            <a:extLst>
              <a:ext uri="{FF2B5EF4-FFF2-40B4-BE49-F238E27FC236}">
                <a16:creationId xmlns:a16="http://schemas.microsoft.com/office/drawing/2014/main" id="{96B102B2-229C-40F6-8C80-7C3C55E743EB}"/>
              </a:ext>
            </a:extLst>
          </p:cNvPr>
          <p:cNvSpPr/>
          <p:nvPr/>
        </p:nvSpPr>
        <p:spPr>
          <a:xfrm>
            <a:off x="3611106" y="2278380"/>
            <a:ext cx="853766" cy="289560"/>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Meiryo UI" panose="020B0604030504040204" pitchFamily="50" charset="-128"/>
                <a:ea typeface="Meiryo UI" panose="020B0604030504040204" pitchFamily="50" charset="-128"/>
              </a:rPr>
              <a:t>シナリオ</a:t>
            </a:r>
            <a:r>
              <a:rPr kumimoji="1" lang="en-US" altLang="ja-JP" sz="1000" dirty="0">
                <a:latin typeface="Meiryo UI" panose="020B0604030504040204" pitchFamily="50" charset="-128"/>
                <a:ea typeface="Meiryo UI" panose="020B0604030504040204" pitchFamily="50" charset="-128"/>
              </a:rPr>
              <a:t>A</a:t>
            </a:r>
            <a:endParaRPr kumimoji="1" lang="ja-JP" altLang="en-US" sz="1000" dirty="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A9D86043-1598-4970-9E96-008B1F34F9AB}"/>
              </a:ext>
            </a:extLst>
          </p:cNvPr>
          <p:cNvSpPr txBox="1"/>
          <p:nvPr/>
        </p:nvSpPr>
        <p:spPr>
          <a:xfrm>
            <a:off x="2935974" y="1708066"/>
            <a:ext cx="5970282" cy="553998"/>
          </a:xfrm>
          <a:prstGeom prst="rect">
            <a:avLst/>
          </a:prstGeom>
          <a:noFill/>
        </p:spPr>
        <p:txBody>
          <a:bodyPr wrap="square" rtlCol="0">
            <a:spAutoFit/>
          </a:bodyPr>
          <a:lstStyle/>
          <a:p>
            <a:r>
              <a:rPr kumimoji="1" lang="en-US" altLang="ja-JP" sz="1000" dirty="0">
                <a:latin typeface="Meiryo UI" panose="020B0604030504040204" pitchFamily="50" charset="-128"/>
                <a:ea typeface="Meiryo UI" panose="020B0604030504040204" pitchFamily="50" charset="-128"/>
              </a:rPr>
              <a:t>2020</a:t>
            </a:r>
            <a:r>
              <a:rPr kumimoji="1" lang="ja-JP" altLang="en-US" sz="1000" dirty="0">
                <a:latin typeface="Meiryo UI" panose="020B0604030504040204" pitchFamily="50" charset="-128"/>
                <a:ea typeface="Meiryo UI" panose="020B0604030504040204" pitchFamily="50" charset="-128"/>
              </a:rPr>
              <a:t>年</a:t>
            </a:r>
            <a:r>
              <a:rPr lang="en-US" altLang="ja-JP" sz="1000" dirty="0">
                <a:latin typeface="Meiryo UI" panose="020B0604030504040204" pitchFamily="50" charset="-128"/>
                <a:ea typeface="Meiryo UI" panose="020B0604030504040204" pitchFamily="50" charset="-128"/>
              </a:rPr>
              <a:t>8</a:t>
            </a:r>
            <a:r>
              <a:rPr lang="ja-JP" altLang="en-US" sz="1000" dirty="0">
                <a:latin typeface="Meiryo UI" panose="020B0604030504040204" pitchFamily="50" charset="-128"/>
                <a:ea typeface="Meiryo UI" panose="020B0604030504040204" pitchFamily="50" charset="-128"/>
              </a:rPr>
              <a:t>月</a:t>
            </a:r>
            <a:r>
              <a:rPr lang="en-US" altLang="ja-JP" sz="1000" dirty="0">
                <a:latin typeface="Meiryo UI" panose="020B0604030504040204" pitchFamily="50" charset="-128"/>
                <a:ea typeface="Meiryo UI" panose="020B0604030504040204" pitchFamily="50" charset="-128"/>
              </a:rPr>
              <a:t>3</a:t>
            </a:r>
            <a:r>
              <a:rPr lang="ja-JP" altLang="en-US" sz="1000" dirty="0">
                <a:latin typeface="Meiryo UI" panose="020B0604030504040204" pitchFamily="50" charset="-128"/>
                <a:ea typeface="Meiryo UI" panose="020B0604030504040204" pitchFamily="50" charset="-128"/>
              </a:rPr>
              <a:t>日</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月</a:t>
            </a:r>
            <a:r>
              <a:rPr lang="en-US" altLang="ja-JP" sz="1000" dirty="0">
                <a:latin typeface="Meiryo UI" panose="020B0604030504040204" pitchFamily="50" charset="-128"/>
                <a:ea typeface="Meiryo UI" panose="020B0604030504040204" pitchFamily="50" charset="-128"/>
              </a:rPr>
              <a:t>)</a:t>
            </a:r>
          </a:p>
          <a:p>
            <a:r>
              <a:rPr kumimoji="1" lang="en-US" altLang="ja-JP" sz="1000" dirty="0">
                <a:latin typeface="Meiryo UI" panose="020B0604030504040204" pitchFamily="50" charset="-128"/>
                <a:ea typeface="Meiryo UI" panose="020B0604030504040204" pitchFamily="50" charset="-128"/>
              </a:rPr>
              <a:t>3:00                     6:00                    9:00                    12:00                    15:00</a:t>
            </a:r>
          </a:p>
          <a:p>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en-US" altLang="ja-JP" sz="1000" dirty="0">
                <a:latin typeface="Meiryo UI" panose="020B0604030504040204" pitchFamily="50" charset="-128"/>
                <a:ea typeface="Meiryo UI" panose="020B0604030504040204" pitchFamily="50" charset="-128"/>
              </a:rPr>
              <a:t>+++++++++++</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en-US" altLang="ja-JP" sz="1000" dirty="0">
                <a:latin typeface="Meiryo UI" panose="020B0604030504040204" pitchFamily="50" charset="-128"/>
                <a:ea typeface="Meiryo UI" panose="020B0604030504040204" pitchFamily="50" charset="-128"/>
              </a:rPr>
              <a:t>+++++++++++</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en-US" altLang="ja-JP" sz="1000" dirty="0">
                <a:latin typeface="Meiryo UI" panose="020B0604030504040204" pitchFamily="50" charset="-128"/>
                <a:ea typeface="Meiryo UI" panose="020B0604030504040204" pitchFamily="50" charset="-128"/>
              </a:rPr>
              <a:t>+++++++++++</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en-US" altLang="ja-JP"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a:t>
            </a:r>
            <a:r>
              <a:rPr lang="en-US" altLang="ja-JP" sz="1000" dirty="0">
                <a:solidFill>
                  <a:srgbClr val="FF0000"/>
                </a:solidFill>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0" name="角丸四角形 22">
            <a:extLst>
              <a:ext uri="{FF2B5EF4-FFF2-40B4-BE49-F238E27FC236}">
                <a16:creationId xmlns:a16="http://schemas.microsoft.com/office/drawing/2014/main" id="{B8837E5C-DC80-4A62-97C1-497E0F9740D6}"/>
              </a:ext>
            </a:extLst>
          </p:cNvPr>
          <p:cNvSpPr/>
          <p:nvPr/>
        </p:nvSpPr>
        <p:spPr>
          <a:xfrm>
            <a:off x="5074146" y="2278380"/>
            <a:ext cx="563880" cy="289560"/>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00" dirty="0">
                <a:latin typeface="Meiryo UI" panose="020B0604030504040204" pitchFamily="50" charset="-128"/>
                <a:ea typeface="Meiryo UI" panose="020B0604030504040204" pitchFamily="50" charset="-128"/>
              </a:rPr>
              <a:t>シナリオ</a:t>
            </a:r>
            <a:r>
              <a:rPr kumimoji="1" lang="en-US" altLang="ja-JP" sz="1000" dirty="0">
                <a:latin typeface="Meiryo UI" panose="020B0604030504040204" pitchFamily="50" charset="-128"/>
                <a:ea typeface="Meiryo UI" panose="020B0604030504040204" pitchFamily="50" charset="-128"/>
              </a:rPr>
              <a:t>B</a:t>
            </a:r>
            <a:endParaRPr kumimoji="1" lang="ja-JP" altLang="en-US" sz="1000" dirty="0">
              <a:latin typeface="Meiryo UI" panose="020B0604030504040204" pitchFamily="50" charset="-128"/>
              <a:ea typeface="Meiryo UI" panose="020B0604030504040204" pitchFamily="50" charset="-128"/>
            </a:endParaRPr>
          </a:p>
        </p:txBody>
      </p:sp>
      <p:sp>
        <p:nvSpPr>
          <p:cNvPr id="11" name="角丸四角形 25">
            <a:extLst>
              <a:ext uri="{FF2B5EF4-FFF2-40B4-BE49-F238E27FC236}">
                <a16:creationId xmlns:a16="http://schemas.microsoft.com/office/drawing/2014/main" id="{742E7698-A2F7-45AF-B44D-74890151CC64}"/>
              </a:ext>
            </a:extLst>
          </p:cNvPr>
          <p:cNvSpPr/>
          <p:nvPr/>
        </p:nvSpPr>
        <p:spPr>
          <a:xfrm>
            <a:off x="7667994" y="2278380"/>
            <a:ext cx="798876" cy="289560"/>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00" dirty="0">
                <a:solidFill>
                  <a:sysClr val="windowText" lastClr="000000"/>
                </a:solidFill>
                <a:latin typeface="Meiryo UI" panose="020B0604030504040204" pitchFamily="50" charset="-128"/>
                <a:ea typeface="Meiryo UI" panose="020B0604030504040204" pitchFamily="50" charset="-128"/>
              </a:rPr>
              <a:t>シナリオ</a:t>
            </a:r>
            <a:r>
              <a:rPr lang="en-US" altLang="ja-JP" sz="1000" dirty="0">
                <a:solidFill>
                  <a:sysClr val="windowText" lastClr="000000"/>
                </a:solidFill>
                <a:latin typeface="Meiryo UI" panose="020B0604030504040204" pitchFamily="50" charset="-128"/>
                <a:ea typeface="Meiryo UI" panose="020B0604030504040204" pitchFamily="50" charset="-128"/>
              </a:rPr>
              <a:t>C</a:t>
            </a:r>
            <a:endParaRPr kumimoji="1" lang="ja-JP" altLang="en-US" sz="1000" dirty="0">
              <a:solidFill>
                <a:sysClr val="windowText" lastClr="000000"/>
              </a:solidFill>
              <a:latin typeface="Meiryo UI" panose="020B0604030504040204" pitchFamily="50" charset="-128"/>
              <a:ea typeface="Meiryo UI" panose="020B0604030504040204" pitchFamily="50" charset="-128"/>
            </a:endParaRPr>
          </a:p>
        </p:txBody>
      </p:sp>
      <p:sp>
        <p:nvSpPr>
          <p:cNvPr id="12" name="角丸四角形 26">
            <a:extLst>
              <a:ext uri="{FF2B5EF4-FFF2-40B4-BE49-F238E27FC236}">
                <a16:creationId xmlns:a16="http://schemas.microsoft.com/office/drawing/2014/main" id="{1710A9D3-7EAF-4B36-A94B-10B569F6D21B}"/>
              </a:ext>
            </a:extLst>
          </p:cNvPr>
          <p:cNvSpPr/>
          <p:nvPr/>
        </p:nvSpPr>
        <p:spPr>
          <a:xfrm>
            <a:off x="6246864" y="2278380"/>
            <a:ext cx="853766" cy="289560"/>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latin typeface="Meiryo UI" panose="020B0604030504040204" pitchFamily="50" charset="-128"/>
              <a:ea typeface="Meiryo UI" panose="020B0604030504040204" pitchFamily="50" charset="-128"/>
            </a:endParaRPr>
          </a:p>
        </p:txBody>
      </p:sp>
      <p:sp>
        <p:nvSpPr>
          <p:cNvPr id="13" name="角丸四角形 28">
            <a:extLst>
              <a:ext uri="{FF2B5EF4-FFF2-40B4-BE49-F238E27FC236}">
                <a16:creationId xmlns:a16="http://schemas.microsoft.com/office/drawing/2014/main" id="{D2277EE7-3048-437F-B6B9-222212B5E2AC}"/>
              </a:ext>
            </a:extLst>
          </p:cNvPr>
          <p:cNvSpPr/>
          <p:nvPr/>
        </p:nvSpPr>
        <p:spPr>
          <a:xfrm>
            <a:off x="6294488" y="2313166"/>
            <a:ext cx="758190" cy="219988"/>
          </a:xfrm>
          <a:prstGeom prst="roundRect">
            <a:avLst>
              <a:gd name="adj" fmla="val 50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FF0000"/>
                </a:solidFill>
                <a:latin typeface="Meiryo UI" panose="020B0604030504040204" pitchFamily="50" charset="-128"/>
                <a:ea typeface="Meiryo UI" panose="020B0604030504040204" pitchFamily="50" charset="-128"/>
              </a:rPr>
              <a:t>シナリオ</a:t>
            </a:r>
            <a:r>
              <a:rPr kumimoji="1" lang="en-US" altLang="ja-JP" sz="1000" dirty="0">
                <a:solidFill>
                  <a:srgbClr val="FF0000"/>
                </a:solidFill>
                <a:latin typeface="Meiryo UI" panose="020B0604030504040204" pitchFamily="50" charset="-128"/>
                <a:ea typeface="Meiryo UI" panose="020B0604030504040204" pitchFamily="50" charset="-128"/>
              </a:rPr>
              <a:t>A</a:t>
            </a:r>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14" name="四角形吹き出し 31">
            <a:extLst>
              <a:ext uri="{FF2B5EF4-FFF2-40B4-BE49-F238E27FC236}">
                <a16:creationId xmlns:a16="http://schemas.microsoft.com/office/drawing/2014/main" id="{92C455C8-BDDD-4F42-BAFE-3883CA07B107}"/>
              </a:ext>
            </a:extLst>
          </p:cNvPr>
          <p:cNvSpPr/>
          <p:nvPr/>
        </p:nvSpPr>
        <p:spPr>
          <a:xfrm>
            <a:off x="6065798" y="2927072"/>
            <a:ext cx="1089660" cy="2818408"/>
          </a:xfrm>
          <a:prstGeom prst="wedgeRectCallout">
            <a:avLst>
              <a:gd name="adj1" fmla="val -15821"/>
              <a:gd name="adj2" fmla="val -6238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a:solidFill>
                  <a:schemeClr val="bg1">
                    <a:lumMod val="50000"/>
                  </a:schemeClr>
                </a:solidFill>
                <a:latin typeface="Meiryo UI" panose="020B0604030504040204" pitchFamily="50" charset="-128"/>
                <a:ea typeface="Meiryo UI" panose="020B0604030504040204" pitchFamily="50" charset="-128"/>
              </a:rPr>
              <a:t>A</a:t>
            </a:r>
            <a:r>
              <a:rPr lang="ja-JP" altLang="en-US" sz="900" dirty="0">
                <a:solidFill>
                  <a:schemeClr val="bg1">
                    <a:lumMod val="50000"/>
                  </a:schemeClr>
                </a:solidFill>
                <a:latin typeface="Meiryo UI" panose="020B0604030504040204" pitchFamily="50" charset="-128"/>
                <a:ea typeface="Meiryo UI" panose="020B0604030504040204" pitchFamily="50" charset="-128"/>
              </a:rPr>
              <a:t>コースデータ</a:t>
            </a:r>
            <a:r>
              <a:rPr lang="en-US" altLang="ja-JP" sz="900" dirty="0">
                <a:solidFill>
                  <a:schemeClr val="bg1">
                    <a:lumMod val="50000"/>
                  </a:schemeClr>
                </a:solidFill>
                <a:latin typeface="Meiryo UI" panose="020B0604030504040204" pitchFamily="50" charset="-128"/>
                <a:ea typeface="Meiryo UI" panose="020B0604030504040204" pitchFamily="50" charset="-128"/>
              </a:rPr>
              <a:t>DL</a:t>
            </a:r>
          </a:p>
          <a:p>
            <a:pPr algn="ctr"/>
            <a:r>
              <a:rPr lang="ja-JP" altLang="en-US" sz="900" dirty="0">
                <a:solidFill>
                  <a:schemeClr val="bg1">
                    <a:lumMod val="50000"/>
                  </a:schemeClr>
                </a:solidFill>
                <a:latin typeface="Meiryo UI" panose="020B0604030504040204" pitchFamily="50" charset="-128"/>
                <a:ea typeface="Meiryo UI" panose="020B0604030504040204" pitchFamily="50" charset="-128"/>
              </a:rPr>
              <a:t>↓</a:t>
            </a:r>
            <a:endParaRPr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lang="ja-JP" altLang="en-US" sz="900" b="1" dirty="0">
                <a:solidFill>
                  <a:schemeClr val="tx1"/>
                </a:solidFill>
                <a:latin typeface="Meiryo UI" panose="020B0604030504040204" pitchFamily="50" charset="-128"/>
                <a:ea typeface="Meiryo UI" panose="020B0604030504040204" pitchFamily="50" charset="-128"/>
              </a:rPr>
              <a:t>出庫</a:t>
            </a:r>
            <a:endParaRPr lang="en-US" altLang="ja-JP" sz="900" b="1"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計器</a:t>
            </a:r>
            <a:r>
              <a:rPr lang="en-US" altLang="ja-JP" sz="900" dirty="0">
                <a:solidFill>
                  <a:schemeClr val="tx1"/>
                </a:solidFill>
                <a:latin typeface="Meiryo UI" panose="020B0604030504040204" pitchFamily="50" charset="-128"/>
                <a:ea typeface="Meiryo UI" panose="020B0604030504040204" pitchFamily="50" charset="-128"/>
              </a:rPr>
              <a:t>#4B</a:t>
            </a:r>
            <a:r>
              <a:rPr lang="ja-JP" altLang="en-US" sz="900" dirty="0">
                <a:solidFill>
                  <a:schemeClr val="tx1"/>
                </a:solidFill>
                <a:latin typeface="Meiryo UI" panose="020B0604030504040204" pitchFamily="50" charset="-128"/>
                <a:ea typeface="Meiryo UI" panose="020B0604030504040204" pitchFamily="50" charset="-128"/>
              </a:rPr>
              <a:t>撮影</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計器</a:t>
            </a:r>
            <a:r>
              <a:rPr lang="en-US" altLang="ja-JP" sz="900" dirty="0">
                <a:solidFill>
                  <a:schemeClr val="tx1"/>
                </a:solidFill>
                <a:latin typeface="Meiryo UI" panose="020B0604030504040204" pitchFamily="50" charset="-128"/>
                <a:ea typeface="Meiryo UI" panose="020B0604030504040204" pitchFamily="50" charset="-128"/>
              </a:rPr>
              <a:t>#4C</a:t>
            </a:r>
            <a:r>
              <a:rPr lang="ja-JP" altLang="en-US" sz="900" dirty="0">
                <a:solidFill>
                  <a:schemeClr val="tx1"/>
                </a:solidFill>
                <a:latin typeface="Meiryo UI" panose="020B0604030504040204" pitchFamily="50" charset="-128"/>
                <a:ea typeface="Meiryo UI" panose="020B0604030504040204" pitchFamily="50" charset="-128"/>
              </a:rPr>
              <a:t>撮影</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階段</a:t>
            </a:r>
            <a:r>
              <a:rPr lang="en-US" altLang="ja-JP" sz="900" dirty="0">
                <a:solidFill>
                  <a:schemeClr val="tx1"/>
                </a:solidFill>
                <a:latin typeface="Meiryo UI" panose="020B0604030504040204" pitchFamily="50" charset="-128"/>
                <a:ea typeface="Meiryo UI" panose="020B0604030504040204" pitchFamily="50" charset="-128"/>
              </a:rPr>
              <a:t>#2</a:t>
            </a:r>
            <a:r>
              <a:rPr lang="ja-JP" altLang="en-US" sz="900" dirty="0">
                <a:solidFill>
                  <a:schemeClr val="tx1"/>
                </a:solidFill>
                <a:latin typeface="Meiryo UI" panose="020B0604030504040204" pitchFamily="50" charset="-128"/>
                <a:ea typeface="Meiryo UI" panose="020B0604030504040204" pitchFamily="50" charset="-128"/>
              </a:rPr>
              <a:t>　昇</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音収録（</a:t>
            </a:r>
            <a:r>
              <a:rPr kumimoji="1" lang="en-US" altLang="ja-JP" sz="900" dirty="0">
                <a:solidFill>
                  <a:schemeClr val="tx1"/>
                </a:solidFill>
                <a:latin typeface="Meiryo UI" panose="020B0604030504040204" pitchFamily="50" charset="-128"/>
                <a:ea typeface="Meiryo UI" panose="020B0604030504040204" pitchFamily="50" charset="-128"/>
              </a:rPr>
              <a:t>30</a:t>
            </a:r>
            <a:r>
              <a:rPr kumimoji="1" lang="ja-JP" altLang="en-US" sz="900" dirty="0">
                <a:solidFill>
                  <a:schemeClr val="tx1"/>
                </a:solidFill>
                <a:latin typeface="Meiryo UI" panose="020B0604030504040204" pitchFamily="50" charset="-128"/>
                <a:ea typeface="Meiryo UI" panose="020B0604030504040204" pitchFamily="50" charset="-128"/>
              </a:rPr>
              <a:t>秒）</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階段</a:t>
            </a:r>
            <a:r>
              <a:rPr lang="en-US" altLang="ja-JP" sz="900" dirty="0">
                <a:solidFill>
                  <a:schemeClr val="tx1"/>
                </a:solidFill>
                <a:latin typeface="Meiryo UI" panose="020B0604030504040204" pitchFamily="50" charset="-128"/>
                <a:ea typeface="Meiryo UI" panose="020B0604030504040204" pitchFamily="50" charset="-128"/>
              </a:rPr>
              <a:t>#2</a:t>
            </a:r>
            <a:r>
              <a:rPr lang="ja-JP" altLang="en-US" sz="900" dirty="0">
                <a:solidFill>
                  <a:schemeClr val="tx1"/>
                </a:solidFill>
                <a:latin typeface="Meiryo UI" panose="020B0604030504040204" pitchFamily="50" charset="-128"/>
                <a:ea typeface="Meiryo UI" panose="020B0604030504040204" pitchFamily="50" charset="-128"/>
              </a:rPr>
              <a:t>　降</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入庫</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実行中</a:t>
            </a:r>
          </a:p>
        </p:txBody>
      </p:sp>
      <p:sp>
        <p:nvSpPr>
          <p:cNvPr id="15" name="四角形吹き出し 32">
            <a:extLst>
              <a:ext uri="{FF2B5EF4-FFF2-40B4-BE49-F238E27FC236}">
                <a16:creationId xmlns:a16="http://schemas.microsoft.com/office/drawing/2014/main" id="{6EA90251-F8A0-4E86-B60D-76C19B094EA3}"/>
              </a:ext>
            </a:extLst>
          </p:cNvPr>
          <p:cNvSpPr/>
          <p:nvPr/>
        </p:nvSpPr>
        <p:spPr>
          <a:xfrm>
            <a:off x="7522602" y="2927072"/>
            <a:ext cx="1089660" cy="2338348"/>
          </a:xfrm>
          <a:prstGeom prst="wedgeRectCallout">
            <a:avLst>
              <a:gd name="adj1" fmla="val -13840"/>
              <a:gd name="adj2" fmla="val -6477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a:solidFill>
                  <a:schemeClr val="tx1"/>
                </a:solidFill>
                <a:latin typeface="Meiryo UI" panose="020B0604030504040204" pitchFamily="50" charset="-128"/>
                <a:ea typeface="Meiryo UI" panose="020B0604030504040204" pitchFamily="50" charset="-128"/>
              </a:rPr>
              <a:t>C</a:t>
            </a:r>
            <a:r>
              <a:rPr lang="ja-JP" altLang="en-US" sz="900" dirty="0">
                <a:solidFill>
                  <a:schemeClr val="tx1"/>
                </a:solidFill>
                <a:latin typeface="Meiryo UI" panose="020B0604030504040204" pitchFamily="50" charset="-128"/>
                <a:ea typeface="Meiryo UI" panose="020B0604030504040204" pitchFamily="50" charset="-128"/>
              </a:rPr>
              <a:t>コースデータ</a:t>
            </a:r>
            <a:r>
              <a:rPr lang="en-US" altLang="ja-JP" sz="900" dirty="0">
                <a:solidFill>
                  <a:schemeClr val="tx1"/>
                </a:solidFill>
                <a:latin typeface="Meiryo UI" panose="020B0604030504040204" pitchFamily="50" charset="-128"/>
                <a:ea typeface="Meiryo UI" panose="020B0604030504040204" pitchFamily="50" charset="-128"/>
              </a:rPr>
              <a:t>DL</a:t>
            </a: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出庫</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計器</a:t>
            </a:r>
            <a:r>
              <a:rPr lang="en-US" altLang="ja-JP" sz="900" dirty="0">
                <a:solidFill>
                  <a:schemeClr val="tx1"/>
                </a:solidFill>
                <a:latin typeface="Meiryo UI" panose="020B0604030504040204" pitchFamily="50" charset="-128"/>
                <a:ea typeface="Meiryo UI" panose="020B0604030504040204" pitchFamily="50" charset="-128"/>
              </a:rPr>
              <a:t>#4B</a:t>
            </a:r>
            <a:r>
              <a:rPr lang="ja-JP" altLang="en-US" sz="900" dirty="0">
                <a:solidFill>
                  <a:schemeClr val="tx1"/>
                </a:solidFill>
                <a:latin typeface="Meiryo UI" panose="020B0604030504040204" pitchFamily="50" charset="-128"/>
                <a:ea typeface="Meiryo UI" panose="020B0604030504040204" pitchFamily="50" charset="-128"/>
              </a:rPr>
              <a:t>撮影</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段差</a:t>
            </a:r>
            <a:r>
              <a:rPr kumimoji="1" lang="en-US" altLang="ja-JP" sz="900" dirty="0">
                <a:solidFill>
                  <a:schemeClr val="tx1"/>
                </a:solidFill>
                <a:latin typeface="Meiryo UI" panose="020B0604030504040204" pitchFamily="50" charset="-128"/>
                <a:ea typeface="Meiryo UI" panose="020B0604030504040204" pitchFamily="50" charset="-128"/>
              </a:rPr>
              <a:t>#6</a:t>
            </a:r>
            <a:r>
              <a:rPr kumimoji="1" lang="ja-JP" altLang="en-US" sz="900" dirty="0">
                <a:solidFill>
                  <a:schemeClr val="tx1"/>
                </a:solidFill>
                <a:latin typeface="Meiryo UI" panose="020B0604030504040204" pitchFamily="50" charset="-128"/>
                <a:ea typeface="Meiryo UI" panose="020B0604030504040204" pitchFamily="50" charset="-128"/>
              </a:rPr>
              <a:t>乗り越え</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計器</a:t>
            </a:r>
            <a:r>
              <a:rPr kumimoji="1" lang="en-US" altLang="ja-JP" sz="900" dirty="0">
                <a:solidFill>
                  <a:schemeClr val="tx1"/>
                </a:solidFill>
                <a:latin typeface="Meiryo UI" panose="020B0604030504040204" pitchFamily="50" charset="-128"/>
                <a:ea typeface="Meiryo UI" panose="020B0604030504040204" pitchFamily="50" charset="-128"/>
              </a:rPr>
              <a:t>#9F</a:t>
            </a:r>
            <a:r>
              <a:rPr kumimoji="1" lang="ja-JP" altLang="en-US" sz="900" dirty="0">
                <a:solidFill>
                  <a:schemeClr val="tx1"/>
                </a:solidFill>
                <a:latin typeface="Meiryo UI" panose="020B0604030504040204" pitchFamily="50" charset="-128"/>
                <a:ea typeface="Meiryo UI" panose="020B0604030504040204" pitchFamily="50" charset="-128"/>
              </a:rPr>
              <a:t>撮影</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入庫</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en-US" altLang="ja-JP" sz="900" dirty="0">
                <a:solidFill>
                  <a:schemeClr val="tx1"/>
                </a:solidFill>
                <a:latin typeface="Meiryo UI" panose="020B0604030504040204" pitchFamily="50" charset="-128"/>
                <a:ea typeface="Meiryo UI" panose="020B0604030504040204" pitchFamily="50" charset="-128"/>
              </a:rPr>
              <a:t>14:30</a:t>
            </a:r>
            <a:r>
              <a:rPr lang="ja-JP" altLang="en-US" sz="900" dirty="0">
                <a:solidFill>
                  <a:schemeClr val="tx1"/>
                </a:solidFill>
                <a:latin typeface="Meiryo UI" panose="020B0604030504040204" pitchFamily="50" charset="-128"/>
                <a:ea typeface="Meiryo UI" panose="020B0604030504040204" pitchFamily="50" charset="-128"/>
              </a:rPr>
              <a:t>　開始予定</a:t>
            </a:r>
            <a:endParaRPr kumimoji="1" lang="ja-JP" altLang="en-US" sz="900" dirty="0">
              <a:solidFill>
                <a:schemeClr val="tx1"/>
              </a:solidFill>
              <a:latin typeface="Meiryo UI" panose="020B0604030504040204" pitchFamily="50" charset="-128"/>
              <a:ea typeface="Meiryo UI" panose="020B0604030504040204" pitchFamily="50" charset="-128"/>
            </a:endParaRPr>
          </a:p>
        </p:txBody>
      </p:sp>
      <p:sp>
        <p:nvSpPr>
          <p:cNvPr id="16" name="四角形吹き出し 14">
            <a:extLst>
              <a:ext uri="{FF2B5EF4-FFF2-40B4-BE49-F238E27FC236}">
                <a16:creationId xmlns:a16="http://schemas.microsoft.com/office/drawing/2014/main" id="{5652B16D-8E1F-41CD-9E8D-0962D26D668B}"/>
              </a:ext>
            </a:extLst>
          </p:cNvPr>
          <p:cNvSpPr/>
          <p:nvPr/>
        </p:nvSpPr>
        <p:spPr>
          <a:xfrm>
            <a:off x="4329291" y="2927072"/>
            <a:ext cx="1089660" cy="1728748"/>
          </a:xfrm>
          <a:prstGeom prst="wedgeRectCallout">
            <a:avLst>
              <a:gd name="adj1" fmla="val 35811"/>
              <a:gd name="adj2" fmla="val -69915"/>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a:solidFill>
                  <a:schemeClr val="bg1">
                    <a:lumMod val="50000"/>
                  </a:schemeClr>
                </a:solidFill>
                <a:latin typeface="Meiryo UI" panose="020B0604030504040204" pitchFamily="50" charset="-128"/>
                <a:ea typeface="Meiryo UI" panose="020B0604030504040204" pitchFamily="50" charset="-128"/>
              </a:rPr>
              <a:t>B</a:t>
            </a:r>
            <a:r>
              <a:rPr lang="ja-JP" altLang="en-US" sz="900" dirty="0">
                <a:solidFill>
                  <a:schemeClr val="bg1">
                    <a:lumMod val="50000"/>
                  </a:schemeClr>
                </a:solidFill>
                <a:latin typeface="Meiryo UI" panose="020B0604030504040204" pitchFamily="50" charset="-128"/>
                <a:ea typeface="Meiryo UI" panose="020B0604030504040204" pitchFamily="50" charset="-128"/>
              </a:rPr>
              <a:t>コースデータ</a:t>
            </a:r>
            <a:r>
              <a:rPr lang="en-US" altLang="ja-JP" sz="900" dirty="0">
                <a:solidFill>
                  <a:schemeClr val="bg1">
                    <a:lumMod val="50000"/>
                  </a:schemeClr>
                </a:solidFill>
                <a:latin typeface="Meiryo UI" panose="020B0604030504040204" pitchFamily="50" charset="-128"/>
                <a:ea typeface="Meiryo UI" panose="020B0604030504040204" pitchFamily="50" charset="-128"/>
              </a:rPr>
              <a:t>DL</a:t>
            </a:r>
          </a:p>
          <a:p>
            <a:pPr algn="ctr"/>
            <a:r>
              <a:rPr lang="ja-JP" altLang="en-US" sz="900" dirty="0">
                <a:solidFill>
                  <a:schemeClr val="bg1">
                    <a:lumMod val="50000"/>
                  </a:schemeClr>
                </a:solidFill>
                <a:latin typeface="Meiryo UI" panose="020B0604030504040204" pitchFamily="50" charset="-128"/>
                <a:ea typeface="Meiryo UI" panose="020B0604030504040204" pitchFamily="50" charset="-128"/>
              </a:rPr>
              <a:t>↓</a:t>
            </a:r>
            <a:endParaRPr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lang="ja-JP" altLang="en-US" sz="900" dirty="0">
                <a:solidFill>
                  <a:schemeClr val="bg1">
                    <a:lumMod val="50000"/>
                  </a:schemeClr>
                </a:solidFill>
                <a:latin typeface="Meiryo UI" panose="020B0604030504040204" pitchFamily="50" charset="-128"/>
                <a:ea typeface="Meiryo UI" panose="020B0604030504040204" pitchFamily="50" charset="-128"/>
              </a:rPr>
              <a:t>出庫</a:t>
            </a:r>
            <a:endParaRPr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lang="ja-JP" altLang="en-US" sz="900" dirty="0">
                <a:solidFill>
                  <a:schemeClr val="bg1">
                    <a:lumMod val="50000"/>
                  </a:schemeClr>
                </a:solidFill>
                <a:latin typeface="Meiryo UI" panose="020B0604030504040204" pitchFamily="50" charset="-128"/>
                <a:ea typeface="Meiryo UI" panose="020B0604030504040204" pitchFamily="50" charset="-128"/>
              </a:rPr>
              <a:t>↓</a:t>
            </a:r>
            <a:endParaRPr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lang="ja-JP" altLang="en-US" sz="900" dirty="0">
                <a:solidFill>
                  <a:schemeClr val="bg1">
                    <a:lumMod val="50000"/>
                  </a:schemeClr>
                </a:solidFill>
                <a:latin typeface="Meiryo UI" panose="020B0604030504040204" pitchFamily="50" charset="-128"/>
                <a:ea typeface="Meiryo UI" panose="020B0604030504040204" pitchFamily="50" charset="-128"/>
              </a:rPr>
              <a:t>計器</a:t>
            </a:r>
            <a:r>
              <a:rPr lang="en-US" altLang="ja-JP" sz="900" dirty="0">
                <a:solidFill>
                  <a:schemeClr val="bg1">
                    <a:lumMod val="50000"/>
                  </a:schemeClr>
                </a:solidFill>
                <a:latin typeface="Meiryo UI" panose="020B0604030504040204" pitchFamily="50" charset="-128"/>
                <a:ea typeface="Meiryo UI" panose="020B0604030504040204" pitchFamily="50" charset="-128"/>
              </a:rPr>
              <a:t>#4B</a:t>
            </a:r>
            <a:r>
              <a:rPr lang="ja-JP" altLang="en-US" sz="900" dirty="0">
                <a:solidFill>
                  <a:schemeClr val="bg1">
                    <a:lumMod val="50000"/>
                  </a:schemeClr>
                </a:solidFill>
                <a:latin typeface="Meiryo UI" panose="020B0604030504040204" pitchFamily="50" charset="-128"/>
                <a:ea typeface="Meiryo UI" panose="020B0604030504040204" pitchFamily="50" charset="-128"/>
              </a:rPr>
              <a:t>撮影</a:t>
            </a:r>
            <a:endParaRPr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lang="ja-JP" altLang="en-US" sz="900" dirty="0">
                <a:solidFill>
                  <a:schemeClr val="bg1">
                    <a:lumMod val="50000"/>
                  </a:schemeClr>
                </a:solidFill>
                <a:latin typeface="Meiryo UI" panose="020B0604030504040204" pitchFamily="50" charset="-128"/>
                <a:ea typeface="Meiryo UI" panose="020B0604030504040204" pitchFamily="50" charset="-128"/>
              </a:rPr>
              <a:t>・</a:t>
            </a:r>
            <a:endParaRPr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kumimoji="1" lang="ja-JP" altLang="en-US" sz="900" dirty="0">
                <a:solidFill>
                  <a:schemeClr val="bg1">
                    <a:lumMod val="50000"/>
                  </a:schemeClr>
                </a:solidFill>
                <a:latin typeface="Meiryo UI" panose="020B0604030504040204" pitchFamily="50" charset="-128"/>
                <a:ea typeface="Meiryo UI" panose="020B0604030504040204" pitchFamily="50" charset="-128"/>
              </a:rPr>
              <a:t>・</a:t>
            </a:r>
            <a:endParaRPr kumimoji="1"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lang="ja-JP" altLang="en-US" sz="900" dirty="0">
                <a:solidFill>
                  <a:schemeClr val="bg1">
                    <a:lumMod val="50000"/>
                  </a:schemeClr>
                </a:solidFill>
                <a:latin typeface="Meiryo UI" panose="020B0604030504040204" pitchFamily="50" charset="-128"/>
                <a:ea typeface="Meiryo UI" panose="020B0604030504040204" pitchFamily="50" charset="-128"/>
              </a:rPr>
              <a:t>・</a:t>
            </a:r>
            <a:endParaRPr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lang="ja-JP" altLang="en-US" sz="900" dirty="0">
                <a:solidFill>
                  <a:schemeClr val="bg1">
                    <a:lumMod val="50000"/>
                  </a:schemeClr>
                </a:solidFill>
                <a:latin typeface="Meiryo UI" panose="020B0604030504040204" pitchFamily="50" charset="-128"/>
                <a:ea typeface="Meiryo UI" panose="020B0604030504040204" pitchFamily="50" charset="-128"/>
              </a:rPr>
              <a:t>↓</a:t>
            </a:r>
            <a:endParaRPr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kumimoji="1" lang="ja-JP" altLang="en-US" sz="900" dirty="0">
                <a:solidFill>
                  <a:schemeClr val="bg1">
                    <a:lumMod val="50000"/>
                  </a:schemeClr>
                </a:solidFill>
                <a:latin typeface="Meiryo UI" panose="020B0604030504040204" pitchFamily="50" charset="-128"/>
                <a:ea typeface="Meiryo UI" panose="020B0604030504040204" pitchFamily="50" charset="-128"/>
              </a:rPr>
              <a:t>入庫</a:t>
            </a:r>
            <a:endParaRPr kumimoji="1"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endParaRPr kumimoji="1" lang="en-US" altLang="ja-JP" sz="900" dirty="0">
              <a:solidFill>
                <a:schemeClr val="bg1">
                  <a:lumMod val="50000"/>
                </a:schemeClr>
              </a:solidFill>
              <a:latin typeface="Meiryo UI" panose="020B0604030504040204" pitchFamily="50" charset="-128"/>
              <a:ea typeface="Meiryo UI" panose="020B0604030504040204" pitchFamily="50" charset="-128"/>
            </a:endParaRPr>
          </a:p>
          <a:p>
            <a:pPr algn="ctr"/>
            <a:r>
              <a:rPr lang="en-US" altLang="ja-JP" sz="900" dirty="0">
                <a:solidFill>
                  <a:schemeClr val="bg1">
                    <a:lumMod val="50000"/>
                  </a:schemeClr>
                </a:solidFill>
                <a:latin typeface="Meiryo UI" panose="020B0604030504040204" pitchFamily="50" charset="-128"/>
                <a:ea typeface="Meiryo UI" panose="020B0604030504040204" pitchFamily="50" charset="-128"/>
              </a:rPr>
              <a:t>09:15 </a:t>
            </a:r>
            <a:r>
              <a:rPr lang="ja-JP" altLang="en-US" sz="900" dirty="0">
                <a:solidFill>
                  <a:schemeClr val="bg1">
                    <a:lumMod val="50000"/>
                  </a:schemeClr>
                </a:solidFill>
                <a:latin typeface="Meiryo UI" panose="020B0604030504040204" pitchFamily="50" charset="-128"/>
                <a:ea typeface="Meiryo UI" panose="020B0604030504040204" pitchFamily="50" charset="-128"/>
              </a:rPr>
              <a:t>正常終了</a:t>
            </a:r>
            <a:endParaRPr kumimoji="1" lang="ja-JP" altLang="en-US" sz="900" dirty="0">
              <a:solidFill>
                <a:schemeClr val="bg1">
                  <a:lumMod val="50000"/>
                </a:schemeClr>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6872C029-A55A-4989-ADA5-F3C0F3FE7BC0}"/>
              </a:ext>
            </a:extLst>
          </p:cNvPr>
          <p:cNvGrpSpPr/>
          <p:nvPr/>
        </p:nvGrpSpPr>
        <p:grpSpPr>
          <a:xfrm>
            <a:off x="6114935" y="1603236"/>
            <a:ext cx="648000" cy="1018353"/>
            <a:chOff x="5867295" y="1620437"/>
            <a:chExt cx="648000" cy="1018353"/>
          </a:xfrm>
        </p:grpSpPr>
        <p:sp>
          <p:nvSpPr>
            <p:cNvPr id="18" name="二等辺三角形 17">
              <a:extLst>
                <a:ext uri="{FF2B5EF4-FFF2-40B4-BE49-F238E27FC236}">
                  <a16:creationId xmlns:a16="http://schemas.microsoft.com/office/drawing/2014/main" id="{51F747E1-7CAB-449D-9969-2DD7F49A15E1}"/>
                </a:ext>
              </a:extLst>
            </p:cNvPr>
            <p:cNvSpPr/>
            <p:nvPr/>
          </p:nvSpPr>
          <p:spPr>
            <a:xfrm flipV="1">
              <a:off x="6116925" y="1765935"/>
              <a:ext cx="144000" cy="14400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9" name="直線コネクタ 18">
              <a:extLst>
                <a:ext uri="{FF2B5EF4-FFF2-40B4-BE49-F238E27FC236}">
                  <a16:creationId xmlns:a16="http://schemas.microsoft.com/office/drawing/2014/main" id="{9BC1FBFE-C78B-47AE-B09D-F8B717C1B150}"/>
                </a:ext>
              </a:extLst>
            </p:cNvPr>
            <p:cNvCxnSpPr/>
            <p:nvPr/>
          </p:nvCxnSpPr>
          <p:spPr>
            <a:xfrm flipV="1">
              <a:off x="6184480" y="1810790"/>
              <a:ext cx="0" cy="82800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20" name="角丸四角形 28">
              <a:extLst>
                <a:ext uri="{FF2B5EF4-FFF2-40B4-BE49-F238E27FC236}">
                  <a16:creationId xmlns:a16="http://schemas.microsoft.com/office/drawing/2014/main" id="{1C141418-FAA8-4D6E-A4B3-D7102FCBC2C9}"/>
                </a:ext>
              </a:extLst>
            </p:cNvPr>
            <p:cNvSpPr/>
            <p:nvPr/>
          </p:nvSpPr>
          <p:spPr>
            <a:xfrm>
              <a:off x="5867295" y="1620437"/>
              <a:ext cx="648000" cy="1440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rgbClr val="00B0F0"/>
                  </a:solidFill>
                  <a:latin typeface="Meiryo UI" panose="020B0604030504040204" pitchFamily="50" charset="-128"/>
                  <a:ea typeface="Meiryo UI" panose="020B0604030504040204" pitchFamily="50" charset="-128"/>
                </a:rPr>
                <a:t>現在時刻</a:t>
              </a:r>
            </a:p>
          </p:txBody>
        </p:sp>
      </p:grpSp>
      <p:sp>
        <p:nvSpPr>
          <p:cNvPr id="21" name="角丸四角形 28">
            <a:extLst>
              <a:ext uri="{FF2B5EF4-FFF2-40B4-BE49-F238E27FC236}">
                <a16:creationId xmlns:a16="http://schemas.microsoft.com/office/drawing/2014/main" id="{D45950BC-9575-4E65-AAEC-40538C9C6B5D}"/>
              </a:ext>
            </a:extLst>
          </p:cNvPr>
          <p:cNvSpPr/>
          <p:nvPr/>
        </p:nvSpPr>
        <p:spPr>
          <a:xfrm>
            <a:off x="3087348" y="2921169"/>
            <a:ext cx="1079038" cy="50783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t" anchorCtr="0">
            <a:spAutoFit/>
          </a:bodyPr>
          <a:lstStyle/>
          <a:p>
            <a:pPr marL="85725" indent="-85725"/>
            <a:r>
              <a:rPr lang="en-US" altLang="ja-JP" sz="900" dirty="0">
                <a:solidFill>
                  <a:schemeClr val="tx1"/>
                </a:solidFill>
                <a:latin typeface="Meiryo UI" panose="020B0604030504040204" pitchFamily="50" charset="-128"/>
                <a:ea typeface="Meiryo UI" panose="020B0604030504040204" pitchFamily="50" charset="-128"/>
              </a:rPr>
              <a:t>※</a:t>
            </a:r>
            <a:r>
              <a:rPr lang="ja-JP" altLang="en-US" sz="900" dirty="0">
                <a:solidFill>
                  <a:schemeClr val="tx1"/>
                </a:solidFill>
                <a:latin typeface="Meiryo UI" panose="020B0604030504040204" pitchFamily="50" charset="-128"/>
                <a:ea typeface="Meiryo UI" panose="020B0604030504040204" pitchFamily="50" charset="-128"/>
              </a:rPr>
              <a:t>全シナリオで、ガス濃度</a:t>
            </a:r>
            <a:r>
              <a:rPr lang="en-US" altLang="ja-JP" sz="900" dirty="0">
                <a:solidFill>
                  <a:schemeClr val="tx1"/>
                </a:solidFill>
                <a:latin typeface="Meiryo UI" panose="020B0604030504040204" pitchFamily="50" charset="-128"/>
                <a:ea typeface="Meiryo UI" panose="020B0604030504040204" pitchFamily="50" charset="-128"/>
              </a:rPr>
              <a:t>(4</a:t>
            </a:r>
            <a:r>
              <a:rPr lang="ja-JP" altLang="en-US" sz="900" dirty="0">
                <a:solidFill>
                  <a:schemeClr val="tx1"/>
                </a:solidFill>
                <a:latin typeface="Meiryo UI" panose="020B0604030504040204" pitchFamily="50" charset="-128"/>
                <a:ea typeface="Meiryo UI" panose="020B0604030504040204" pitchFamily="50" charset="-128"/>
              </a:rPr>
              <a:t>成分</a:t>
            </a:r>
            <a:r>
              <a:rPr lang="en-US" altLang="ja-JP" sz="900" dirty="0">
                <a:solidFill>
                  <a:schemeClr val="tx1"/>
                </a:solidFill>
                <a:latin typeface="Meiryo UI" panose="020B0604030504040204" pitchFamily="50" charset="-128"/>
                <a:ea typeface="Meiryo UI" panose="020B0604030504040204" pitchFamily="50" charset="-128"/>
              </a:rPr>
              <a:t>)</a:t>
            </a:r>
            <a:r>
              <a:rPr lang="ja-JP" altLang="en-US" sz="900" dirty="0">
                <a:solidFill>
                  <a:schemeClr val="tx1"/>
                </a:solidFill>
                <a:latin typeface="Meiryo UI" panose="020B0604030504040204" pitchFamily="50" charset="-128"/>
                <a:ea typeface="Meiryo UI" panose="020B0604030504040204" pitchFamily="50" charset="-128"/>
              </a:rPr>
              <a:t>と温度を常時監視</a:t>
            </a:r>
            <a:endParaRPr kumimoji="1" lang="ja-JP" altLang="en-US" sz="900" dirty="0">
              <a:solidFill>
                <a:schemeClr val="tx1"/>
              </a:solidFill>
              <a:latin typeface="Meiryo UI" panose="020B0604030504040204" pitchFamily="50" charset="-128"/>
              <a:ea typeface="Meiryo UI" panose="020B0604030504040204" pitchFamily="50" charset="-128"/>
            </a:endParaRPr>
          </a:p>
        </p:txBody>
      </p:sp>
      <p:sp>
        <p:nvSpPr>
          <p:cNvPr id="22" name="角丸四角形 28">
            <a:extLst>
              <a:ext uri="{FF2B5EF4-FFF2-40B4-BE49-F238E27FC236}">
                <a16:creationId xmlns:a16="http://schemas.microsoft.com/office/drawing/2014/main" id="{5B1AE0A5-B552-4D8A-A983-8870406E24D5}"/>
              </a:ext>
            </a:extLst>
          </p:cNvPr>
          <p:cNvSpPr/>
          <p:nvPr/>
        </p:nvSpPr>
        <p:spPr>
          <a:xfrm>
            <a:off x="6120820" y="3232248"/>
            <a:ext cx="992510" cy="1440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rgbClr val="00B0F0"/>
              </a:solidFill>
              <a:latin typeface="Meiryo UI" panose="020B0604030504040204" pitchFamily="50" charset="-128"/>
              <a:ea typeface="Meiryo UI" panose="020B0604030504040204" pitchFamily="50" charset="-128"/>
            </a:endParaRPr>
          </a:p>
        </p:txBody>
      </p:sp>
      <p:sp>
        <p:nvSpPr>
          <p:cNvPr id="23" name="タイトル 1">
            <a:extLst>
              <a:ext uri="{FF2B5EF4-FFF2-40B4-BE49-F238E27FC236}">
                <a16:creationId xmlns:a16="http://schemas.microsoft.com/office/drawing/2014/main" id="{DC8FA86A-0F9D-47C7-84AA-BA7DA42B473A}"/>
              </a:ext>
            </a:extLst>
          </p:cNvPr>
          <p:cNvSpPr txBox="1">
            <a:spLocks/>
          </p:cNvSpPr>
          <p:nvPr/>
        </p:nvSpPr>
        <p:spPr>
          <a:xfrm>
            <a:off x="3765308" y="868326"/>
            <a:ext cx="4547628" cy="349961"/>
          </a:xfrm>
          <a:prstGeom prst="wedgeRectCallout">
            <a:avLst>
              <a:gd name="adj1" fmla="val -2388"/>
              <a:gd name="adj2" fmla="val 178627"/>
            </a:avLst>
          </a:prstGeom>
          <a:solidFill>
            <a:schemeClr val="bg1"/>
          </a:solidFill>
          <a:ln>
            <a:solidFill>
              <a:srgbClr val="00B0F0"/>
            </a:solidFill>
          </a:ln>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algn="ctr"/>
            <a:r>
              <a:rPr lang="ja-JP" altLang="en-US" sz="1800" b="0" dirty="0">
                <a:latin typeface="Meiryo UI" panose="020B0604030504040204" pitchFamily="50" charset="-128"/>
                <a:ea typeface="Meiryo UI" panose="020B0604030504040204" pitchFamily="50" charset="-128"/>
              </a:rPr>
              <a:t>本日はここからデモをご覧いただきます</a:t>
            </a:r>
          </a:p>
        </p:txBody>
      </p:sp>
      <p:pic>
        <p:nvPicPr>
          <p:cNvPr id="2" name="DM200097">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8"/>
          <a:stretch>
            <a:fillRect/>
          </a:stretch>
        </p:blipFill>
        <p:spPr>
          <a:xfrm>
            <a:off x="-720000" y="0"/>
            <a:ext cx="609600" cy="609600"/>
          </a:xfrm>
          <a:prstGeom prst="rect">
            <a:avLst/>
          </a:prstGeom>
        </p:spPr>
      </p:pic>
      <p:sp>
        <p:nvSpPr>
          <p:cNvPr id="24"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975184359"/>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9"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650" fill="hold"/>
                                        <p:tgtEl>
                                          <p:spTgt spid="2"/>
                                        </p:tgtEl>
                                      </p:cBhvr>
                                    </p:cmd>
                                  </p:childTnLst>
                                </p:cTn>
                              </p:par>
                            </p:childTnLst>
                          </p:cTn>
                        </p:par>
                        <p:par>
                          <p:cTn id="7" fill="hold">
                            <p:stCondLst>
                              <p:cond delay="15650"/>
                            </p:stCondLst>
                            <p:childTnLst>
                              <p:par>
                                <p:cTn id="8" presetID="1" presetClass="entr" presetSubtype="0" fill="hold" grpId="0" nodeType="afterEffect">
                                  <p:stCondLst>
                                    <p:cond delay="1000"/>
                                  </p:stCondLst>
                                  <p:childTnLst>
                                    <p:set>
                                      <p:cBhvr>
                                        <p:cTn id="9"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childTnLst>
        </p:cTn>
      </p:par>
    </p:tnLst>
    <p:bldLst>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タイトル 2">
            <a:extLst>
              <a:ext uri="{FF2B5EF4-FFF2-40B4-BE49-F238E27FC236}">
                <a16:creationId xmlns:a16="http://schemas.microsoft.com/office/drawing/2014/main" id="{86187B14-19B7-46E5-9567-B3D022D37A8F}"/>
              </a:ext>
            </a:extLst>
          </p:cNvPr>
          <p:cNvSpPr txBox="1">
            <a:spLocks/>
          </p:cNvSpPr>
          <p:nvPr/>
        </p:nvSpPr>
        <p:spPr>
          <a:xfrm>
            <a:off x="512731" y="136985"/>
            <a:ext cx="7504144"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“ASCENT”</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自動巡回デモシナリオ</a:t>
            </a:r>
            <a:r>
              <a:rPr lang="ja-JP" altLang="en-US" sz="16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(1/3)</a:t>
            </a:r>
            <a:endParaRPr lang="ja-JP" altLang="en-US" sz="18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a:defRPr/>
            </a:pPr>
            <a:endParaRPr lang="ja-JP" altLang="en-US" sz="16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kumimoji="1" lang="ja-JP" altLang="en-US" sz="1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89" name="グループ化 188">
            <a:extLst>
              <a:ext uri="{FF2B5EF4-FFF2-40B4-BE49-F238E27FC236}">
                <a16:creationId xmlns:a16="http://schemas.microsoft.com/office/drawing/2014/main" id="{C7D24ABC-81A6-4BA7-A506-CF16F9D6639C}"/>
              </a:ext>
            </a:extLst>
          </p:cNvPr>
          <p:cNvGrpSpPr/>
          <p:nvPr/>
        </p:nvGrpSpPr>
        <p:grpSpPr>
          <a:xfrm>
            <a:off x="72000" y="711525"/>
            <a:ext cx="9126545" cy="5658770"/>
            <a:chOff x="72000" y="711525"/>
            <a:chExt cx="9126545" cy="5658770"/>
          </a:xfrm>
        </p:grpSpPr>
        <p:pic>
          <p:nvPicPr>
            <p:cNvPr id="190" name="方位磁針">
              <a:extLst>
                <a:ext uri="{FF2B5EF4-FFF2-40B4-BE49-F238E27FC236}">
                  <a16:creationId xmlns:a16="http://schemas.microsoft.com/office/drawing/2014/main" id="{2EFB6459-A94C-4CDD-8723-17DEB049B8C2}"/>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49219" y1="74805" x2="49219" y2="74805"/>
                          <a14:foregroundMark x1="51953" y1="12109" x2="51953" y2="12109"/>
                          <a14:foregroundMark x1="66016" y1="28711" x2="66016" y2="28711"/>
                          <a14:foregroundMark x1="41211" y1="25391" x2="41211" y2="25391"/>
                          <a14:backgroundMark x1="86719" y1="11328" x2="86719" y2="11328"/>
                          <a14:backgroundMark x1="67969" y1="52148" x2="67969" y2="52148"/>
                        </a14:backgroundRemoval>
                      </a14:imgEffect>
                    </a14:imgLayer>
                  </a14:imgProps>
                </a:ext>
                <a:ext uri="{28A0092B-C50C-407E-A947-70E740481C1C}">
                  <a14:useLocalDpi xmlns:a14="http://schemas.microsoft.com/office/drawing/2010/main" val="0"/>
                </a:ext>
              </a:extLst>
            </a:blip>
            <a:srcRect/>
            <a:stretch>
              <a:fillRect/>
            </a:stretch>
          </p:blipFill>
          <p:spPr bwMode="auto">
            <a:xfrm>
              <a:off x="78713" y="711525"/>
              <a:ext cx="485227" cy="485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91" name="グループ化 190">
              <a:extLst>
                <a:ext uri="{FF2B5EF4-FFF2-40B4-BE49-F238E27FC236}">
                  <a16:creationId xmlns:a16="http://schemas.microsoft.com/office/drawing/2014/main" id="{C40D19DB-08FD-4A2C-BA2E-94E8093A4911}"/>
                </a:ext>
              </a:extLst>
            </p:cNvPr>
            <p:cNvGrpSpPr/>
            <p:nvPr/>
          </p:nvGrpSpPr>
          <p:grpSpPr>
            <a:xfrm>
              <a:off x="72000" y="1052655"/>
              <a:ext cx="4354166" cy="5317640"/>
              <a:chOff x="150952" y="1052655"/>
              <a:chExt cx="4354166" cy="5317640"/>
            </a:xfrm>
          </p:grpSpPr>
          <p:pic>
            <p:nvPicPr>
              <p:cNvPr id="200" name="テストスタンド">
                <a:extLst>
                  <a:ext uri="{FF2B5EF4-FFF2-40B4-BE49-F238E27FC236}">
                    <a16:creationId xmlns:a16="http://schemas.microsoft.com/office/drawing/2014/main" id="{702B467B-5FB4-47C5-AA52-D4EE06FC500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1385273" y="2499374"/>
                <a:ext cx="3959306" cy="2160000"/>
              </a:xfrm>
              <a:prstGeom prst="rect">
                <a:avLst/>
              </a:prstGeom>
              <a:noFill/>
              <a:extLst>
                <a:ext uri="{909E8E84-426E-40DD-AFC4-6F175D3DCCD1}">
                  <a14:hiddenFill xmlns:a14="http://schemas.microsoft.com/office/drawing/2010/main">
                    <a:solidFill>
                      <a:srgbClr val="FFFFFF"/>
                    </a:solidFill>
                  </a14:hiddenFill>
                </a:ext>
              </a:extLst>
            </p:spPr>
          </p:pic>
          <p:sp>
            <p:nvSpPr>
              <p:cNvPr id="201" name="マスク">
                <a:extLst>
                  <a:ext uri="{FF2B5EF4-FFF2-40B4-BE49-F238E27FC236}">
                    <a16:creationId xmlns:a16="http://schemas.microsoft.com/office/drawing/2014/main" id="{76A96777-9075-45EC-9CFB-03E364A2E40D}"/>
                  </a:ext>
                </a:extLst>
              </p:cNvPr>
              <p:cNvSpPr/>
              <p:nvPr/>
            </p:nvSpPr>
            <p:spPr>
              <a:xfrm>
                <a:off x="2699756" y="2752507"/>
                <a:ext cx="1708329" cy="1799949"/>
              </a:xfrm>
              <a:prstGeom prst="rect">
                <a:avLst/>
              </a:prstGeom>
              <a:solidFill>
                <a:sysClr val="window" lastClr="FFFFFF">
                  <a:alpha val="6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02" name="正方形/長方形 201">
                <a:extLst>
                  <a:ext uri="{FF2B5EF4-FFF2-40B4-BE49-F238E27FC236}">
                    <a16:creationId xmlns:a16="http://schemas.microsoft.com/office/drawing/2014/main" id="{B7933FF8-5435-40E0-9EFA-DDC07F5C4148}"/>
                  </a:ext>
                </a:extLst>
              </p:cNvPr>
              <p:cNvSpPr/>
              <p:nvPr/>
            </p:nvSpPr>
            <p:spPr>
              <a:xfrm>
                <a:off x="2962687" y="1369612"/>
                <a:ext cx="144016" cy="144016"/>
              </a:xfrm>
              <a:prstGeom prst="rect">
                <a:avLst/>
              </a:prstGeom>
              <a:solidFill>
                <a:sysClr val="windowText" lastClr="0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03" name="正方形/長方形 202">
                <a:extLst>
                  <a:ext uri="{FF2B5EF4-FFF2-40B4-BE49-F238E27FC236}">
                    <a16:creationId xmlns:a16="http://schemas.microsoft.com/office/drawing/2014/main" id="{2E6FB8EF-A36F-42F1-9D20-0D7CD94BE1C8}"/>
                  </a:ext>
                </a:extLst>
              </p:cNvPr>
              <p:cNvSpPr/>
              <p:nvPr/>
            </p:nvSpPr>
            <p:spPr>
              <a:xfrm>
                <a:off x="2962687" y="1052655"/>
                <a:ext cx="144016" cy="144016"/>
              </a:xfrm>
              <a:prstGeom prst="rect">
                <a:avLst/>
              </a:prstGeom>
              <a:solidFill>
                <a:sysClr val="windowText" lastClr="0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04" name="正方形/長方形 203">
                <a:extLst>
                  <a:ext uri="{FF2B5EF4-FFF2-40B4-BE49-F238E27FC236}">
                    <a16:creationId xmlns:a16="http://schemas.microsoft.com/office/drawing/2014/main" id="{70C780B8-1608-4716-81F8-47DBD681C77F}"/>
                  </a:ext>
                </a:extLst>
              </p:cNvPr>
              <p:cNvSpPr/>
              <p:nvPr/>
            </p:nvSpPr>
            <p:spPr>
              <a:xfrm>
                <a:off x="545118" y="1551132"/>
                <a:ext cx="3960000" cy="4536000"/>
              </a:xfrm>
              <a:prstGeom prst="rect">
                <a:avLst/>
              </a:prstGeom>
              <a:noFill/>
              <a:ln w="25400" cap="flat" cmpd="sng" algn="ctr">
                <a:solidFill>
                  <a:srgbClr val="9E9E9E"/>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05" name="正方形/長方形 204">
                <a:extLst>
                  <a:ext uri="{FF2B5EF4-FFF2-40B4-BE49-F238E27FC236}">
                    <a16:creationId xmlns:a16="http://schemas.microsoft.com/office/drawing/2014/main" id="{E6FCC397-999A-4151-86F3-7E1782CE23F2}"/>
                  </a:ext>
                </a:extLst>
              </p:cNvPr>
              <p:cNvSpPr/>
              <p:nvPr/>
            </p:nvSpPr>
            <p:spPr>
              <a:xfrm>
                <a:off x="784664" y="1850657"/>
                <a:ext cx="633016" cy="1271646"/>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06" name="テキスト ボックス 205">
                <a:extLst>
                  <a:ext uri="{FF2B5EF4-FFF2-40B4-BE49-F238E27FC236}">
                    <a16:creationId xmlns:a16="http://schemas.microsoft.com/office/drawing/2014/main" id="{E740AC1F-1CBD-4E2D-8613-4CDB148BB29C}"/>
                  </a:ext>
                </a:extLst>
              </p:cNvPr>
              <p:cNvSpPr txBox="1"/>
              <p:nvPr/>
            </p:nvSpPr>
            <p:spPr>
              <a:xfrm>
                <a:off x="705922" y="2371064"/>
                <a:ext cx="790500" cy="230832"/>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prstClr val="black"/>
                    </a:solidFill>
                    <a:effectLst/>
                    <a:uLnTx/>
                    <a:uFillTx/>
                    <a:latin typeface="Segoe UI"/>
                    <a:ea typeface="游ゴシック"/>
                  </a:rPr>
                  <a:t>本部</a:t>
                </a:r>
              </a:p>
            </p:txBody>
          </p:sp>
          <p:grpSp>
            <p:nvGrpSpPr>
              <p:cNvPr id="207" name="充電ステーション">
                <a:extLst>
                  <a:ext uri="{FF2B5EF4-FFF2-40B4-BE49-F238E27FC236}">
                    <a16:creationId xmlns:a16="http://schemas.microsoft.com/office/drawing/2014/main" id="{3EE75C3C-2BB8-4E8A-B864-3DB0CB26D455}"/>
                  </a:ext>
                </a:extLst>
              </p:cNvPr>
              <p:cNvGrpSpPr/>
              <p:nvPr/>
            </p:nvGrpSpPr>
            <p:grpSpPr>
              <a:xfrm>
                <a:off x="1551754" y="2314524"/>
                <a:ext cx="733172" cy="568192"/>
                <a:chOff x="3334773" y="1420648"/>
                <a:chExt cx="733172" cy="568192"/>
              </a:xfrm>
            </p:grpSpPr>
            <p:sp>
              <p:nvSpPr>
                <p:cNvPr id="248" name="正方形/長方形 247">
                  <a:extLst>
                    <a:ext uri="{FF2B5EF4-FFF2-40B4-BE49-F238E27FC236}">
                      <a16:creationId xmlns:a16="http://schemas.microsoft.com/office/drawing/2014/main" id="{592F6C64-627C-4F77-A4D3-11A168C1D143}"/>
                    </a:ext>
                  </a:extLst>
                </p:cNvPr>
                <p:cNvSpPr/>
                <p:nvPr/>
              </p:nvSpPr>
              <p:spPr>
                <a:xfrm>
                  <a:off x="3435512" y="1420648"/>
                  <a:ext cx="531696" cy="568192"/>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49" name="テキスト ボックス 248">
                  <a:extLst>
                    <a:ext uri="{FF2B5EF4-FFF2-40B4-BE49-F238E27FC236}">
                      <a16:creationId xmlns:a16="http://schemas.microsoft.com/office/drawing/2014/main" id="{018874A0-BD6F-4F49-8243-ECAC89C557D5}"/>
                    </a:ext>
                  </a:extLst>
                </p:cNvPr>
                <p:cNvSpPr txBox="1"/>
                <p:nvPr/>
              </p:nvSpPr>
              <p:spPr>
                <a:xfrm>
                  <a:off x="3334773" y="1550854"/>
                  <a:ext cx="733172" cy="307777"/>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a:ln>
                        <a:noFill/>
                      </a:ln>
                      <a:solidFill>
                        <a:prstClr val="black"/>
                      </a:solidFill>
                      <a:effectLst/>
                      <a:uLnTx/>
                      <a:uFillTx/>
                      <a:latin typeface="Segoe UI"/>
                      <a:ea typeface="游ゴシック"/>
                    </a:rPr>
                    <a:t>充電</a:t>
                  </a:r>
                  <a:endParaRPr kumimoji="0" lang="en-US" altLang="ja-JP" sz="700" b="0" i="0" u="none" strike="noStrike" kern="0" cap="none" spc="0" normalizeH="0" baseline="0" noProof="0">
                    <a:ln>
                      <a:noFill/>
                    </a:ln>
                    <a:solidFill>
                      <a:prstClr val="black"/>
                    </a:solidFill>
                    <a:effectLst/>
                    <a:uLnTx/>
                    <a:uFillTx/>
                    <a:latin typeface="Segoe UI"/>
                    <a:ea typeface="游ゴシック"/>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a:ln>
                        <a:noFill/>
                      </a:ln>
                      <a:solidFill>
                        <a:prstClr val="black"/>
                      </a:solidFill>
                      <a:effectLst/>
                      <a:uLnTx/>
                      <a:uFillTx/>
                      <a:latin typeface="Segoe UI"/>
                      <a:ea typeface="游ゴシック"/>
                    </a:rPr>
                    <a:t>ステーション</a:t>
                  </a:r>
                </a:p>
              </p:txBody>
            </p:sp>
          </p:grpSp>
          <p:sp>
            <p:nvSpPr>
              <p:cNvPr id="208" name="柱">
                <a:extLst>
                  <a:ext uri="{FF2B5EF4-FFF2-40B4-BE49-F238E27FC236}">
                    <a16:creationId xmlns:a16="http://schemas.microsoft.com/office/drawing/2014/main" id="{483E327A-D0F2-4018-AB17-3593160D5DDC}"/>
                  </a:ext>
                </a:extLst>
              </p:cNvPr>
              <p:cNvSpPr/>
              <p:nvPr/>
            </p:nvSpPr>
            <p:spPr>
              <a:xfrm>
                <a:off x="2717455" y="2784078"/>
                <a:ext cx="72129" cy="7212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09" name="柱">
                <a:extLst>
                  <a:ext uri="{FF2B5EF4-FFF2-40B4-BE49-F238E27FC236}">
                    <a16:creationId xmlns:a16="http://schemas.microsoft.com/office/drawing/2014/main" id="{37AFAF1B-318F-4697-8998-6A57B124138C}"/>
                  </a:ext>
                </a:extLst>
              </p:cNvPr>
              <p:cNvSpPr/>
              <p:nvPr/>
            </p:nvSpPr>
            <p:spPr>
              <a:xfrm>
                <a:off x="4335956" y="2784078"/>
                <a:ext cx="72129" cy="7212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10" name="柱">
                <a:extLst>
                  <a:ext uri="{FF2B5EF4-FFF2-40B4-BE49-F238E27FC236}">
                    <a16:creationId xmlns:a16="http://schemas.microsoft.com/office/drawing/2014/main" id="{EC914858-360E-416A-8C06-A60AEEB00430}"/>
                  </a:ext>
                </a:extLst>
              </p:cNvPr>
              <p:cNvSpPr/>
              <p:nvPr/>
            </p:nvSpPr>
            <p:spPr>
              <a:xfrm>
                <a:off x="3070586" y="2785378"/>
                <a:ext cx="525066" cy="4571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11" name="柱">
                <a:extLst>
                  <a:ext uri="{FF2B5EF4-FFF2-40B4-BE49-F238E27FC236}">
                    <a16:creationId xmlns:a16="http://schemas.microsoft.com/office/drawing/2014/main" id="{B0FE1A76-0592-420B-BCD0-1795824A6809}"/>
                  </a:ext>
                </a:extLst>
              </p:cNvPr>
              <p:cNvSpPr/>
              <p:nvPr/>
            </p:nvSpPr>
            <p:spPr>
              <a:xfrm>
                <a:off x="2699756" y="4457207"/>
                <a:ext cx="72129" cy="7212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12" name="柱">
                <a:extLst>
                  <a:ext uri="{FF2B5EF4-FFF2-40B4-BE49-F238E27FC236}">
                    <a16:creationId xmlns:a16="http://schemas.microsoft.com/office/drawing/2014/main" id="{89A89F06-6843-499B-AF50-13C7C3DC7431}"/>
                  </a:ext>
                </a:extLst>
              </p:cNvPr>
              <p:cNvSpPr/>
              <p:nvPr/>
            </p:nvSpPr>
            <p:spPr>
              <a:xfrm>
                <a:off x="4329696" y="4457207"/>
                <a:ext cx="72129" cy="7212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13" name="衝立">
                <a:extLst>
                  <a:ext uri="{FF2B5EF4-FFF2-40B4-BE49-F238E27FC236}">
                    <a16:creationId xmlns:a16="http://schemas.microsoft.com/office/drawing/2014/main" id="{4E4BB595-0974-48E3-B157-1EF1B792DD71}"/>
                  </a:ext>
                </a:extLst>
              </p:cNvPr>
              <p:cNvSpPr/>
              <p:nvPr/>
            </p:nvSpPr>
            <p:spPr>
              <a:xfrm>
                <a:off x="561380" y="1557712"/>
                <a:ext cx="2167980" cy="4529420"/>
              </a:xfrm>
              <a:custGeom>
                <a:avLst/>
                <a:gdLst>
                  <a:gd name="connsiteX0" fmla="*/ 2173857 w 2579298"/>
                  <a:gd name="connsiteY0" fmla="*/ 0 h 5270740"/>
                  <a:gd name="connsiteX1" fmla="*/ 0 w 2579298"/>
                  <a:gd name="connsiteY1" fmla="*/ 0 h 5270740"/>
                  <a:gd name="connsiteX2" fmla="*/ 0 w 2579298"/>
                  <a:gd name="connsiteY2" fmla="*/ 5270740 h 5270740"/>
                  <a:gd name="connsiteX3" fmla="*/ 2579298 w 2579298"/>
                  <a:gd name="connsiteY3" fmla="*/ 5270740 h 5270740"/>
                </a:gdLst>
                <a:ahLst/>
                <a:cxnLst>
                  <a:cxn ang="0">
                    <a:pos x="connsiteX0" y="connsiteY0"/>
                  </a:cxn>
                  <a:cxn ang="0">
                    <a:pos x="connsiteX1" y="connsiteY1"/>
                  </a:cxn>
                  <a:cxn ang="0">
                    <a:pos x="connsiteX2" y="connsiteY2"/>
                  </a:cxn>
                  <a:cxn ang="0">
                    <a:pos x="connsiteX3" y="connsiteY3"/>
                  </a:cxn>
                </a:cxnLst>
                <a:rect l="l" t="t" r="r" b="b"/>
                <a:pathLst>
                  <a:path w="2579298" h="5270740">
                    <a:moveTo>
                      <a:pt x="2173857" y="0"/>
                    </a:moveTo>
                    <a:lnTo>
                      <a:pt x="0" y="0"/>
                    </a:lnTo>
                    <a:lnTo>
                      <a:pt x="0" y="5270740"/>
                    </a:lnTo>
                    <a:lnTo>
                      <a:pt x="2579298" y="5270740"/>
                    </a:lnTo>
                  </a:path>
                </a:pathLst>
              </a:custGeom>
              <a:noFill/>
              <a:ln w="76200" cap="flat" cmpd="sng" algn="ctr">
                <a:solidFill>
                  <a:srgbClr val="9E9E9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14" name="正方形/長方形 213">
                <a:extLst>
                  <a:ext uri="{FF2B5EF4-FFF2-40B4-BE49-F238E27FC236}">
                    <a16:creationId xmlns:a16="http://schemas.microsoft.com/office/drawing/2014/main" id="{8451BB58-A4AB-49F7-A921-EE69960851D2}"/>
                  </a:ext>
                </a:extLst>
              </p:cNvPr>
              <p:cNvSpPr/>
              <p:nvPr/>
            </p:nvSpPr>
            <p:spPr>
              <a:xfrm>
                <a:off x="2771884" y="4483617"/>
                <a:ext cx="1564071" cy="4571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15" name="正方形/長方形 214">
                <a:extLst>
                  <a:ext uri="{FF2B5EF4-FFF2-40B4-BE49-F238E27FC236}">
                    <a16:creationId xmlns:a16="http://schemas.microsoft.com/office/drawing/2014/main" id="{188365E0-A41C-4373-BC94-16563E7C8908}"/>
                  </a:ext>
                </a:extLst>
              </p:cNvPr>
              <p:cNvSpPr/>
              <p:nvPr/>
            </p:nvSpPr>
            <p:spPr>
              <a:xfrm>
                <a:off x="545118" y="1369612"/>
                <a:ext cx="144016" cy="144016"/>
              </a:xfrm>
              <a:prstGeom prst="rect">
                <a:avLst/>
              </a:prstGeom>
              <a:solidFill>
                <a:sysClr val="windowText" lastClr="0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16" name="正方形/長方形 215">
                <a:extLst>
                  <a:ext uri="{FF2B5EF4-FFF2-40B4-BE49-F238E27FC236}">
                    <a16:creationId xmlns:a16="http://schemas.microsoft.com/office/drawing/2014/main" id="{90D467EA-6FDF-4868-90E4-D62FF2868686}"/>
                  </a:ext>
                </a:extLst>
              </p:cNvPr>
              <p:cNvSpPr/>
              <p:nvPr/>
            </p:nvSpPr>
            <p:spPr>
              <a:xfrm rot="16200000">
                <a:off x="2081986" y="3723946"/>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grpSp>
            <p:nvGrpSpPr>
              <p:cNvPr id="217" name="グループ化 216">
                <a:extLst>
                  <a:ext uri="{FF2B5EF4-FFF2-40B4-BE49-F238E27FC236}">
                    <a16:creationId xmlns:a16="http://schemas.microsoft.com/office/drawing/2014/main" id="{274C75A8-D194-4BA3-8630-C9065DEB36CE}"/>
                  </a:ext>
                </a:extLst>
              </p:cNvPr>
              <p:cNvGrpSpPr/>
              <p:nvPr/>
            </p:nvGrpSpPr>
            <p:grpSpPr>
              <a:xfrm rot="16200000">
                <a:off x="1384932" y="4442568"/>
                <a:ext cx="487247" cy="288000"/>
                <a:chOff x="7362820" y="2588818"/>
                <a:chExt cx="487247" cy="288000"/>
              </a:xfrm>
            </p:grpSpPr>
            <p:sp>
              <p:nvSpPr>
                <p:cNvPr id="246" name="正方形/長方形 245">
                  <a:extLst>
                    <a:ext uri="{FF2B5EF4-FFF2-40B4-BE49-F238E27FC236}">
                      <a16:creationId xmlns:a16="http://schemas.microsoft.com/office/drawing/2014/main" id="{4BD988E1-0219-41B4-B996-76F1496FDD4F}"/>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47" name="テキスト ボックス 246">
                  <a:extLst>
                    <a:ext uri="{FF2B5EF4-FFF2-40B4-BE49-F238E27FC236}">
                      <a16:creationId xmlns:a16="http://schemas.microsoft.com/office/drawing/2014/main" id="{DC765E9A-71C1-4225-8C3B-456C07DE9243}"/>
                    </a:ext>
                  </a:extLst>
                </p:cNvPr>
                <p:cNvSpPr txBox="1"/>
                <p:nvPr/>
              </p:nvSpPr>
              <p:spPr>
                <a:xfrm>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パイプ</a:t>
                  </a:r>
                </a:p>
              </p:txBody>
            </p:sp>
          </p:grpSp>
          <p:grpSp>
            <p:nvGrpSpPr>
              <p:cNvPr id="218" name="グループ化 217">
                <a:extLst>
                  <a:ext uri="{FF2B5EF4-FFF2-40B4-BE49-F238E27FC236}">
                    <a16:creationId xmlns:a16="http://schemas.microsoft.com/office/drawing/2014/main" id="{9DD33F03-06BF-4445-9824-B34D5BBDEDFC}"/>
                  </a:ext>
                </a:extLst>
              </p:cNvPr>
              <p:cNvGrpSpPr/>
              <p:nvPr/>
            </p:nvGrpSpPr>
            <p:grpSpPr>
              <a:xfrm rot="16200000">
                <a:off x="1384934" y="4888960"/>
                <a:ext cx="487247" cy="288000"/>
                <a:chOff x="7362820" y="2588818"/>
                <a:chExt cx="487247" cy="288000"/>
              </a:xfrm>
            </p:grpSpPr>
            <p:sp>
              <p:nvSpPr>
                <p:cNvPr id="244" name="正方形/長方形 243">
                  <a:extLst>
                    <a:ext uri="{FF2B5EF4-FFF2-40B4-BE49-F238E27FC236}">
                      <a16:creationId xmlns:a16="http://schemas.microsoft.com/office/drawing/2014/main" id="{51C1F6F4-22D8-4212-8755-35E7CF926D2E}"/>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45" name="テキスト ボックス 244">
                  <a:extLst>
                    <a:ext uri="{FF2B5EF4-FFF2-40B4-BE49-F238E27FC236}">
                      <a16:creationId xmlns:a16="http://schemas.microsoft.com/office/drawing/2014/main" id="{D56B4AA6-EAD0-4C06-96C0-DED5830653A1}"/>
                    </a:ext>
                  </a:extLst>
                </p:cNvPr>
                <p:cNvSpPr txBox="1"/>
                <p:nvPr/>
              </p:nvSpPr>
              <p:spPr>
                <a:xfrm>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パイプ</a:t>
                  </a:r>
                </a:p>
              </p:txBody>
            </p:sp>
          </p:grpSp>
          <p:sp>
            <p:nvSpPr>
              <p:cNvPr id="219" name="正方形/長方形 218">
                <a:extLst>
                  <a:ext uri="{FF2B5EF4-FFF2-40B4-BE49-F238E27FC236}">
                    <a16:creationId xmlns:a16="http://schemas.microsoft.com/office/drawing/2014/main" id="{04BFE6EC-5B3C-4212-ADE0-97E9B68FE5FB}"/>
                  </a:ext>
                </a:extLst>
              </p:cNvPr>
              <p:cNvSpPr/>
              <p:nvPr/>
            </p:nvSpPr>
            <p:spPr>
              <a:xfrm>
                <a:off x="2160808" y="4353014"/>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20" name="正方形/長方形 219">
                <a:extLst>
                  <a:ext uri="{FF2B5EF4-FFF2-40B4-BE49-F238E27FC236}">
                    <a16:creationId xmlns:a16="http://schemas.microsoft.com/office/drawing/2014/main" id="{0D616D76-409C-4B84-B91F-B218645067E0}"/>
                  </a:ext>
                </a:extLst>
              </p:cNvPr>
              <p:cNvSpPr/>
              <p:nvPr/>
            </p:nvSpPr>
            <p:spPr>
              <a:xfrm rot="16200000">
                <a:off x="1881808" y="4632014"/>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grpSp>
            <p:nvGrpSpPr>
              <p:cNvPr id="221" name="グループ化 220">
                <a:extLst>
                  <a:ext uri="{FF2B5EF4-FFF2-40B4-BE49-F238E27FC236}">
                    <a16:creationId xmlns:a16="http://schemas.microsoft.com/office/drawing/2014/main" id="{2123613E-5F61-4672-B438-B3B26BA3F63D}"/>
                  </a:ext>
                </a:extLst>
              </p:cNvPr>
              <p:cNvGrpSpPr/>
              <p:nvPr/>
            </p:nvGrpSpPr>
            <p:grpSpPr>
              <a:xfrm rot="10800000">
                <a:off x="1755597" y="5278465"/>
                <a:ext cx="487247" cy="288000"/>
                <a:chOff x="7362820" y="2588818"/>
                <a:chExt cx="487247" cy="288000"/>
              </a:xfrm>
            </p:grpSpPr>
            <p:sp>
              <p:nvSpPr>
                <p:cNvPr id="242" name="正方形/長方形 241">
                  <a:extLst>
                    <a:ext uri="{FF2B5EF4-FFF2-40B4-BE49-F238E27FC236}">
                      <a16:creationId xmlns:a16="http://schemas.microsoft.com/office/drawing/2014/main" id="{6789029D-0870-4E5C-9CD6-BBA62A54EFFF}"/>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43" name="テキスト ボックス 242">
                  <a:extLst>
                    <a:ext uri="{FF2B5EF4-FFF2-40B4-BE49-F238E27FC236}">
                      <a16:creationId xmlns:a16="http://schemas.microsoft.com/office/drawing/2014/main" id="{BC38C95B-C65A-4B72-8C9A-717E48523B7A}"/>
                    </a:ext>
                  </a:extLst>
                </p:cNvPr>
                <p:cNvSpPr txBox="1"/>
                <p:nvPr/>
              </p:nvSpPr>
              <p:spPr>
                <a:xfrm rot="10800000">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パイプ</a:t>
                  </a:r>
                </a:p>
              </p:txBody>
            </p:sp>
          </p:grpSp>
          <p:grpSp>
            <p:nvGrpSpPr>
              <p:cNvPr id="222" name="グループ化 221">
                <a:extLst>
                  <a:ext uri="{FF2B5EF4-FFF2-40B4-BE49-F238E27FC236}">
                    <a16:creationId xmlns:a16="http://schemas.microsoft.com/office/drawing/2014/main" id="{ADD0DFFD-1009-4FF6-AD4E-A3EC10CB0BD7}"/>
                  </a:ext>
                </a:extLst>
              </p:cNvPr>
              <p:cNvGrpSpPr/>
              <p:nvPr/>
            </p:nvGrpSpPr>
            <p:grpSpPr>
              <a:xfrm rot="5400000">
                <a:off x="2568401" y="3633959"/>
                <a:ext cx="487247" cy="288000"/>
                <a:chOff x="7362821" y="2588818"/>
                <a:chExt cx="487247" cy="288000"/>
              </a:xfrm>
            </p:grpSpPr>
            <p:sp>
              <p:nvSpPr>
                <p:cNvPr id="240" name="正方形/長方形 239">
                  <a:extLst>
                    <a:ext uri="{FF2B5EF4-FFF2-40B4-BE49-F238E27FC236}">
                      <a16:creationId xmlns:a16="http://schemas.microsoft.com/office/drawing/2014/main" id="{171AB371-BF8F-415B-8546-D884A6628C3F}"/>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41" name="テキスト ボックス 240">
                  <a:extLst>
                    <a:ext uri="{FF2B5EF4-FFF2-40B4-BE49-F238E27FC236}">
                      <a16:creationId xmlns:a16="http://schemas.microsoft.com/office/drawing/2014/main" id="{547BB226-9160-4CA5-8B20-6192830F480A}"/>
                    </a:ext>
                  </a:extLst>
                </p:cNvPr>
                <p:cNvSpPr txBox="1"/>
                <p:nvPr/>
              </p:nvSpPr>
              <p:spPr>
                <a:xfrm rot="10800000">
                  <a:off x="7362821"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a:ln>
                        <a:noFill/>
                      </a:ln>
                      <a:solidFill>
                        <a:prstClr val="black"/>
                      </a:solidFill>
                      <a:effectLst/>
                      <a:uLnTx/>
                      <a:uFillTx/>
                      <a:latin typeface="Segoe UI"/>
                      <a:ea typeface="游ゴシック"/>
                    </a:rPr>
                    <a:t>パイプ</a:t>
                  </a:r>
                </a:p>
              </p:txBody>
            </p:sp>
          </p:grpSp>
          <p:grpSp>
            <p:nvGrpSpPr>
              <p:cNvPr id="223" name="グループ化 222">
                <a:extLst>
                  <a:ext uri="{FF2B5EF4-FFF2-40B4-BE49-F238E27FC236}">
                    <a16:creationId xmlns:a16="http://schemas.microsoft.com/office/drawing/2014/main" id="{D56B9A61-D3DB-4FEC-A132-239DA658A62E}"/>
                  </a:ext>
                </a:extLst>
              </p:cNvPr>
              <p:cNvGrpSpPr/>
              <p:nvPr/>
            </p:nvGrpSpPr>
            <p:grpSpPr>
              <a:xfrm rot="10800000">
                <a:off x="2208402" y="5278465"/>
                <a:ext cx="487247" cy="288000"/>
                <a:chOff x="7362820" y="2588818"/>
                <a:chExt cx="487247" cy="288000"/>
              </a:xfrm>
            </p:grpSpPr>
            <p:sp>
              <p:nvSpPr>
                <p:cNvPr id="238" name="正方形/長方形 237">
                  <a:extLst>
                    <a:ext uri="{FF2B5EF4-FFF2-40B4-BE49-F238E27FC236}">
                      <a16:creationId xmlns:a16="http://schemas.microsoft.com/office/drawing/2014/main" id="{C7FFC8F0-73FF-462E-B363-78E3A05277A9}"/>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39" name="テキスト ボックス 238">
                  <a:extLst>
                    <a:ext uri="{FF2B5EF4-FFF2-40B4-BE49-F238E27FC236}">
                      <a16:creationId xmlns:a16="http://schemas.microsoft.com/office/drawing/2014/main" id="{BEBB8788-E6F8-44D4-A1A3-D6DE3B1F0BE6}"/>
                    </a:ext>
                  </a:extLst>
                </p:cNvPr>
                <p:cNvSpPr txBox="1"/>
                <p:nvPr/>
              </p:nvSpPr>
              <p:spPr>
                <a:xfrm rot="10800000">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パイプ</a:t>
                  </a:r>
                </a:p>
              </p:txBody>
            </p:sp>
          </p:grpSp>
          <p:sp>
            <p:nvSpPr>
              <p:cNvPr id="224" name="正方形/長方形 223">
                <a:extLst>
                  <a:ext uri="{FF2B5EF4-FFF2-40B4-BE49-F238E27FC236}">
                    <a16:creationId xmlns:a16="http://schemas.microsoft.com/office/drawing/2014/main" id="{D179F41E-791A-4CC4-B497-BC216181098B}"/>
                  </a:ext>
                </a:extLst>
              </p:cNvPr>
              <p:cNvSpPr/>
              <p:nvPr/>
            </p:nvSpPr>
            <p:spPr>
              <a:xfrm rot="16200000">
                <a:off x="4095431" y="3207157"/>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25" name="正方形/長方形 224">
                <a:extLst>
                  <a:ext uri="{FF2B5EF4-FFF2-40B4-BE49-F238E27FC236}">
                    <a16:creationId xmlns:a16="http://schemas.microsoft.com/office/drawing/2014/main" id="{43A1DAAA-C304-4DD4-B05A-DC5459C5B54A}"/>
                  </a:ext>
                </a:extLst>
              </p:cNvPr>
              <p:cNvSpPr/>
              <p:nvPr/>
            </p:nvSpPr>
            <p:spPr>
              <a:xfrm rot="16200000">
                <a:off x="4095431" y="4087303"/>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26" name="フリーフォーム 3">
                <a:extLst>
                  <a:ext uri="{FF2B5EF4-FFF2-40B4-BE49-F238E27FC236}">
                    <a16:creationId xmlns:a16="http://schemas.microsoft.com/office/drawing/2014/main" id="{045965C4-874E-4885-B28A-59B8853E2B99}"/>
                  </a:ext>
                </a:extLst>
              </p:cNvPr>
              <p:cNvSpPr/>
              <p:nvPr/>
            </p:nvSpPr>
            <p:spPr>
              <a:xfrm>
                <a:off x="1907820" y="2952750"/>
                <a:ext cx="742950" cy="2133600"/>
              </a:xfrm>
              <a:custGeom>
                <a:avLst/>
                <a:gdLst>
                  <a:gd name="connsiteX0" fmla="*/ 0 w 742950"/>
                  <a:gd name="connsiteY0" fmla="*/ 0 h 2133600"/>
                  <a:gd name="connsiteX1" fmla="*/ 0 w 742950"/>
                  <a:gd name="connsiteY1" fmla="*/ 266700 h 2133600"/>
                  <a:gd name="connsiteX2" fmla="*/ 276225 w 742950"/>
                  <a:gd name="connsiteY2" fmla="*/ 542925 h 2133600"/>
                  <a:gd name="connsiteX3" fmla="*/ 276225 w 742950"/>
                  <a:gd name="connsiteY3" fmla="*/ 1209675 h 2133600"/>
                  <a:gd name="connsiteX4" fmla="*/ 57150 w 742950"/>
                  <a:gd name="connsiteY4" fmla="*/ 1209675 h 2133600"/>
                  <a:gd name="connsiteX5" fmla="*/ 57150 w 742950"/>
                  <a:gd name="connsiteY5" fmla="*/ 2133600 h 2133600"/>
                  <a:gd name="connsiteX6" fmla="*/ 523875 w 742950"/>
                  <a:gd name="connsiteY6" fmla="*/ 2133600 h 2133600"/>
                  <a:gd name="connsiteX7" fmla="*/ 523875 w 742950"/>
                  <a:gd name="connsiteY7" fmla="*/ 1790700 h 2133600"/>
                  <a:gd name="connsiteX8" fmla="*/ 742950 w 742950"/>
                  <a:gd name="connsiteY8" fmla="*/ 179070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950" h="2133600">
                    <a:moveTo>
                      <a:pt x="0" y="0"/>
                    </a:moveTo>
                    <a:lnTo>
                      <a:pt x="0" y="266700"/>
                    </a:lnTo>
                    <a:lnTo>
                      <a:pt x="276225" y="542925"/>
                    </a:lnTo>
                    <a:lnTo>
                      <a:pt x="276225" y="1209675"/>
                    </a:lnTo>
                    <a:lnTo>
                      <a:pt x="57150" y="1209675"/>
                    </a:lnTo>
                    <a:lnTo>
                      <a:pt x="57150" y="2133600"/>
                    </a:lnTo>
                    <a:lnTo>
                      <a:pt x="523875" y="2133600"/>
                    </a:lnTo>
                    <a:lnTo>
                      <a:pt x="523875" y="1790700"/>
                    </a:lnTo>
                    <a:lnTo>
                      <a:pt x="742950" y="1790700"/>
                    </a:lnTo>
                  </a:path>
                </a:pathLst>
              </a:custGeom>
              <a:noFill/>
              <a:ln w="38100" cap="flat" cmpd="sng" algn="ctr">
                <a:solidFill>
                  <a:srgbClr val="E91E63"/>
                </a:solidFill>
                <a:prstDash val="solid"/>
                <a:headEnd type="oval"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pic>
            <p:nvPicPr>
              <p:cNvPr id="227" name="Picture 2" descr="\\QMUSP267\download\m171039\3901.png">
                <a:extLst>
                  <a:ext uri="{FF2B5EF4-FFF2-40B4-BE49-F238E27FC236}">
                    <a16:creationId xmlns:a16="http://schemas.microsoft.com/office/drawing/2014/main" id="{8BC7479F-F66A-4FF5-BBD7-9A1CFE15CDF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55596" y="5067454"/>
                <a:ext cx="180879" cy="180879"/>
              </a:xfrm>
              <a:prstGeom prst="rect">
                <a:avLst/>
              </a:prstGeom>
              <a:noFill/>
              <a:extLst>
                <a:ext uri="{909E8E84-426E-40DD-AFC4-6F175D3DCCD1}">
                  <a14:hiddenFill xmlns:a14="http://schemas.microsoft.com/office/drawing/2010/main">
                    <a:solidFill>
                      <a:srgbClr val="FFFFFF"/>
                    </a:solidFill>
                  </a14:hiddenFill>
                </a:ext>
              </a:extLst>
            </p:spPr>
          </p:pic>
          <p:grpSp>
            <p:nvGrpSpPr>
              <p:cNvPr id="228" name="段差">
                <a:extLst>
                  <a:ext uri="{FF2B5EF4-FFF2-40B4-BE49-F238E27FC236}">
                    <a16:creationId xmlns:a16="http://schemas.microsoft.com/office/drawing/2014/main" id="{C85182A2-8B89-4F93-A67E-A6904AB8763E}"/>
                  </a:ext>
                </a:extLst>
              </p:cNvPr>
              <p:cNvGrpSpPr/>
              <p:nvPr/>
            </p:nvGrpSpPr>
            <p:grpSpPr>
              <a:xfrm rot="16200000">
                <a:off x="1206633" y="3926021"/>
                <a:ext cx="671183" cy="200055"/>
                <a:chOff x="2593132" y="4206824"/>
                <a:chExt cx="671183" cy="200055"/>
              </a:xfrm>
            </p:grpSpPr>
            <p:sp>
              <p:nvSpPr>
                <p:cNvPr id="236" name="正方形/長方形 235">
                  <a:extLst>
                    <a:ext uri="{FF2B5EF4-FFF2-40B4-BE49-F238E27FC236}">
                      <a16:creationId xmlns:a16="http://schemas.microsoft.com/office/drawing/2014/main" id="{32390B5E-E24C-4C2B-8F3F-11B9C86DEF69}"/>
                    </a:ext>
                  </a:extLst>
                </p:cNvPr>
                <p:cNvSpPr/>
                <p:nvPr/>
              </p:nvSpPr>
              <p:spPr>
                <a:xfrm>
                  <a:off x="2593132" y="4250313"/>
                  <a:ext cx="671183" cy="113079"/>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37" name="テキスト ボックス 236">
                  <a:extLst>
                    <a:ext uri="{FF2B5EF4-FFF2-40B4-BE49-F238E27FC236}">
                      <a16:creationId xmlns:a16="http://schemas.microsoft.com/office/drawing/2014/main" id="{04209C40-7B67-4508-A4F6-0E01E81E58CC}"/>
                    </a:ext>
                  </a:extLst>
                </p:cNvPr>
                <p:cNvSpPr txBox="1"/>
                <p:nvPr/>
              </p:nvSpPr>
              <p:spPr>
                <a:xfrm>
                  <a:off x="2653149" y="4206824"/>
                  <a:ext cx="551152"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a:ln>
                        <a:noFill/>
                      </a:ln>
                      <a:solidFill>
                        <a:prstClr val="black"/>
                      </a:solidFill>
                      <a:effectLst/>
                      <a:uLnTx/>
                      <a:uFillTx/>
                      <a:latin typeface="Segoe UI"/>
                      <a:ea typeface="游ゴシック"/>
                    </a:rPr>
                    <a:t>障害物</a:t>
                  </a:r>
                </a:p>
              </p:txBody>
            </p:sp>
          </p:grpSp>
          <p:grpSp>
            <p:nvGrpSpPr>
              <p:cNvPr id="229" name="タンク">
                <a:extLst>
                  <a:ext uri="{FF2B5EF4-FFF2-40B4-BE49-F238E27FC236}">
                    <a16:creationId xmlns:a16="http://schemas.microsoft.com/office/drawing/2014/main" id="{D7ED6FAA-C69D-4D0E-B954-6BCE23C74043}"/>
                  </a:ext>
                </a:extLst>
              </p:cNvPr>
              <p:cNvGrpSpPr/>
              <p:nvPr/>
            </p:nvGrpSpPr>
            <p:grpSpPr>
              <a:xfrm>
                <a:off x="1574511" y="3690457"/>
                <a:ext cx="487247" cy="288000"/>
                <a:chOff x="7362820" y="2588818"/>
                <a:chExt cx="487247" cy="288000"/>
              </a:xfrm>
            </p:grpSpPr>
            <p:sp>
              <p:nvSpPr>
                <p:cNvPr id="234" name="正方形/長方形 233">
                  <a:extLst>
                    <a:ext uri="{FF2B5EF4-FFF2-40B4-BE49-F238E27FC236}">
                      <a16:creationId xmlns:a16="http://schemas.microsoft.com/office/drawing/2014/main" id="{BDEB7A39-206F-47BD-83ED-F0E79367AEC9}"/>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235" name="テキスト ボックス 234">
                  <a:extLst>
                    <a:ext uri="{FF2B5EF4-FFF2-40B4-BE49-F238E27FC236}">
                      <a16:creationId xmlns:a16="http://schemas.microsoft.com/office/drawing/2014/main" id="{79B7A8F6-8605-473D-A751-2C0D556A2DD3}"/>
                    </a:ext>
                  </a:extLst>
                </p:cNvPr>
                <p:cNvSpPr txBox="1"/>
                <p:nvPr/>
              </p:nvSpPr>
              <p:spPr>
                <a:xfrm>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a:ln>
                        <a:noFill/>
                      </a:ln>
                      <a:solidFill>
                        <a:prstClr val="black"/>
                      </a:solidFill>
                      <a:effectLst/>
                      <a:uLnTx/>
                      <a:uFillTx/>
                      <a:latin typeface="Segoe UI"/>
                      <a:ea typeface="游ゴシック"/>
                    </a:rPr>
                    <a:t>タンク</a:t>
                  </a:r>
                </a:p>
              </p:txBody>
            </p:sp>
          </p:grpSp>
          <p:cxnSp>
            <p:nvCxnSpPr>
              <p:cNvPr id="230" name="直線矢印コネクタ 229">
                <a:extLst>
                  <a:ext uri="{FF2B5EF4-FFF2-40B4-BE49-F238E27FC236}">
                    <a16:creationId xmlns:a16="http://schemas.microsoft.com/office/drawing/2014/main" id="{5946635B-90C9-4B48-8BD3-3287DED5E7EE}"/>
                  </a:ext>
                </a:extLst>
              </p:cNvPr>
              <p:cNvCxnSpPr/>
              <p:nvPr/>
            </p:nvCxnSpPr>
            <p:spPr>
              <a:xfrm>
                <a:off x="543922" y="6327841"/>
                <a:ext cx="3961196" cy="0"/>
              </a:xfrm>
              <a:prstGeom prst="straightConnector1">
                <a:avLst/>
              </a:prstGeom>
              <a:noFill/>
              <a:ln w="9525" cap="flat" cmpd="sng" algn="ctr">
                <a:solidFill>
                  <a:srgbClr val="2196F3">
                    <a:alpha val="50000"/>
                  </a:srgbClr>
                </a:solidFill>
                <a:prstDash val="solid"/>
                <a:headEnd type="triangle" w="med" len="med"/>
                <a:tailEnd type="triangle" w="med" len="med"/>
              </a:ln>
              <a:effectLst/>
            </p:spPr>
          </p:cxnSp>
          <p:sp>
            <p:nvSpPr>
              <p:cNvPr id="231" name="テキスト ボックス 230">
                <a:extLst>
                  <a:ext uri="{FF2B5EF4-FFF2-40B4-BE49-F238E27FC236}">
                    <a16:creationId xmlns:a16="http://schemas.microsoft.com/office/drawing/2014/main" id="{485A86D9-F1F3-494D-BE01-D32D0FDB58D6}"/>
                  </a:ext>
                </a:extLst>
              </p:cNvPr>
              <p:cNvSpPr txBox="1"/>
              <p:nvPr/>
            </p:nvSpPr>
            <p:spPr>
              <a:xfrm>
                <a:off x="2342311" y="6093296"/>
                <a:ext cx="484428" cy="276999"/>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latin typeface="Segoe UI"/>
                    <a:ea typeface="游ゴシック"/>
                  </a:rPr>
                  <a:t>11m</a:t>
                </a:r>
                <a:endParaRPr kumimoji="0" lang="ja-JP" altLang="en-US" sz="1200" b="0" i="0" u="none" strike="noStrike" kern="0" cap="none" spc="0" normalizeH="0" baseline="0" noProof="0" dirty="0">
                  <a:ln>
                    <a:noFill/>
                  </a:ln>
                  <a:solidFill>
                    <a:prstClr val="black"/>
                  </a:solidFill>
                  <a:effectLst/>
                  <a:uLnTx/>
                  <a:uFillTx/>
                  <a:latin typeface="Segoe UI"/>
                  <a:ea typeface="游ゴシック"/>
                </a:endParaRPr>
              </a:p>
            </p:txBody>
          </p:sp>
          <p:cxnSp>
            <p:nvCxnSpPr>
              <p:cNvPr id="232" name="直線矢印コネクタ 231">
                <a:extLst>
                  <a:ext uri="{FF2B5EF4-FFF2-40B4-BE49-F238E27FC236}">
                    <a16:creationId xmlns:a16="http://schemas.microsoft.com/office/drawing/2014/main" id="{3C61CACB-0050-44D5-AD3B-ED75FEBA7D51}"/>
                  </a:ext>
                </a:extLst>
              </p:cNvPr>
              <p:cNvCxnSpPr/>
              <p:nvPr/>
            </p:nvCxnSpPr>
            <p:spPr>
              <a:xfrm flipV="1">
                <a:off x="395536" y="1539569"/>
                <a:ext cx="0" cy="4536000"/>
              </a:xfrm>
              <a:prstGeom prst="straightConnector1">
                <a:avLst/>
              </a:prstGeom>
              <a:noFill/>
              <a:ln w="9525" cap="flat" cmpd="sng" algn="ctr">
                <a:solidFill>
                  <a:srgbClr val="2196F3">
                    <a:alpha val="50000"/>
                  </a:srgbClr>
                </a:solidFill>
                <a:prstDash val="solid"/>
                <a:headEnd type="triangle" w="med" len="med"/>
                <a:tailEnd type="triangle" w="med" len="med"/>
              </a:ln>
              <a:effectLst/>
            </p:spPr>
          </p:cxnSp>
          <p:sp>
            <p:nvSpPr>
              <p:cNvPr id="233" name="テキスト ボックス 232">
                <a:extLst>
                  <a:ext uri="{FF2B5EF4-FFF2-40B4-BE49-F238E27FC236}">
                    <a16:creationId xmlns:a16="http://schemas.microsoft.com/office/drawing/2014/main" id="{2F274AE3-C830-40D3-BE0A-1A0CFA7E49C4}"/>
                  </a:ext>
                </a:extLst>
              </p:cNvPr>
              <p:cNvSpPr txBox="1"/>
              <p:nvPr/>
            </p:nvSpPr>
            <p:spPr>
              <a:xfrm rot="16200000">
                <a:off x="-11272" y="3680632"/>
                <a:ext cx="601447" cy="276999"/>
              </a:xfrm>
              <a:prstGeom prst="rect">
                <a:avLst/>
              </a:prstGeom>
              <a:noFill/>
            </p:spPr>
            <p:txBody>
              <a:bodyPr wrap="none" rtlCol="0" anchor="ct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a:ln>
                      <a:noFill/>
                    </a:ln>
                    <a:solidFill>
                      <a:prstClr val="black"/>
                    </a:solidFill>
                    <a:effectLst/>
                    <a:uLnTx/>
                    <a:uFillTx/>
                    <a:latin typeface="Segoe UI"/>
                    <a:ea typeface="游ゴシック"/>
                  </a:rPr>
                  <a:t>12.6m</a:t>
                </a:r>
                <a:endParaRPr kumimoji="0" lang="ja-JP" altLang="en-US" sz="1200" b="0" i="0" u="none" strike="noStrike" kern="0" cap="none" spc="0" normalizeH="0" baseline="0" noProof="0">
                  <a:ln>
                    <a:noFill/>
                  </a:ln>
                  <a:solidFill>
                    <a:prstClr val="black"/>
                  </a:solidFill>
                  <a:effectLst/>
                  <a:uLnTx/>
                  <a:uFillTx/>
                  <a:latin typeface="Segoe UI"/>
                  <a:ea typeface="游ゴシック"/>
                </a:endParaRPr>
              </a:p>
            </p:txBody>
          </p:sp>
        </p:grpSp>
        <p:sp>
          <p:nvSpPr>
            <p:cNvPr id="192" name="テキスト ボックス 191">
              <a:extLst>
                <a:ext uri="{FF2B5EF4-FFF2-40B4-BE49-F238E27FC236}">
                  <a16:creationId xmlns:a16="http://schemas.microsoft.com/office/drawing/2014/main" id="{1656ED03-9343-4D14-BC24-4BDC50D49D2C}"/>
                </a:ext>
              </a:extLst>
            </p:cNvPr>
            <p:cNvSpPr txBox="1"/>
            <p:nvPr/>
          </p:nvSpPr>
          <p:spPr>
            <a:xfrm>
              <a:off x="657401" y="822057"/>
              <a:ext cx="2410002" cy="36933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prstClr val="black"/>
                  </a:solidFill>
                  <a:effectLst/>
                  <a:uLnTx/>
                  <a:uFillTx/>
                  <a:latin typeface="Segoe UI"/>
                  <a:ea typeface="游ゴシック"/>
                </a:rPr>
                <a:t>1/3</a:t>
              </a:r>
              <a:r>
                <a:rPr kumimoji="0" lang="ja-JP" altLang="en-US" sz="1800" b="0" i="0" u="none" strike="noStrike" kern="0" cap="none" spc="0" normalizeH="0" baseline="0" noProof="0" dirty="0">
                  <a:ln>
                    <a:noFill/>
                  </a:ln>
                  <a:solidFill>
                    <a:prstClr val="black"/>
                  </a:solidFill>
                  <a:effectLst/>
                  <a:uLnTx/>
                  <a:uFillTx/>
                  <a:latin typeface="Segoe UI"/>
                  <a:ea typeface="游ゴシック"/>
                </a:rPr>
                <a:t>（</a:t>
              </a:r>
              <a:r>
                <a:rPr kumimoji="0" lang="en-US" altLang="ja-JP" sz="1800" b="0" i="0" u="none" strike="noStrike" kern="0" cap="none" spc="0" normalizeH="0" baseline="0" noProof="0" dirty="0">
                  <a:ln>
                    <a:noFill/>
                  </a:ln>
                  <a:solidFill>
                    <a:prstClr val="black"/>
                  </a:solidFill>
                  <a:effectLst/>
                  <a:uLnTx/>
                  <a:uFillTx/>
                  <a:latin typeface="Segoe UI"/>
                  <a:ea typeface="游ゴシック"/>
                </a:rPr>
                <a:t>1</a:t>
              </a:r>
              <a:r>
                <a:rPr kumimoji="0" lang="ja-JP" altLang="en-US" sz="1800" b="0" i="0" u="none" strike="noStrike" kern="0" cap="none" spc="0" normalizeH="0" baseline="0" noProof="0" dirty="0">
                  <a:ln>
                    <a:noFill/>
                  </a:ln>
                  <a:solidFill>
                    <a:prstClr val="black"/>
                  </a:solidFill>
                  <a:effectLst/>
                  <a:uLnTx/>
                  <a:uFillTx/>
                  <a:latin typeface="Segoe UI"/>
                  <a:ea typeface="游ゴシック"/>
                </a:rPr>
                <a:t>階）</a:t>
              </a:r>
            </a:p>
          </p:txBody>
        </p:sp>
        <p:sp>
          <p:nvSpPr>
            <p:cNvPr id="193" name="テキスト ボックス 192">
              <a:extLst>
                <a:ext uri="{FF2B5EF4-FFF2-40B4-BE49-F238E27FC236}">
                  <a16:creationId xmlns:a16="http://schemas.microsoft.com/office/drawing/2014/main" id="{79915AAA-DF5A-441C-B936-3684D553EA42}"/>
                </a:ext>
              </a:extLst>
            </p:cNvPr>
            <p:cNvSpPr txBox="1"/>
            <p:nvPr/>
          </p:nvSpPr>
          <p:spPr>
            <a:xfrm>
              <a:off x="4451143" y="1400639"/>
              <a:ext cx="4747402" cy="3790077"/>
            </a:xfrm>
            <a:prstGeom prst="rect">
              <a:avLst/>
            </a:prstGeom>
            <a:noFill/>
          </p:spPr>
          <p:txBody>
            <a:bodyPr wrap="square" rtlCol="0">
              <a:spAutoFit/>
            </a:bodyPr>
            <a:lstStyle/>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dirty="0">
                  <a:ln>
                    <a:noFill/>
                  </a:ln>
                  <a:solidFill>
                    <a:prstClr val="black"/>
                  </a:solidFill>
                  <a:effectLst/>
                  <a:uLnTx/>
                  <a:uFillTx/>
                  <a:latin typeface="Segoe UI"/>
                  <a:ea typeface="游ゴシック"/>
                </a:rPr>
                <a:t>狭隘部での自律走行</a:t>
              </a:r>
              <a:endParaRPr kumimoji="0" lang="en-US" altLang="ja-JP" sz="1800" b="0" i="0" u="none" strike="noStrike" kern="0" cap="none" spc="0" normalizeH="0" baseline="0" noProof="0" dirty="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dirty="0">
                  <a:ln>
                    <a:noFill/>
                  </a:ln>
                  <a:solidFill>
                    <a:prstClr val="black"/>
                  </a:solidFill>
                  <a:effectLst/>
                  <a:uLnTx/>
                  <a:uFillTx/>
                  <a:latin typeface="Segoe UI"/>
                  <a:ea typeface="游ゴシック"/>
                </a:rPr>
                <a:t>マニピュレータによる計器へのアクセス</a:t>
              </a:r>
              <a:endParaRPr kumimoji="0" lang="en-US" altLang="ja-JP" sz="1800" b="0" i="0" u="none" strike="noStrike" kern="0" cap="none" spc="0" normalizeH="0" baseline="0" noProof="0" dirty="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dirty="0">
                  <a:ln>
                    <a:noFill/>
                  </a:ln>
                  <a:solidFill>
                    <a:prstClr val="black"/>
                  </a:solidFill>
                  <a:effectLst/>
                  <a:uLnTx/>
                  <a:uFillTx/>
                  <a:latin typeface="Segoe UI"/>
                  <a:ea typeface="游ゴシック"/>
                </a:rPr>
                <a:t>カメラによる画像取得</a:t>
              </a:r>
              <a:endParaRPr kumimoji="0" lang="en-US" altLang="ja-JP" sz="1800" b="0" i="0" u="none" strike="noStrike" kern="0" cap="none" spc="0" normalizeH="0" baseline="0" noProof="0" dirty="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dirty="0">
                  <a:ln>
                    <a:noFill/>
                  </a:ln>
                  <a:solidFill>
                    <a:prstClr val="black"/>
                  </a:solidFill>
                  <a:effectLst/>
                  <a:uLnTx/>
                  <a:uFillTx/>
                  <a:latin typeface="Segoe UI"/>
                  <a:ea typeface="游ゴシック"/>
                </a:rPr>
                <a:t>階段昇降</a:t>
              </a:r>
              <a:endParaRPr kumimoji="0" lang="en-US" altLang="ja-JP" sz="1800" b="0" i="0" u="none" strike="noStrike" kern="0" cap="none" spc="0" normalizeH="0" baseline="0" noProof="0" dirty="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dirty="0">
                  <a:ln>
                    <a:noFill/>
                  </a:ln>
                  <a:solidFill>
                    <a:prstClr val="black"/>
                  </a:solidFill>
                  <a:effectLst/>
                  <a:uLnTx/>
                  <a:uFillTx/>
                  <a:latin typeface="Segoe UI"/>
                  <a:ea typeface="游ゴシック"/>
                </a:rPr>
                <a:t>ダッシュボードでの情報確認</a:t>
              </a:r>
              <a:endParaRPr kumimoji="0" lang="en-US" altLang="ja-JP" sz="1800" b="0" i="0" u="none" strike="noStrike" kern="0" cap="none" spc="0" normalizeH="0" baseline="0" noProof="0" dirty="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dirty="0">
                  <a:ln>
                    <a:noFill/>
                  </a:ln>
                  <a:solidFill>
                    <a:srgbClr val="9E9E9E">
                      <a:lumMod val="40000"/>
                      <a:lumOff val="60000"/>
                    </a:srgbClr>
                  </a:solidFill>
                  <a:effectLst/>
                  <a:uLnTx/>
                  <a:uFillTx/>
                  <a:latin typeface="Segoe UI"/>
                  <a:ea typeface="游ゴシック"/>
                </a:rPr>
                <a:t>地図上にない障害物の検知</a:t>
              </a:r>
              <a:endParaRPr kumimoji="0" lang="en-US" altLang="ja-JP" sz="1800" b="0" i="0" u="none" strike="noStrike" kern="0" cap="none" spc="0" normalizeH="0" baseline="0" noProof="0" dirty="0">
                <a:ln>
                  <a:noFill/>
                </a:ln>
                <a:solidFill>
                  <a:srgbClr val="9E9E9E">
                    <a:lumMod val="40000"/>
                    <a:lumOff val="60000"/>
                  </a:srgbClr>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dirty="0">
                  <a:ln>
                    <a:noFill/>
                  </a:ln>
                  <a:solidFill>
                    <a:srgbClr val="9E9E9E">
                      <a:lumMod val="40000"/>
                      <a:lumOff val="60000"/>
                    </a:srgbClr>
                  </a:solidFill>
                  <a:effectLst/>
                  <a:uLnTx/>
                  <a:uFillTx/>
                  <a:latin typeface="Segoe UI"/>
                  <a:ea typeface="游ゴシック"/>
                </a:rPr>
                <a:t>熱画像カメラによる画像取得</a:t>
              </a:r>
              <a:endParaRPr kumimoji="0" lang="en-US" altLang="ja-JP" sz="1800" b="0" i="0" u="none" strike="noStrike" kern="0" cap="none" spc="0" normalizeH="0" baseline="0" noProof="0" dirty="0">
                <a:ln>
                  <a:noFill/>
                </a:ln>
                <a:solidFill>
                  <a:srgbClr val="9E9E9E">
                    <a:lumMod val="40000"/>
                    <a:lumOff val="60000"/>
                  </a:srgbClr>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dirty="0">
                  <a:ln>
                    <a:noFill/>
                  </a:ln>
                  <a:solidFill>
                    <a:srgbClr val="9E9E9E">
                      <a:lumMod val="40000"/>
                      <a:lumOff val="60000"/>
                    </a:srgbClr>
                  </a:solidFill>
                  <a:effectLst/>
                  <a:uLnTx/>
                  <a:uFillTx/>
                  <a:latin typeface="Segoe UI"/>
                  <a:ea typeface="游ゴシック"/>
                </a:rPr>
                <a:t>自律走行による障害物乗り越え</a:t>
              </a:r>
              <a:endParaRPr kumimoji="0" lang="en-US" altLang="ja-JP" sz="1800" b="0" i="0" u="none" strike="noStrike" kern="0" cap="none" spc="0" normalizeH="0" baseline="0" noProof="0" dirty="0">
                <a:ln>
                  <a:noFill/>
                </a:ln>
                <a:solidFill>
                  <a:srgbClr val="9E9E9E">
                    <a:lumMod val="40000"/>
                    <a:lumOff val="60000"/>
                  </a:srgbClr>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dirty="0">
                  <a:ln>
                    <a:noFill/>
                  </a:ln>
                  <a:solidFill>
                    <a:srgbClr val="9E9E9E">
                      <a:lumMod val="40000"/>
                      <a:lumOff val="60000"/>
                    </a:srgbClr>
                  </a:solidFill>
                  <a:effectLst/>
                  <a:uLnTx/>
                  <a:uFillTx/>
                  <a:latin typeface="Segoe UI"/>
                  <a:ea typeface="游ゴシック"/>
                </a:rPr>
                <a:t>非接触給電</a:t>
              </a:r>
              <a:endParaRPr kumimoji="0" lang="en-US" altLang="ja-JP" sz="1800" b="0" i="0" u="none" strike="noStrike" kern="0" cap="none" spc="0" normalizeH="0" baseline="0" noProof="0" dirty="0">
                <a:ln>
                  <a:noFill/>
                </a:ln>
                <a:solidFill>
                  <a:srgbClr val="9E9E9E">
                    <a:lumMod val="40000"/>
                    <a:lumOff val="60000"/>
                  </a:srgbClr>
                </a:solidFill>
                <a:effectLst/>
                <a:uLnTx/>
                <a:uFillTx/>
                <a:latin typeface="Segoe UI"/>
                <a:ea typeface="游ゴシック"/>
              </a:endParaRPr>
            </a:p>
          </p:txBody>
        </p:sp>
        <p:sp>
          <p:nvSpPr>
            <p:cNvPr id="194" name="テキスト ボックス 193">
              <a:extLst>
                <a:ext uri="{FF2B5EF4-FFF2-40B4-BE49-F238E27FC236}">
                  <a16:creationId xmlns:a16="http://schemas.microsoft.com/office/drawing/2014/main" id="{3F426A44-A0C7-4A37-A0EB-9E2A6C1C2D60}"/>
                </a:ext>
              </a:extLst>
            </p:cNvPr>
            <p:cNvSpPr txBox="1"/>
            <p:nvPr/>
          </p:nvSpPr>
          <p:spPr>
            <a:xfrm>
              <a:off x="2787804" y="2971114"/>
              <a:ext cx="283918"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1</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195" name="テキスト ボックス 194">
              <a:extLst>
                <a:ext uri="{FF2B5EF4-FFF2-40B4-BE49-F238E27FC236}">
                  <a16:creationId xmlns:a16="http://schemas.microsoft.com/office/drawing/2014/main" id="{63E3D755-F67A-4A1E-96B5-A8F75F1CEBA3}"/>
                </a:ext>
              </a:extLst>
            </p:cNvPr>
            <p:cNvSpPr txBox="1"/>
            <p:nvPr/>
          </p:nvSpPr>
          <p:spPr>
            <a:xfrm>
              <a:off x="2174325" y="4639387"/>
              <a:ext cx="925976"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2, 3, 5</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196" name="テキスト ボックス 195">
              <a:extLst>
                <a:ext uri="{FF2B5EF4-FFF2-40B4-BE49-F238E27FC236}">
                  <a16:creationId xmlns:a16="http://schemas.microsoft.com/office/drawing/2014/main" id="{1A9053AD-2D58-4EB9-A4AE-215795A1C816}"/>
                </a:ext>
              </a:extLst>
            </p:cNvPr>
            <p:cNvSpPr txBox="1"/>
            <p:nvPr/>
          </p:nvSpPr>
          <p:spPr>
            <a:xfrm>
              <a:off x="2523139" y="4177827"/>
              <a:ext cx="568153"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4</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197" name="フリーフォーム: 図形 196">
              <a:extLst>
                <a:ext uri="{FF2B5EF4-FFF2-40B4-BE49-F238E27FC236}">
                  <a16:creationId xmlns:a16="http://schemas.microsoft.com/office/drawing/2014/main" id="{C0FBB8D5-E68C-4D23-9BFF-2836A0EDDF01}"/>
                </a:ext>
              </a:extLst>
            </p:cNvPr>
            <p:cNvSpPr/>
            <p:nvPr/>
          </p:nvSpPr>
          <p:spPr>
            <a:xfrm>
              <a:off x="2080941" y="3302000"/>
              <a:ext cx="946150" cy="228600"/>
            </a:xfrm>
            <a:custGeom>
              <a:avLst/>
              <a:gdLst>
                <a:gd name="connsiteX0" fmla="*/ 0 w 946150"/>
                <a:gd name="connsiteY0" fmla="*/ 228600 h 228600"/>
                <a:gd name="connsiteX1" fmla="*/ 228600 w 946150"/>
                <a:gd name="connsiteY1" fmla="*/ 0 h 228600"/>
                <a:gd name="connsiteX2" fmla="*/ 946150 w 946150"/>
                <a:gd name="connsiteY2" fmla="*/ 0 h 228600"/>
              </a:gdLst>
              <a:ahLst/>
              <a:cxnLst>
                <a:cxn ang="0">
                  <a:pos x="connsiteX0" y="connsiteY0"/>
                </a:cxn>
                <a:cxn ang="0">
                  <a:pos x="connsiteX1" y="connsiteY1"/>
                </a:cxn>
                <a:cxn ang="0">
                  <a:pos x="connsiteX2" y="connsiteY2"/>
                </a:cxn>
              </a:cxnLst>
              <a:rect l="l" t="t" r="r" b="b"/>
              <a:pathLst>
                <a:path w="946150" h="228600">
                  <a:moveTo>
                    <a:pt x="0" y="228600"/>
                  </a:moveTo>
                  <a:lnTo>
                    <a:pt x="228600" y="0"/>
                  </a:lnTo>
                  <a:lnTo>
                    <a:pt x="946150" y="0"/>
                  </a:lnTo>
                </a:path>
              </a:pathLst>
            </a:custGeom>
            <a:noFill/>
            <a:ln w="25400" cap="flat" cmpd="sng" algn="ctr">
              <a:solidFill>
                <a:sysClr val="windowText" lastClr="000000"/>
              </a:solidFill>
              <a:prstDash val="solid"/>
              <a:headEnd type="ova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98" name="フリーフォーム: 図形 197">
              <a:extLst>
                <a:ext uri="{FF2B5EF4-FFF2-40B4-BE49-F238E27FC236}">
                  <a16:creationId xmlns:a16="http://schemas.microsoft.com/office/drawing/2014/main" id="{19F3C02B-6D54-44A5-9E26-E7381C126F55}"/>
                </a:ext>
              </a:extLst>
            </p:cNvPr>
            <p:cNvSpPr/>
            <p:nvPr/>
          </p:nvSpPr>
          <p:spPr>
            <a:xfrm>
              <a:off x="2565081" y="4509286"/>
              <a:ext cx="430613" cy="159799"/>
            </a:xfrm>
            <a:custGeom>
              <a:avLst/>
              <a:gdLst>
                <a:gd name="connsiteX0" fmla="*/ 0 w 1083076"/>
                <a:gd name="connsiteY0" fmla="*/ 159798 h 159798"/>
                <a:gd name="connsiteX1" fmla="*/ 159798 w 1083076"/>
                <a:gd name="connsiteY1" fmla="*/ 0 h 159798"/>
                <a:gd name="connsiteX2" fmla="*/ 1083076 w 1083076"/>
                <a:gd name="connsiteY2" fmla="*/ 0 h 159798"/>
                <a:gd name="connsiteX0" fmla="*/ 0 w 421088"/>
                <a:gd name="connsiteY0" fmla="*/ 164561 h 164561"/>
                <a:gd name="connsiteX1" fmla="*/ 159798 w 421088"/>
                <a:gd name="connsiteY1" fmla="*/ 4763 h 164561"/>
                <a:gd name="connsiteX2" fmla="*/ 421088 w 421088"/>
                <a:gd name="connsiteY2" fmla="*/ 0 h 164561"/>
                <a:gd name="connsiteX0" fmla="*/ 0 w 430613"/>
                <a:gd name="connsiteY0" fmla="*/ 159798 h 159798"/>
                <a:gd name="connsiteX1" fmla="*/ 159798 w 430613"/>
                <a:gd name="connsiteY1" fmla="*/ 0 h 159798"/>
                <a:gd name="connsiteX2" fmla="*/ 430613 w 430613"/>
                <a:gd name="connsiteY2" fmla="*/ 14287 h 159798"/>
                <a:gd name="connsiteX0" fmla="*/ 0 w 430613"/>
                <a:gd name="connsiteY0" fmla="*/ 159799 h 159799"/>
                <a:gd name="connsiteX1" fmla="*/ 159798 w 430613"/>
                <a:gd name="connsiteY1" fmla="*/ 1 h 159799"/>
                <a:gd name="connsiteX2" fmla="*/ 430613 w 430613"/>
                <a:gd name="connsiteY2" fmla="*/ 0 h 159799"/>
              </a:gdLst>
              <a:ahLst/>
              <a:cxnLst>
                <a:cxn ang="0">
                  <a:pos x="connsiteX0" y="connsiteY0"/>
                </a:cxn>
                <a:cxn ang="0">
                  <a:pos x="connsiteX1" y="connsiteY1"/>
                </a:cxn>
                <a:cxn ang="0">
                  <a:pos x="connsiteX2" y="connsiteY2"/>
                </a:cxn>
              </a:cxnLst>
              <a:rect l="l" t="t" r="r" b="b"/>
              <a:pathLst>
                <a:path w="430613" h="159799">
                  <a:moveTo>
                    <a:pt x="0" y="159799"/>
                  </a:moveTo>
                  <a:lnTo>
                    <a:pt x="159798" y="1"/>
                  </a:lnTo>
                  <a:lnTo>
                    <a:pt x="430613" y="0"/>
                  </a:lnTo>
                </a:path>
              </a:pathLst>
            </a:custGeom>
            <a:noFill/>
            <a:ln w="25400" cap="flat" cmpd="sng" algn="ctr">
              <a:solidFill>
                <a:sysClr val="windowText" lastClr="000000"/>
              </a:solidFill>
              <a:prstDash val="solid"/>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99" name="フリーフォーム: 図形 198">
              <a:extLst>
                <a:ext uri="{FF2B5EF4-FFF2-40B4-BE49-F238E27FC236}">
                  <a16:creationId xmlns:a16="http://schemas.microsoft.com/office/drawing/2014/main" id="{F51A193F-78B8-49C5-B49A-1367AF657957}"/>
                </a:ext>
              </a:extLst>
            </p:cNvPr>
            <p:cNvSpPr/>
            <p:nvPr/>
          </p:nvSpPr>
          <p:spPr>
            <a:xfrm>
              <a:off x="1934644" y="4970848"/>
              <a:ext cx="1083076" cy="159798"/>
            </a:xfrm>
            <a:custGeom>
              <a:avLst/>
              <a:gdLst>
                <a:gd name="connsiteX0" fmla="*/ 0 w 1083076"/>
                <a:gd name="connsiteY0" fmla="*/ 159798 h 159798"/>
                <a:gd name="connsiteX1" fmla="*/ 159798 w 1083076"/>
                <a:gd name="connsiteY1" fmla="*/ 0 h 159798"/>
                <a:gd name="connsiteX2" fmla="*/ 1083076 w 1083076"/>
                <a:gd name="connsiteY2" fmla="*/ 0 h 159798"/>
              </a:gdLst>
              <a:ahLst/>
              <a:cxnLst>
                <a:cxn ang="0">
                  <a:pos x="connsiteX0" y="connsiteY0"/>
                </a:cxn>
                <a:cxn ang="0">
                  <a:pos x="connsiteX1" y="connsiteY1"/>
                </a:cxn>
                <a:cxn ang="0">
                  <a:pos x="connsiteX2" y="connsiteY2"/>
                </a:cxn>
              </a:cxnLst>
              <a:rect l="l" t="t" r="r" b="b"/>
              <a:pathLst>
                <a:path w="1083076" h="159798">
                  <a:moveTo>
                    <a:pt x="0" y="159798"/>
                  </a:moveTo>
                  <a:lnTo>
                    <a:pt x="159798" y="0"/>
                  </a:lnTo>
                  <a:lnTo>
                    <a:pt x="1083076" y="0"/>
                  </a:lnTo>
                </a:path>
              </a:pathLst>
            </a:custGeom>
            <a:noFill/>
            <a:ln w="25400" cap="flat" cmpd="sng" algn="ctr">
              <a:solidFill>
                <a:sysClr val="windowText" lastClr="000000"/>
              </a:solidFill>
              <a:prstDash val="solid"/>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grpSp>
      <p:pic>
        <p:nvPicPr>
          <p:cNvPr id="2" name="DM200100">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10"/>
          <a:stretch>
            <a:fillRect/>
          </a:stretch>
        </p:blipFill>
        <p:spPr>
          <a:xfrm>
            <a:off x="-720000" y="0"/>
            <a:ext cx="609600" cy="609600"/>
          </a:xfrm>
          <a:prstGeom prst="rect">
            <a:avLst/>
          </a:prstGeom>
        </p:spPr>
      </p:pic>
      <p:sp>
        <p:nvSpPr>
          <p:cNvPr id="65"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4223332153"/>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11"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084" fill="hold"/>
                                        <p:tgtEl>
                                          <p:spTgt spid="2"/>
                                        </p:tgtEl>
                                      </p:cBhvr>
                                    </p:cmd>
                                  </p:childTnLst>
                                </p:cTn>
                              </p:par>
                            </p:childTnLst>
                          </p:cTn>
                        </p:par>
                        <p:par>
                          <p:cTn id="7" fill="hold">
                            <p:stCondLst>
                              <p:cond delay="20084"/>
                            </p:stCondLst>
                            <p:childTnLst>
                              <p:par>
                                <p:cTn id="8" presetID="1" presetClass="entr" presetSubtype="0" fill="hold" grpId="0" nodeType="afterEffect">
                                  <p:stCondLst>
                                    <p:cond delay="250"/>
                                  </p:stCondLst>
                                  <p:childTnLst>
                                    <p:set>
                                      <p:cBhvr>
                                        <p:cTn id="9"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childTnLst>
        </p:cTn>
      </p:par>
    </p:tnLst>
    <p:bldLst>
      <p:bldP spid="6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タイトル 2">
            <a:extLst>
              <a:ext uri="{FF2B5EF4-FFF2-40B4-BE49-F238E27FC236}">
                <a16:creationId xmlns:a16="http://schemas.microsoft.com/office/drawing/2014/main" id="{C600E9EC-2052-41BA-815A-12890E4F0D74}"/>
              </a:ext>
            </a:extLst>
          </p:cNvPr>
          <p:cNvSpPr txBox="1">
            <a:spLocks/>
          </p:cNvSpPr>
          <p:nvPr/>
        </p:nvSpPr>
        <p:spPr>
          <a:xfrm>
            <a:off x="512731" y="136985"/>
            <a:ext cx="7504144"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“ASCENT”</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自動巡回デモシナリオ</a:t>
            </a:r>
            <a:r>
              <a:rPr lang="ja-JP" altLang="en-US" sz="16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(2/3)</a:t>
            </a:r>
            <a:endParaRPr lang="ja-JP" altLang="en-US" sz="18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a:defRPr/>
            </a:pPr>
            <a:endParaRPr lang="ja-JP" altLang="en-US" sz="16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kumimoji="1" lang="ja-JP" altLang="en-US" sz="1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8" name="グループ化 57">
            <a:extLst>
              <a:ext uri="{FF2B5EF4-FFF2-40B4-BE49-F238E27FC236}">
                <a16:creationId xmlns:a16="http://schemas.microsoft.com/office/drawing/2014/main" id="{17FC844F-7CC5-41A2-BCAF-931F15BBD226}"/>
              </a:ext>
            </a:extLst>
          </p:cNvPr>
          <p:cNvGrpSpPr/>
          <p:nvPr/>
        </p:nvGrpSpPr>
        <p:grpSpPr>
          <a:xfrm>
            <a:off x="72000" y="711525"/>
            <a:ext cx="9126545" cy="5658770"/>
            <a:chOff x="72000" y="711525"/>
            <a:chExt cx="9126545" cy="5658770"/>
          </a:xfrm>
        </p:grpSpPr>
        <p:pic>
          <p:nvPicPr>
            <p:cNvPr id="60" name="方位磁針">
              <a:extLst>
                <a:ext uri="{FF2B5EF4-FFF2-40B4-BE49-F238E27FC236}">
                  <a16:creationId xmlns:a16="http://schemas.microsoft.com/office/drawing/2014/main" id="{07A3E3CF-4E7A-4342-B636-4FBA20B26374}"/>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49219" y1="74805" x2="49219" y2="74805"/>
                          <a14:foregroundMark x1="51953" y1="12109" x2="51953" y2="12109"/>
                          <a14:foregroundMark x1="66016" y1="28711" x2="66016" y2="28711"/>
                          <a14:foregroundMark x1="41211" y1="25391" x2="41211" y2="25391"/>
                          <a14:backgroundMark x1="86719" y1="11328" x2="86719" y2="11328"/>
                          <a14:backgroundMark x1="67969" y1="52148" x2="67969" y2="52148"/>
                        </a14:backgroundRemoval>
                      </a14:imgEffect>
                    </a14:imgLayer>
                  </a14:imgProps>
                </a:ext>
                <a:ext uri="{28A0092B-C50C-407E-A947-70E740481C1C}">
                  <a14:useLocalDpi xmlns:a14="http://schemas.microsoft.com/office/drawing/2010/main" val="0"/>
                </a:ext>
              </a:extLst>
            </a:blip>
            <a:srcRect/>
            <a:stretch>
              <a:fillRect/>
            </a:stretch>
          </p:blipFill>
          <p:spPr bwMode="auto">
            <a:xfrm>
              <a:off x="78713" y="711525"/>
              <a:ext cx="485227" cy="485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1" name="グループ化 60">
              <a:extLst>
                <a:ext uri="{FF2B5EF4-FFF2-40B4-BE49-F238E27FC236}">
                  <a16:creationId xmlns:a16="http://schemas.microsoft.com/office/drawing/2014/main" id="{A2C1825C-3EC9-4824-8FEB-443D242C93F5}"/>
                </a:ext>
              </a:extLst>
            </p:cNvPr>
            <p:cNvGrpSpPr/>
            <p:nvPr/>
          </p:nvGrpSpPr>
          <p:grpSpPr>
            <a:xfrm>
              <a:off x="72000" y="1052655"/>
              <a:ext cx="4354166" cy="5317640"/>
              <a:chOff x="150952" y="1052655"/>
              <a:chExt cx="4354166" cy="5317640"/>
            </a:xfrm>
          </p:grpSpPr>
          <p:pic>
            <p:nvPicPr>
              <p:cNvPr id="70" name="テストスタンド">
                <a:extLst>
                  <a:ext uri="{FF2B5EF4-FFF2-40B4-BE49-F238E27FC236}">
                    <a16:creationId xmlns:a16="http://schemas.microsoft.com/office/drawing/2014/main" id="{9F07FCEF-E8C2-4BB3-8484-BD4496F3F2E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1385273" y="2499374"/>
                <a:ext cx="3959306" cy="2160000"/>
              </a:xfrm>
              <a:prstGeom prst="rect">
                <a:avLst/>
              </a:prstGeom>
              <a:noFill/>
              <a:extLst>
                <a:ext uri="{909E8E84-426E-40DD-AFC4-6F175D3DCCD1}">
                  <a14:hiddenFill xmlns:a14="http://schemas.microsoft.com/office/drawing/2010/main">
                    <a:solidFill>
                      <a:srgbClr val="FFFFFF"/>
                    </a:solidFill>
                  </a14:hiddenFill>
                </a:ext>
              </a:extLst>
            </p:spPr>
          </p:pic>
          <p:sp>
            <p:nvSpPr>
              <p:cNvPr id="71" name="正方形/長方形 70">
                <a:extLst>
                  <a:ext uri="{FF2B5EF4-FFF2-40B4-BE49-F238E27FC236}">
                    <a16:creationId xmlns:a16="http://schemas.microsoft.com/office/drawing/2014/main" id="{E4AAB84F-D303-42A1-8FB8-6C6AD4E1DC41}"/>
                  </a:ext>
                </a:extLst>
              </p:cNvPr>
              <p:cNvSpPr/>
              <p:nvPr/>
            </p:nvSpPr>
            <p:spPr>
              <a:xfrm>
                <a:off x="2962687" y="1369612"/>
                <a:ext cx="144016" cy="144016"/>
              </a:xfrm>
              <a:prstGeom prst="rect">
                <a:avLst/>
              </a:prstGeom>
              <a:solidFill>
                <a:sysClr val="windowText" lastClr="0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72" name="正方形/長方形 71">
                <a:extLst>
                  <a:ext uri="{FF2B5EF4-FFF2-40B4-BE49-F238E27FC236}">
                    <a16:creationId xmlns:a16="http://schemas.microsoft.com/office/drawing/2014/main" id="{76EDF17B-4868-41F5-ABB8-70702C767089}"/>
                  </a:ext>
                </a:extLst>
              </p:cNvPr>
              <p:cNvSpPr/>
              <p:nvPr/>
            </p:nvSpPr>
            <p:spPr>
              <a:xfrm>
                <a:off x="2962687" y="1052655"/>
                <a:ext cx="144016" cy="144016"/>
              </a:xfrm>
              <a:prstGeom prst="rect">
                <a:avLst/>
              </a:prstGeom>
              <a:solidFill>
                <a:sysClr val="windowText" lastClr="0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73" name="正方形/長方形 72">
                <a:extLst>
                  <a:ext uri="{FF2B5EF4-FFF2-40B4-BE49-F238E27FC236}">
                    <a16:creationId xmlns:a16="http://schemas.microsoft.com/office/drawing/2014/main" id="{D91CCA2F-86C8-410D-9249-5396D301C2EB}"/>
                  </a:ext>
                </a:extLst>
              </p:cNvPr>
              <p:cNvSpPr/>
              <p:nvPr/>
            </p:nvSpPr>
            <p:spPr>
              <a:xfrm>
                <a:off x="545118" y="1551132"/>
                <a:ext cx="3960000" cy="4536000"/>
              </a:xfrm>
              <a:prstGeom prst="rect">
                <a:avLst/>
              </a:prstGeom>
              <a:noFill/>
              <a:ln w="25400" cap="flat" cmpd="sng" algn="ctr">
                <a:solidFill>
                  <a:srgbClr val="9E9E9E"/>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74" name="衝立">
                <a:extLst>
                  <a:ext uri="{FF2B5EF4-FFF2-40B4-BE49-F238E27FC236}">
                    <a16:creationId xmlns:a16="http://schemas.microsoft.com/office/drawing/2014/main" id="{0452FA38-1421-498A-887E-21C5532EC838}"/>
                  </a:ext>
                </a:extLst>
              </p:cNvPr>
              <p:cNvSpPr/>
              <p:nvPr/>
            </p:nvSpPr>
            <p:spPr>
              <a:xfrm>
                <a:off x="561380" y="1557712"/>
                <a:ext cx="2167980" cy="4529420"/>
              </a:xfrm>
              <a:custGeom>
                <a:avLst/>
                <a:gdLst>
                  <a:gd name="connsiteX0" fmla="*/ 2173857 w 2579298"/>
                  <a:gd name="connsiteY0" fmla="*/ 0 h 5270740"/>
                  <a:gd name="connsiteX1" fmla="*/ 0 w 2579298"/>
                  <a:gd name="connsiteY1" fmla="*/ 0 h 5270740"/>
                  <a:gd name="connsiteX2" fmla="*/ 0 w 2579298"/>
                  <a:gd name="connsiteY2" fmla="*/ 5270740 h 5270740"/>
                  <a:gd name="connsiteX3" fmla="*/ 2579298 w 2579298"/>
                  <a:gd name="connsiteY3" fmla="*/ 5270740 h 5270740"/>
                </a:gdLst>
                <a:ahLst/>
                <a:cxnLst>
                  <a:cxn ang="0">
                    <a:pos x="connsiteX0" y="connsiteY0"/>
                  </a:cxn>
                  <a:cxn ang="0">
                    <a:pos x="connsiteX1" y="connsiteY1"/>
                  </a:cxn>
                  <a:cxn ang="0">
                    <a:pos x="connsiteX2" y="connsiteY2"/>
                  </a:cxn>
                  <a:cxn ang="0">
                    <a:pos x="connsiteX3" y="connsiteY3"/>
                  </a:cxn>
                </a:cxnLst>
                <a:rect l="l" t="t" r="r" b="b"/>
                <a:pathLst>
                  <a:path w="2579298" h="5270740">
                    <a:moveTo>
                      <a:pt x="2173857" y="0"/>
                    </a:moveTo>
                    <a:lnTo>
                      <a:pt x="0" y="0"/>
                    </a:lnTo>
                    <a:lnTo>
                      <a:pt x="0" y="5270740"/>
                    </a:lnTo>
                    <a:lnTo>
                      <a:pt x="2579298" y="5270740"/>
                    </a:lnTo>
                  </a:path>
                </a:pathLst>
              </a:custGeom>
              <a:noFill/>
              <a:ln w="76200" cap="flat" cmpd="sng" algn="ctr">
                <a:solidFill>
                  <a:srgbClr val="9E9E9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75" name="正方形/長方形 74">
                <a:extLst>
                  <a:ext uri="{FF2B5EF4-FFF2-40B4-BE49-F238E27FC236}">
                    <a16:creationId xmlns:a16="http://schemas.microsoft.com/office/drawing/2014/main" id="{A13D0BFD-2C37-4753-AF31-1EE311702527}"/>
                  </a:ext>
                </a:extLst>
              </p:cNvPr>
              <p:cNvSpPr/>
              <p:nvPr/>
            </p:nvSpPr>
            <p:spPr>
              <a:xfrm>
                <a:off x="545118" y="1369612"/>
                <a:ext cx="144016" cy="144016"/>
              </a:xfrm>
              <a:prstGeom prst="rect">
                <a:avLst/>
              </a:prstGeom>
              <a:solidFill>
                <a:sysClr val="windowText" lastClr="0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76" name="正方形/長方形 75">
                <a:extLst>
                  <a:ext uri="{FF2B5EF4-FFF2-40B4-BE49-F238E27FC236}">
                    <a16:creationId xmlns:a16="http://schemas.microsoft.com/office/drawing/2014/main" id="{B1333734-10E4-4422-B9D9-80D4453436CF}"/>
                  </a:ext>
                </a:extLst>
              </p:cNvPr>
              <p:cNvSpPr/>
              <p:nvPr/>
            </p:nvSpPr>
            <p:spPr>
              <a:xfrm rot="16200000">
                <a:off x="3406327" y="3834859"/>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77" name="正方形/長方形 76">
                <a:extLst>
                  <a:ext uri="{FF2B5EF4-FFF2-40B4-BE49-F238E27FC236}">
                    <a16:creationId xmlns:a16="http://schemas.microsoft.com/office/drawing/2014/main" id="{A8EB1FF9-CC92-425B-9248-A55E600888BB}"/>
                  </a:ext>
                </a:extLst>
              </p:cNvPr>
              <p:cNvSpPr/>
              <p:nvPr/>
            </p:nvSpPr>
            <p:spPr>
              <a:xfrm rot="16200000">
                <a:off x="3766327" y="4199711"/>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78" name="正方形/長方形 77">
                <a:extLst>
                  <a:ext uri="{FF2B5EF4-FFF2-40B4-BE49-F238E27FC236}">
                    <a16:creationId xmlns:a16="http://schemas.microsoft.com/office/drawing/2014/main" id="{2946E430-26CF-44C2-898D-482E7CD171ED}"/>
                  </a:ext>
                </a:extLst>
              </p:cNvPr>
              <p:cNvSpPr/>
              <p:nvPr/>
            </p:nvSpPr>
            <p:spPr>
              <a:xfrm>
                <a:off x="3163327" y="4123385"/>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79" name="正方形/長方形 78">
                <a:extLst>
                  <a:ext uri="{FF2B5EF4-FFF2-40B4-BE49-F238E27FC236}">
                    <a16:creationId xmlns:a16="http://schemas.microsoft.com/office/drawing/2014/main" id="{6A1F7D07-6CB7-4C30-8EC4-B959AFA17D4D}"/>
                  </a:ext>
                </a:extLst>
              </p:cNvPr>
              <p:cNvSpPr/>
              <p:nvPr/>
            </p:nvSpPr>
            <p:spPr>
              <a:xfrm rot="16200000">
                <a:off x="2920327" y="3838777"/>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80" name="正方形/長方形 79">
                <a:extLst>
                  <a:ext uri="{FF2B5EF4-FFF2-40B4-BE49-F238E27FC236}">
                    <a16:creationId xmlns:a16="http://schemas.microsoft.com/office/drawing/2014/main" id="{7D32E65F-934C-41BC-A147-64C9B062466B}"/>
                  </a:ext>
                </a:extLst>
              </p:cNvPr>
              <p:cNvSpPr/>
              <p:nvPr/>
            </p:nvSpPr>
            <p:spPr>
              <a:xfrm>
                <a:off x="3505327" y="3543307"/>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81" name="フリーフォーム 2">
                <a:extLst>
                  <a:ext uri="{FF2B5EF4-FFF2-40B4-BE49-F238E27FC236}">
                    <a16:creationId xmlns:a16="http://schemas.microsoft.com/office/drawing/2014/main" id="{B2DED106-D7DD-42A4-9B9E-A0CC9F51EB4E}"/>
                  </a:ext>
                </a:extLst>
              </p:cNvPr>
              <p:cNvSpPr/>
              <p:nvPr/>
            </p:nvSpPr>
            <p:spPr>
              <a:xfrm>
                <a:off x="2933645" y="2924355"/>
                <a:ext cx="1259456" cy="1785668"/>
              </a:xfrm>
              <a:custGeom>
                <a:avLst/>
                <a:gdLst>
                  <a:gd name="connsiteX0" fmla="*/ 1155939 w 1259456"/>
                  <a:gd name="connsiteY0" fmla="*/ 1785668 h 1785668"/>
                  <a:gd name="connsiteX1" fmla="*/ 1259456 w 1259456"/>
                  <a:gd name="connsiteY1" fmla="*/ 1785668 h 1785668"/>
                  <a:gd name="connsiteX2" fmla="*/ 1259456 w 1259456"/>
                  <a:gd name="connsiteY2" fmla="*/ 854015 h 1785668"/>
                  <a:gd name="connsiteX3" fmla="*/ 871267 w 1259456"/>
                  <a:gd name="connsiteY3" fmla="*/ 854015 h 1785668"/>
                  <a:gd name="connsiteX4" fmla="*/ 871267 w 1259456"/>
                  <a:gd name="connsiteY4" fmla="*/ 1388853 h 1785668"/>
                  <a:gd name="connsiteX5" fmla="*/ 0 w 1259456"/>
                  <a:gd name="connsiteY5" fmla="*/ 1388853 h 1785668"/>
                  <a:gd name="connsiteX6" fmla="*/ 0 w 1259456"/>
                  <a:gd name="connsiteY6" fmla="*/ 0 h 1785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9456" h="1785668">
                    <a:moveTo>
                      <a:pt x="1155939" y="1785668"/>
                    </a:moveTo>
                    <a:lnTo>
                      <a:pt x="1259456" y="1785668"/>
                    </a:lnTo>
                    <a:lnTo>
                      <a:pt x="1259456" y="854015"/>
                    </a:lnTo>
                    <a:lnTo>
                      <a:pt x="871267" y="854015"/>
                    </a:lnTo>
                    <a:lnTo>
                      <a:pt x="871267" y="1388853"/>
                    </a:lnTo>
                    <a:lnTo>
                      <a:pt x="0" y="1388853"/>
                    </a:lnTo>
                    <a:lnTo>
                      <a:pt x="0" y="0"/>
                    </a:lnTo>
                  </a:path>
                </a:pathLst>
              </a:custGeom>
              <a:noFill/>
              <a:ln w="38100" cap="flat" cmpd="sng" algn="ctr">
                <a:solidFill>
                  <a:srgbClr val="E91E63"/>
                </a:solidFill>
                <a:prstDash val="solid"/>
                <a:headEnd type="oval"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cxnSp>
            <p:nvCxnSpPr>
              <p:cNvPr id="82" name="直線矢印コネクタ 81">
                <a:extLst>
                  <a:ext uri="{FF2B5EF4-FFF2-40B4-BE49-F238E27FC236}">
                    <a16:creationId xmlns:a16="http://schemas.microsoft.com/office/drawing/2014/main" id="{525F6B72-599B-43E6-91AD-19D202320ED7}"/>
                  </a:ext>
                </a:extLst>
              </p:cNvPr>
              <p:cNvCxnSpPr/>
              <p:nvPr/>
            </p:nvCxnSpPr>
            <p:spPr>
              <a:xfrm>
                <a:off x="543922" y="6327841"/>
                <a:ext cx="3961196" cy="0"/>
              </a:xfrm>
              <a:prstGeom prst="straightConnector1">
                <a:avLst/>
              </a:prstGeom>
              <a:noFill/>
              <a:ln w="9525" cap="flat" cmpd="sng" algn="ctr">
                <a:solidFill>
                  <a:srgbClr val="2196F3">
                    <a:alpha val="50000"/>
                  </a:srgbClr>
                </a:solidFill>
                <a:prstDash val="solid"/>
                <a:headEnd type="triangle" w="med" len="med"/>
                <a:tailEnd type="triangle" w="med" len="med"/>
              </a:ln>
              <a:effectLst/>
            </p:spPr>
          </p:cxnSp>
          <p:sp>
            <p:nvSpPr>
              <p:cNvPr id="83" name="テキスト ボックス 82">
                <a:extLst>
                  <a:ext uri="{FF2B5EF4-FFF2-40B4-BE49-F238E27FC236}">
                    <a16:creationId xmlns:a16="http://schemas.microsoft.com/office/drawing/2014/main" id="{7CB8A2CB-6EF3-4C6A-B976-C52F6855241C}"/>
                  </a:ext>
                </a:extLst>
              </p:cNvPr>
              <p:cNvSpPr txBox="1"/>
              <p:nvPr/>
            </p:nvSpPr>
            <p:spPr>
              <a:xfrm>
                <a:off x="2342311" y="6093296"/>
                <a:ext cx="484428" cy="276999"/>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a:ln>
                      <a:noFill/>
                    </a:ln>
                    <a:solidFill>
                      <a:prstClr val="black"/>
                    </a:solidFill>
                    <a:effectLst/>
                    <a:uLnTx/>
                    <a:uFillTx/>
                    <a:latin typeface="Segoe UI"/>
                    <a:ea typeface="游ゴシック"/>
                  </a:rPr>
                  <a:t>11m</a:t>
                </a:r>
                <a:endParaRPr kumimoji="0" lang="ja-JP" altLang="en-US" sz="1200" b="0" i="0" u="none" strike="noStrike" kern="0" cap="none" spc="0" normalizeH="0" baseline="0" noProof="0">
                  <a:ln>
                    <a:noFill/>
                  </a:ln>
                  <a:solidFill>
                    <a:prstClr val="black"/>
                  </a:solidFill>
                  <a:effectLst/>
                  <a:uLnTx/>
                  <a:uFillTx/>
                  <a:latin typeface="Segoe UI"/>
                  <a:ea typeface="游ゴシック"/>
                </a:endParaRPr>
              </a:p>
            </p:txBody>
          </p:sp>
          <p:cxnSp>
            <p:nvCxnSpPr>
              <p:cNvPr id="84" name="直線矢印コネクタ 83">
                <a:extLst>
                  <a:ext uri="{FF2B5EF4-FFF2-40B4-BE49-F238E27FC236}">
                    <a16:creationId xmlns:a16="http://schemas.microsoft.com/office/drawing/2014/main" id="{721716F8-332D-4EE2-9BD8-1E9FAAC7964B}"/>
                  </a:ext>
                </a:extLst>
              </p:cNvPr>
              <p:cNvCxnSpPr/>
              <p:nvPr/>
            </p:nvCxnSpPr>
            <p:spPr>
              <a:xfrm flipV="1">
                <a:off x="395536" y="1539569"/>
                <a:ext cx="0" cy="4536000"/>
              </a:xfrm>
              <a:prstGeom prst="straightConnector1">
                <a:avLst/>
              </a:prstGeom>
              <a:noFill/>
              <a:ln w="9525" cap="flat" cmpd="sng" algn="ctr">
                <a:solidFill>
                  <a:srgbClr val="2196F3">
                    <a:alpha val="50000"/>
                  </a:srgbClr>
                </a:solidFill>
                <a:prstDash val="solid"/>
                <a:headEnd type="triangle" w="med" len="med"/>
                <a:tailEnd type="triangle" w="med" len="med"/>
              </a:ln>
              <a:effectLst/>
            </p:spPr>
          </p:cxnSp>
          <p:sp>
            <p:nvSpPr>
              <p:cNvPr id="85" name="テキスト ボックス 84">
                <a:extLst>
                  <a:ext uri="{FF2B5EF4-FFF2-40B4-BE49-F238E27FC236}">
                    <a16:creationId xmlns:a16="http://schemas.microsoft.com/office/drawing/2014/main" id="{EF9CF015-90CC-4D11-A692-8DD92BD0FB3A}"/>
                  </a:ext>
                </a:extLst>
              </p:cNvPr>
              <p:cNvSpPr txBox="1"/>
              <p:nvPr/>
            </p:nvSpPr>
            <p:spPr>
              <a:xfrm rot="16200000">
                <a:off x="-11272" y="3680632"/>
                <a:ext cx="601447" cy="276999"/>
              </a:xfrm>
              <a:prstGeom prst="rect">
                <a:avLst/>
              </a:prstGeom>
              <a:noFill/>
            </p:spPr>
            <p:txBody>
              <a:bodyPr wrap="none" rtlCol="0" anchor="ct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a:ln>
                      <a:noFill/>
                    </a:ln>
                    <a:solidFill>
                      <a:prstClr val="black"/>
                    </a:solidFill>
                    <a:effectLst/>
                    <a:uLnTx/>
                    <a:uFillTx/>
                    <a:latin typeface="Segoe UI"/>
                    <a:ea typeface="游ゴシック"/>
                  </a:rPr>
                  <a:t>12.6m</a:t>
                </a:r>
                <a:endParaRPr kumimoji="0" lang="ja-JP" altLang="en-US" sz="1200" b="0" i="0" u="none" strike="noStrike" kern="0" cap="none" spc="0" normalizeH="0" baseline="0" noProof="0">
                  <a:ln>
                    <a:noFill/>
                  </a:ln>
                  <a:solidFill>
                    <a:prstClr val="black"/>
                  </a:solidFill>
                  <a:effectLst/>
                  <a:uLnTx/>
                  <a:uFillTx/>
                  <a:latin typeface="Segoe UI"/>
                  <a:ea typeface="游ゴシック"/>
                </a:endParaRPr>
              </a:p>
            </p:txBody>
          </p:sp>
        </p:grpSp>
        <p:sp>
          <p:nvSpPr>
            <p:cNvPr id="62" name="テキスト ボックス 61">
              <a:extLst>
                <a:ext uri="{FF2B5EF4-FFF2-40B4-BE49-F238E27FC236}">
                  <a16:creationId xmlns:a16="http://schemas.microsoft.com/office/drawing/2014/main" id="{61FEC494-BC2F-4F6C-BEB1-8D5807913F96}"/>
                </a:ext>
              </a:extLst>
            </p:cNvPr>
            <p:cNvSpPr txBox="1"/>
            <p:nvPr/>
          </p:nvSpPr>
          <p:spPr>
            <a:xfrm>
              <a:off x="4451143" y="1400639"/>
              <a:ext cx="4747402" cy="3790077"/>
            </a:xfrm>
            <a:prstGeom prst="rect">
              <a:avLst/>
            </a:prstGeom>
            <a:noFill/>
          </p:spPr>
          <p:txBody>
            <a:bodyPr wrap="square" rtlCol="0">
              <a:spAutoFit/>
            </a:bodyPr>
            <a:lstStyle/>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prstClr val="black"/>
                  </a:solidFill>
                  <a:effectLst/>
                  <a:uLnTx/>
                  <a:uFillTx/>
                  <a:latin typeface="Segoe UI"/>
                  <a:ea typeface="游ゴシック"/>
                </a:rPr>
                <a:t>狭隘部での自律走行</a:t>
              </a:r>
              <a:endParaRPr kumimoji="0" lang="en-US" altLang="ja-JP" sz="1800" b="0" i="0" u="none" strike="noStrike" kern="0" cap="none" spc="0" normalizeH="0" baseline="0" noProof="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srgbClr val="9E9E9E">
                      <a:lumMod val="40000"/>
                      <a:lumOff val="60000"/>
                    </a:srgbClr>
                  </a:solidFill>
                  <a:effectLst/>
                  <a:uLnTx/>
                  <a:uFillTx/>
                  <a:latin typeface="Segoe UI"/>
                  <a:ea typeface="游ゴシック"/>
                </a:rPr>
                <a:t>マニピュレータによる計器へのアクセス</a:t>
              </a:r>
              <a:endParaRPr kumimoji="0" lang="en-US" altLang="ja-JP" sz="1800" b="0" i="0" u="none" strike="noStrike" kern="0" cap="none" spc="0" normalizeH="0" baseline="0" noProof="0">
                <a:ln>
                  <a:noFill/>
                </a:ln>
                <a:solidFill>
                  <a:srgbClr val="9E9E9E">
                    <a:lumMod val="40000"/>
                    <a:lumOff val="60000"/>
                  </a:srgbClr>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srgbClr val="9E9E9E">
                      <a:lumMod val="40000"/>
                      <a:lumOff val="60000"/>
                    </a:srgbClr>
                  </a:solidFill>
                  <a:effectLst/>
                  <a:uLnTx/>
                  <a:uFillTx/>
                  <a:latin typeface="Segoe UI"/>
                  <a:ea typeface="游ゴシック"/>
                </a:rPr>
                <a:t>カメラによる画像取得</a:t>
              </a:r>
              <a:endParaRPr kumimoji="0" lang="en-US" altLang="ja-JP" sz="1800" b="0" i="0" u="none" strike="noStrike" kern="0" cap="none" spc="0" normalizeH="0" baseline="0" noProof="0">
                <a:ln>
                  <a:noFill/>
                </a:ln>
                <a:solidFill>
                  <a:srgbClr val="9E9E9E">
                    <a:lumMod val="40000"/>
                    <a:lumOff val="60000"/>
                  </a:srgbClr>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prstClr val="black"/>
                  </a:solidFill>
                  <a:effectLst/>
                  <a:uLnTx/>
                  <a:uFillTx/>
                  <a:latin typeface="Segoe UI"/>
                  <a:ea typeface="游ゴシック"/>
                </a:rPr>
                <a:t>階段昇降</a:t>
              </a:r>
              <a:endParaRPr kumimoji="0" lang="en-US" altLang="ja-JP" sz="1800" b="0" i="0" u="none" strike="noStrike" kern="0" cap="none" spc="0" normalizeH="0" baseline="0" noProof="0">
                <a:ln>
                  <a:noFill/>
                </a:ln>
                <a:solidFill>
                  <a:prstClr val="black"/>
                </a:solidFill>
                <a:effectLst/>
                <a:uLnTx/>
                <a:uFillTx/>
                <a:latin typeface="Segoe UI"/>
                <a:ea typeface="游ゴシック"/>
              </a:endParaRPr>
            </a:p>
            <a:p>
              <a:pPr marL="342900" indent="-342900">
                <a:lnSpc>
                  <a:spcPct val="150000"/>
                </a:lnSpc>
                <a:buFontTx/>
                <a:buAutoNum type="arabicPeriod"/>
                <a:defRPr/>
              </a:pPr>
              <a:r>
                <a:rPr kumimoji="0" lang="ja-JP" altLang="en-US" kern="0">
                  <a:solidFill>
                    <a:srgbClr val="9E9E9E">
                      <a:lumMod val="40000"/>
                      <a:lumOff val="60000"/>
                    </a:srgbClr>
                  </a:solidFill>
                  <a:latin typeface="Segoe UI"/>
                  <a:ea typeface="游ゴシック"/>
                </a:rPr>
                <a:t>ダッシュボードでの情報確認</a:t>
              </a:r>
              <a:endParaRPr kumimoji="0" lang="en-US" altLang="ja-JP" kern="0">
                <a:solidFill>
                  <a:srgbClr val="9E9E9E">
                    <a:lumMod val="40000"/>
                    <a:lumOff val="60000"/>
                  </a:srgbClr>
                </a:solidFill>
                <a:latin typeface="Segoe UI"/>
                <a:ea typeface="游ゴシック"/>
              </a:endParaRPr>
            </a:p>
            <a:p>
              <a:pPr marL="342900" indent="-342900">
                <a:lnSpc>
                  <a:spcPct val="150000"/>
                </a:lnSpc>
                <a:buFontTx/>
                <a:buAutoNum type="arabicPeriod"/>
                <a:defRPr/>
              </a:pPr>
              <a:r>
                <a:rPr kumimoji="0" lang="ja-JP" altLang="en-US" kern="0">
                  <a:solidFill>
                    <a:prstClr val="black"/>
                  </a:solidFill>
                  <a:latin typeface="Segoe UI"/>
                  <a:ea typeface="游ゴシック"/>
                </a:rPr>
                <a:t>地図上にない障害物の検知</a:t>
              </a:r>
              <a:endParaRPr kumimoji="0" lang="en-US" altLang="ja-JP" kern="0">
                <a:solidFill>
                  <a:prstClr val="black"/>
                </a:solidFill>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srgbClr val="9E9E9E">
                      <a:lumMod val="40000"/>
                      <a:lumOff val="60000"/>
                    </a:srgbClr>
                  </a:solidFill>
                  <a:effectLst/>
                  <a:uLnTx/>
                  <a:uFillTx/>
                  <a:latin typeface="Segoe UI"/>
                  <a:ea typeface="游ゴシック"/>
                </a:rPr>
                <a:t>熱画像カメラによる画像取得</a:t>
              </a:r>
              <a:endParaRPr kumimoji="0" lang="en-US" altLang="ja-JP" sz="1800" b="0" i="0" u="none" strike="noStrike" kern="0" cap="none" spc="0" normalizeH="0" baseline="0" noProof="0">
                <a:ln>
                  <a:noFill/>
                </a:ln>
                <a:solidFill>
                  <a:srgbClr val="9E9E9E">
                    <a:lumMod val="40000"/>
                    <a:lumOff val="60000"/>
                  </a:srgbClr>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srgbClr val="9E9E9E">
                      <a:lumMod val="40000"/>
                      <a:lumOff val="60000"/>
                    </a:srgbClr>
                  </a:solidFill>
                  <a:effectLst/>
                  <a:uLnTx/>
                  <a:uFillTx/>
                  <a:latin typeface="Segoe UI"/>
                  <a:ea typeface="游ゴシック"/>
                </a:rPr>
                <a:t>自律走行による障害物乗り越え</a:t>
              </a:r>
              <a:endParaRPr kumimoji="0" lang="en-US" altLang="ja-JP" sz="1800" b="0" i="0" u="none" strike="noStrike" kern="0" cap="none" spc="0" normalizeH="0" baseline="0" noProof="0">
                <a:ln>
                  <a:noFill/>
                </a:ln>
                <a:solidFill>
                  <a:srgbClr val="9E9E9E">
                    <a:lumMod val="40000"/>
                    <a:lumOff val="60000"/>
                  </a:srgbClr>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srgbClr val="9E9E9E">
                      <a:lumMod val="40000"/>
                      <a:lumOff val="60000"/>
                    </a:srgbClr>
                  </a:solidFill>
                  <a:effectLst/>
                  <a:uLnTx/>
                  <a:uFillTx/>
                  <a:latin typeface="Segoe UI"/>
                  <a:ea typeface="游ゴシック"/>
                </a:rPr>
                <a:t>非接触給電</a:t>
              </a:r>
              <a:endParaRPr kumimoji="0" lang="en-US" altLang="ja-JP" sz="1800" b="0" i="0" u="none" strike="noStrike" kern="0" cap="none" spc="0" normalizeH="0" baseline="0" noProof="0">
                <a:ln>
                  <a:noFill/>
                </a:ln>
                <a:solidFill>
                  <a:srgbClr val="9E9E9E">
                    <a:lumMod val="40000"/>
                    <a:lumOff val="60000"/>
                  </a:srgbClr>
                </a:solidFill>
                <a:effectLst/>
                <a:uLnTx/>
                <a:uFillTx/>
                <a:latin typeface="Segoe UI"/>
                <a:ea typeface="游ゴシック"/>
              </a:endParaRPr>
            </a:p>
          </p:txBody>
        </p:sp>
        <p:sp>
          <p:nvSpPr>
            <p:cNvPr id="63" name="テキスト ボックス 62">
              <a:extLst>
                <a:ext uri="{FF2B5EF4-FFF2-40B4-BE49-F238E27FC236}">
                  <a16:creationId xmlns:a16="http://schemas.microsoft.com/office/drawing/2014/main" id="{D50F6E7D-B98F-4341-B78B-32887B39D5AC}"/>
                </a:ext>
              </a:extLst>
            </p:cNvPr>
            <p:cNvSpPr txBox="1"/>
            <p:nvPr/>
          </p:nvSpPr>
          <p:spPr>
            <a:xfrm>
              <a:off x="3236789" y="2993250"/>
              <a:ext cx="283918"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kern="0">
                  <a:solidFill>
                    <a:prstClr val="black"/>
                  </a:solidFill>
                  <a:latin typeface="Segoe UI"/>
                  <a:ea typeface="游ゴシック"/>
                </a:rPr>
                <a:t>6</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64" name="テキスト ボックス 63">
              <a:extLst>
                <a:ext uri="{FF2B5EF4-FFF2-40B4-BE49-F238E27FC236}">
                  <a16:creationId xmlns:a16="http://schemas.microsoft.com/office/drawing/2014/main" id="{9077669F-AFEB-467D-B4B0-107A8BF5E09B}"/>
                </a:ext>
              </a:extLst>
            </p:cNvPr>
            <p:cNvSpPr txBox="1"/>
            <p:nvPr/>
          </p:nvSpPr>
          <p:spPr>
            <a:xfrm>
              <a:off x="3236789" y="3747485"/>
              <a:ext cx="283918"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1</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65" name="テキスト ボックス 64">
              <a:extLst>
                <a:ext uri="{FF2B5EF4-FFF2-40B4-BE49-F238E27FC236}">
                  <a16:creationId xmlns:a16="http://schemas.microsoft.com/office/drawing/2014/main" id="{FBFD9C1C-410F-4CA9-8476-0FF5A6B6407C}"/>
                </a:ext>
              </a:extLst>
            </p:cNvPr>
            <p:cNvSpPr txBox="1"/>
            <p:nvPr/>
          </p:nvSpPr>
          <p:spPr>
            <a:xfrm>
              <a:off x="3236789" y="2405828"/>
              <a:ext cx="283918"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4</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66" name="フリーフォーム: 図形 65">
              <a:extLst>
                <a:ext uri="{FF2B5EF4-FFF2-40B4-BE49-F238E27FC236}">
                  <a16:creationId xmlns:a16="http://schemas.microsoft.com/office/drawing/2014/main" id="{16E25E9F-A063-4F66-81AD-9EA8BF1F03AF}"/>
                </a:ext>
              </a:extLst>
            </p:cNvPr>
            <p:cNvSpPr/>
            <p:nvPr/>
          </p:nvSpPr>
          <p:spPr>
            <a:xfrm>
              <a:off x="2911475" y="4076700"/>
              <a:ext cx="552450" cy="165100"/>
            </a:xfrm>
            <a:custGeom>
              <a:avLst/>
              <a:gdLst>
                <a:gd name="connsiteX0" fmla="*/ 0 w 552450"/>
                <a:gd name="connsiteY0" fmla="*/ 165100 h 165100"/>
                <a:gd name="connsiteX1" fmla="*/ 165100 w 552450"/>
                <a:gd name="connsiteY1" fmla="*/ 0 h 165100"/>
                <a:gd name="connsiteX2" fmla="*/ 552450 w 552450"/>
                <a:gd name="connsiteY2" fmla="*/ 0 h 165100"/>
              </a:gdLst>
              <a:ahLst/>
              <a:cxnLst>
                <a:cxn ang="0">
                  <a:pos x="connsiteX0" y="connsiteY0"/>
                </a:cxn>
                <a:cxn ang="0">
                  <a:pos x="connsiteX1" y="connsiteY1"/>
                </a:cxn>
                <a:cxn ang="0">
                  <a:pos x="connsiteX2" y="connsiteY2"/>
                </a:cxn>
              </a:cxnLst>
              <a:rect l="l" t="t" r="r" b="b"/>
              <a:pathLst>
                <a:path w="552450" h="165100">
                  <a:moveTo>
                    <a:pt x="0" y="165100"/>
                  </a:moveTo>
                  <a:lnTo>
                    <a:pt x="165100" y="0"/>
                  </a:lnTo>
                  <a:lnTo>
                    <a:pt x="552450" y="0"/>
                  </a:lnTo>
                </a:path>
              </a:pathLst>
            </a:custGeom>
            <a:noFill/>
            <a:ln w="25400" cap="flat" cmpd="sng" algn="ctr">
              <a:solidFill>
                <a:sysClr val="windowText" lastClr="000000"/>
              </a:solidFill>
              <a:prstDash val="solid"/>
              <a:headEnd type="ova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67" name="フリーフォーム: 図形 66">
              <a:extLst>
                <a:ext uri="{FF2B5EF4-FFF2-40B4-BE49-F238E27FC236}">
                  <a16:creationId xmlns:a16="http://schemas.microsoft.com/office/drawing/2014/main" id="{8E11FA3F-7F68-4694-8D78-C95A2F30444D}"/>
                </a:ext>
              </a:extLst>
            </p:cNvPr>
            <p:cNvSpPr/>
            <p:nvPr/>
          </p:nvSpPr>
          <p:spPr>
            <a:xfrm>
              <a:off x="2911475" y="3311562"/>
              <a:ext cx="552450" cy="165100"/>
            </a:xfrm>
            <a:custGeom>
              <a:avLst/>
              <a:gdLst>
                <a:gd name="connsiteX0" fmla="*/ 0 w 552450"/>
                <a:gd name="connsiteY0" fmla="*/ 165100 h 165100"/>
                <a:gd name="connsiteX1" fmla="*/ 165100 w 552450"/>
                <a:gd name="connsiteY1" fmla="*/ 0 h 165100"/>
                <a:gd name="connsiteX2" fmla="*/ 552450 w 552450"/>
                <a:gd name="connsiteY2" fmla="*/ 0 h 165100"/>
              </a:gdLst>
              <a:ahLst/>
              <a:cxnLst>
                <a:cxn ang="0">
                  <a:pos x="connsiteX0" y="connsiteY0"/>
                </a:cxn>
                <a:cxn ang="0">
                  <a:pos x="connsiteX1" y="connsiteY1"/>
                </a:cxn>
                <a:cxn ang="0">
                  <a:pos x="connsiteX2" y="connsiteY2"/>
                </a:cxn>
              </a:cxnLst>
              <a:rect l="l" t="t" r="r" b="b"/>
              <a:pathLst>
                <a:path w="552450" h="165100">
                  <a:moveTo>
                    <a:pt x="0" y="165100"/>
                  </a:moveTo>
                  <a:lnTo>
                    <a:pt x="165100" y="0"/>
                  </a:lnTo>
                  <a:lnTo>
                    <a:pt x="552450" y="0"/>
                  </a:lnTo>
                </a:path>
              </a:pathLst>
            </a:custGeom>
            <a:noFill/>
            <a:ln w="25400" cap="flat" cmpd="sng" algn="ctr">
              <a:solidFill>
                <a:sysClr val="windowText" lastClr="000000"/>
              </a:solidFill>
              <a:prstDash val="solid"/>
              <a:headEnd type="ova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68" name="フリーフォーム: 図形 67">
              <a:extLst>
                <a:ext uri="{FF2B5EF4-FFF2-40B4-BE49-F238E27FC236}">
                  <a16:creationId xmlns:a16="http://schemas.microsoft.com/office/drawing/2014/main" id="{86F38412-2305-43CE-A764-BE65845C2D55}"/>
                </a:ext>
              </a:extLst>
            </p:cNvPr>
            <p:cNvSpPr/>
            <p:nvPr/>
          </p:nvSpPr>
          <p:spPr>
            <a:xfrm>
              <a:off x="2911475" y="2714488"/>
              <a:ext cx="552450" cy="165100"/>
            </a:xfrm>
            <a:custGeom>
              <a:avLst/>
              <a:gdLst>
                <a:gd name="connsiteX0" fmla="*/ 0 w 552450"/>
                <a:gd name="connsiteY0" fmla="*/ 165100 h 165100"/>
                <a:gd name="connsiteX1" fmla="*/ 165100 w 552450"/>
                <a:gd name="connsiteY1" fmla="*/ 0 h 165100"/>
                <a:gd name="connsiteX2" fmla="*/ 552450 w 552450"/>
                <a:gd name="connsiteY2" fmla="*/ 0 h 165100"/>
              </a:gdLst>
              <a:ahLst/>
              <a:cxnLst>
                <a:cxn ang="0">
                  <a:pos x="connsiteX0" y="connsiteY0"/>
                </a:cxn>
                <a:cxn ang="0">
                  <a:pos x="connsiteX1" y="connsiteY1"/>
                </a:cxn>
                <a:cxn ang="0">
                  <a:pos x="connsiteX2" y="connsiteY2"/>
                </a:cxn>
              </a:cxnLst>
              <a:rect l="l" t="t" r="r" b="b"/>
              <a:pathLst>
                <a:path w="552450" h="165100">
                  <a:moveTo>
                    <a:pt x="0" y="165100"/>
                  </a:moveTo>
                  <a:lnTo>
                    <a:pt x="165100" y="0"/>
                  </a:lnTo>
                  <a:lnTo>
                    <a:pt x="552450" y="0"/>
                  </a:lnTo>
                </a:path>
              </a:pathLst>
            </a:custGeom>
            <a:noFill/>
            <a:ln w="25400" cap="flat" cmpd="sng" algn="ctr">
              <a:solidFill>
                <a:sysClr val="windowText" lastClr="000000"/>
              </a:solidFill>
              <a:prstDash val="solid"/>
              <a:headEnd type="ova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69" name="テキスト ボックス 68">
              <a:extLst>
                <a:ext uri="{FF2B5EF4-FFF2-40B4-BE49-F238E27FC236}">
                  <a16:creationId xmlns:a16="http://schemas.microsoft.com/office/drawing/2014/main" id="{A5CDA532-1C88-4633-ABB9-2BA0CEF84230}"/>
                </a:ext>
              </a:extLst>
            </p:cNvPr>
            <p:cNvSpPr txBox="1"/>
            <p:nvPr/>
          </p:nvSpPr>
          <p:spPr>
            <a:xfrm>
              <a:off x="657401" y="822057"/>
              <a:ext cx="2410002" cy="36933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2/3</a:t>
              </a:r>
              <a:r>
                <a:rPr kumimoji="0" lang="ja-JP" altLang="en-US" sz="1800" b="0" i="0" u="none" strike="noStrike" kern="0" cap="none" spc="0" normalizeH="0" baseline="0" noProof="0">
                  <a:ln>
                    <a:noFill/>
                  </a:ln>
                  <a:solidFill>
                    <a:prstClr val="black"/>
                  </a:solidFill>
                  <a:effectLst/>
                  <a:uLnTx/>
                  <a:uFillTx/>
                  <a:latin typeface="Segoe UI"/>
                  <a:ea typeface="游ゴシック"/>
                </a:rPr>
                <a:t>（</a:t>
              </a:r>
              <a:r>
                <a:rPr kumimoji="0" lang="en-US" altLang="ja-JP" sz="1800" b="0" i="0" u="none" strike="noStrike" kern="0" cap="none" spc="0" normalizeH="0" baseline="0" noProof="0">
                  <a:ln>
                    <a:noFill/>
                  </a:ln>
                  <a:solidFill>
                    <a:prstClr val="black"/>
                  </a:solidFill>
                  <a:effectLst/>
                  <a:uLnTx/>
                  <a:uFillTx/>
                  <a:latin typeface="Segoe UI"/>
                  <a:ea typeface="游ゴシック"/>
                </a:rPr>
                <a:t>2</a:t>
              </a:r>
              <a:r>
                <a:rPr kumimoji="0" lang="ja-JP" altLang="en-US" sz="1800" b="0" i="0" u="none" strike="noStrike" kern="0" cap="none" spc="0" normalizeH="0" baseline="0" noProof="0">
                  <a:ln>
                    <a:noFill/>
                  </a:ln>
                  <a:solidFill>
                    <a:prstClr val="black"/>
                  </a:solidFill>
                  <a:effectLst/>
                  <a:uLnTx/>
                  <a:uFillTx/>
                  <a:latin typeface="Segoe UI"/>
                  <a:ea typeface="游ゴシック"/>
                </a:rPr>
                <a:t>階）</a:t>
              </a:r>
            </a:p>
          </p:txBody>
        </p:sp>
      </p:grpSp>
      <p:pic>
        <p:nvPicPr>
          <p:cNvPr id="2" name="DM200101">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9"/>
          <a:stretch>
            <a:fillRect/>
          </a:stretch>
        </p:blipFill>
        <p:spPr>
          <a:xfrm>
            <a:off x="-720000" y="0"/>
            <a:ext cx="609600" cy="609600"/>
          </a:xfrm>
          <a:prstGeom prst="rect">
            <a:avLst/>
          </a:prstGeom>
        </p:spPr>
      </p:pic>
      <p:sp>
        <p:nvSpPr>
          <p:cNvPr id="31"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533567941"/>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10"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870" fill="hold"/>
                                        <p:tgtEl>
                                          <p:spTgt spid="2"/>
                                        </p:tgtEl>
                                      </p:cBhvr>
                                    </p:cmd>
                                  </p:childTnLst>
                                </p:cTn>
                              </p:par>
                            </p:childTnLst>
                          </p:cTn>
                        </p:par>
                        <p:par>
                          <p:cTn id="7" fill="hold">
                            <p:stCondLst>
                              <p:cond delay="23870"/>
                            </p:stCondLst>
                            <p:childTnLst>
                              <p:par>
                                <p:cTn id="8" presetID="1" presetClass="entr" presetSubtype="0" fill="hold" grpId="0" nodeType="afterEffect">
                                  <p:stCondLst>
                                    <p:cond delay="500"/>
                                  </p:stCondLst>
                                  <p:childTnLst>
                                    <p:set>
                                      <p:cBhvr>
                                        <p:cTn id="9"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childTnLst>
        </p:cTn>
      </p:par>
    </p:tnLst>
    <p:bldLst>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タイトル 2">
            <a:extLst>
              <a:ext uri="{FF2B5EF4-FFF2-40B4-BE49-F238E27FC236}">
                <a16:creationId xmlns:a16="http://schemas.microsoft.com/office/drawing/2014/main" id="{37BF86B1-FBB4-4889-9FCD-509F9340CD63}"/>
              </a:ext>
            </a:extLst>
          </p:cNvPr>
          <p:cNvSpPr txBox="1">
            <a:spLocks/>
          </p:cNvSpPr>
          <p:nvPr/>
        </p:nvSpPr>
        <p:spPr>
          <a:xfrm>
            <a:off x="512731" y="136985"/>
            <a:ext cx="7504144"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“ASCENT”</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自動巡回デモシナリオ</a:t>
            </a:r>
            <a:r>
              <a:rPr lang="ja-JP" altLang="en-US" sz="16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(3/3)</a:t>
            </a:r>
            <a:endParaRPr lang="ja-JP" altLang="en-US" sz="18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a:defRPr/>
            </a:pPr>
            <a:endParaRPr lang="ja-JP" altLang="en-US" sz="16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kumimoji="1" lang="ja-JP" altLang="en-US" sz="1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2" name="グループ化 71">
            <a:extLst>
              <a:ext uri="{FF2B5EF4-FFF2-40B4-BE49-F238E27FC236}">
                <a16:creationId xmlns:a16="http://schemas.microsoft.com/office/drawing/2014/main" id="{0277059B-EFB6-4DCD-B875-1D1FEBE766AD}"/>
              </a:ext>
            </a:extLst>
          </p:cNvPr>
          <p:cNvGrpSpPr/>
          <p:nvPr/>
        </p:nvGrpSpPr>
        <p:grpSpPr>
          <a:xfrm>
            <a:off x="72000" y="711525"/>
            <a:ext cx="9126545" cy="5658770"/>
            <a:chOff x="72000" y="711525"/>
            <a:chExt cx="9126545" cy="5658770"/>
          </a:xfrm>
        </p:grpSpPr>
        <p:pic>
          <p:nvPicPr>
            <p:cNvPr id="73" name="方位磁針">
              <a:extLst>
                <a:ext uri="{FF2B5EF4-FFF2-40B4-BE49-F238E27FC236}">
                  <a16:creationId xmlns:a16="http://schemas.microsoft.com/office/drawing/2014/main" id="{0A1E7F9A-3858-4C21-9AAD-999D43F659C2}"/>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49219" y1="74805" x2="49219" y2="74805"/>
                          <a14:foregroundMark x1="51953" y1="12109" x2="51953" y2="12109"/>
                          <a14:foregroundMark x1="66016" y1="28711" x2="66016" y2="28711"/>
                          <a14:foregroundMark x1="41211" y1="25391" x2="41211" y2="25391"/>
                          <a14:backgroundMark x1="86719" y1="11328" x2="86719" y2="11328"/>
                          <a14:backgroundMark x1="67969" y1="52148" x2="67969" y2="52148"/>
                        </a14:backgroundRemoval>
                      </a14:imgEffect>
                    </a14:imgLayer>
                  </a14:imgProps>
                </a:ext>
                <a:ext uri="{28A0092B-C50C-407E-A947-70E740481C1C}">
                  <a14:useLocalDpi xmlns:a14="http://schemas.microsoft.com/office/drawing/2010/main" val="0"/>
                </a:ext>
              </a:extLst>
            </a:blip>
            <a:srcRect/>
            <a:stretch>
              <a:fillRect/>
            </a:stretch>
          </p:blipFill>
          <p:spPr bwMode="auto">
            <a:xfrm>
              <a:off x="78713" y="711525"/>
              <a:ext cx="485227" cy="485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4" name="グループ化 73">
              <a:extLst>
                <a:ext uri="{FF2B5EF4-FFF2-40B4-BE49-F238E27FC236}">
                  <a16:creationId xmlns:a16="http://schemas.microsoft.com/office/drawing/2014/main" id="{6730ACF1-28A4-43A6-93E3-6111E5CC27CE}"/>
                </a:ext>
              </a:extLst>
            </p:cNvPr>
            <p:cNvGrpSpPr/>
            <p:nvPr/>
          </p:nvGrpSpPr>
          <p:grpSpPr>
            <a:xfrm>
              <a:off x="72000" y="1052655"/>
              <a:ext cx="4354166" cy="5317640"/>
              <a:chOff x="150952" y="1052655"/>
              <a:chExt cx="4354166" cy="5317640"/>
            </a:xfrm>
          </p:grpSpPr>
          <p:pic>
            <p:nvPicPr>
              <p:cNvPr id="87" name="テストスタンド">
                <a:extLst>
                  <a:ext uri="{FF2B5EF4-FFF2-40B4-BE49-F238E27FC236}">
                    <a16:creationId xmlns:a16="http://schemas.microsoft.com/office/drawing/2014/main" id="{3B335C95-9A2E-42C1-852B-D212A62C6625}"/>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1385273" y="2499374"/>
                <a:ext cx="3959306" cy="2160000"/>
              </a:xfrm>
              <a:prstGeom prst="rect">
                <a:avLst/>
              </a:prstGeom>
              <a:noFill/>
              <a:extLst>
                <a:ext uri="{909E8E84-426E-40DD-AFC4-6F175D3DCCD1}">
                  <a14:hiddenFill xmlns:a14="http://schemas.microsoft.com/office/drawing/2010/main">
                    <a:solidFill>
                      <a:srgbClr val="FFFFFF"/>
                    </a:solidFill>
                  </a14:hiddenFill>
                </a:ext>
              </a:extLst>
            </p:spPr>
          </p:pic>
          <p:sp>
            <p:nvSpPr>
              <p:cNvPr id="88" name="マスク">
                <a:extLst>
                  <a:ext uri="{FF2B5EF4-FFF2-40B4-BE49-F238E27FC236}">
                    <a16:creationId xmlns:a16="http://schemas.microsoft.com/office/drawing/2014/main" id="{9C1D979C-3AD7-41A4-AE79-2B8B4FD3A3EE}"/>
                  </a:ext>
                </a:extLst>
              </p:cNvPr>
              <p:cNvSpPr/>
              <p:nvPr/>
            </p:nvSpPr>
            <p:spPr>
              <a:xfrm>
                <a:off x="2699756" y="2752507"/>
                <a:ext cx="1708329" cy="1799949"/>
              </a:xfrm>
              <a:prstGeom prst="rect">
                <a:avLst/>
              </a:prstGeom>
              <a:solidFill>
                <a:sysClr val="window" lastClr="FFFFFF">
                  <a:alpha val="60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89" name="正方形/長方形 88">
                <a:extLst>
                  <a:ext uri="{FF2B5EF4-FFF2-40B4-BE49-F238E27FC236}">
                    <a16:creationId xmlns:a16="http://schemas.microsoft.com/office/drawing/2014/main" id="{5CC5217F-513F-46C3-927A-F657110ABCC7}"/>
                  </a:ext>
                </a:extLst>
              </p:cNvPr>
              <p:cNvSpPr/>
              <p:nvPr/>
            </p:nvSpPr>
            <p:spPr>
              <a:xfrm>
                <a:off x="2962687" y="1369612"/>
                <a:ext cx="144016" cy="144016"/>
              </a:xfrm>
              <a:prstGeom prst="rect">
                <a:avLst/>
              </a:prstGeom>
              <a:solidFill>
                <a:sysClr val="windowText" lastClr="0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90" name="正方形/長方形 89">
                <a:extLst>
                  <a:ext uri="{FF2B5EF4-FFF2-40B4-BE49-F238E27FC236}">
                    <a16:creationId xmlns:a16="http://schemas.microsoft.com/office/drawing/2014/main" id="{35B85510-7AFD-434D-B1EE-8A59A740AF3C}"/>
                  </a:ext>
                </a:extLst>
              </p:cNvPr>
              <p:cNvSpPr/>
              <p:nvPr/>
            </p:nvSpPr>
            <p:spPr>
              <a:xfrm>
                <a:off x="2962687" y="1052655"/>
                <a:ext cx="144016" cy="144016"/>
              </a:xfrm>
              <a:prstGeom prst="rect">
                <a:avLst/>
              </a:prstGeom>
              <a:solidFill>
                <a:sysClr val="windowText" lastClr="0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91" name="正方形/長方形 90">
                <a:extLst>
                  <a:ext uri="{FF2B5EF4-FFF2-40B4-BE49-F238E27FC236}">
                    <a16:creationId xmlns:a16="http://schemas.microsoft.com/office/drawing/2014/main" id="{E1559E75-59FE-421D-81BF-91478AD5DC5C}"/>
                  </a:ext>
                </a:extLst>
              </p:cNvPr>
              <p:cNvSpPr/>
              <p:nvPr/>
            </p:nvSpPr>
            <p:spPr>
              <a:xfrm>
                <a:off x="545118" y="1551132"/>
                <a:ext cx="3960000" cy="4536000"/>
              </a:xfrm>
              <a:prstGeom prst="rect">
                <a:avLst/>
              </a:prstGeom>
              <a:noFill/>
              <a:ln w="25400" cap="flat" cmpd="sng" algn="ctr">
                <a:solidFill>
                  <a:srgbClr val="9E9E9E"/>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92" name="正方形/長方形 91">
                <a:extLst>
                  <a:ext uri="{FF2B5EF4-FFF2-40B4-BE49-F238E27FC236}">
                    <a16:creationId xmlns:a16="http://schemas.microsoft.com/office/drawing/2014/main" id="{41242CA2-EB6E-4A65-804A-88EBD008058B}"/>
                  </a:ext>
                </a:extLst>
              </p:cNvPr>
              <p:cNvSpPr/>
              <p:nvPr/>
            </p:nvSpPr>
            <p:spPr>
              <a:xfrm>
                <a:off x="784664" y="1850657"/>
                <a:ext cx="633016" cy="1271646"/>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93" name="テキスト ボックス 92">
                <a:extLst>
                  <a:ext uri="{FF2B5EF4-FFF2-40B4-BE49-F238E27FC236}">
                    <a16:creationId xmlns:a16="http://schemas.microsoft.com/office/drawing/2014/main" id="{17B6BB43-6FFC-45D4-9AEC-F1A6F4D8D67C}"/>
                  </a:ext>
                </a:extLst>
              </p:cNvPr>
              <p:cNvSpPr txBox="1"/>
              <p:nvPr/>
            </p:nvSpPr>
            <p:spPr>
              <a:xfrm>
                <a:off x="705922" y="2371064"/>
                <a:ext cx="790500" cy="230832"/>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Segoe UI"/>
                    <a:ea typeface="游ゴシック"/>
                  </a:rPr>
                  <a:t>本部</a:t>
                </a:r>
              </a:p>
            </p:txBody>
          </p:sp>
          <p:grpSp>
            <p:nvGrpSpPr>
              <p:cNvPr id="94" name="充電ステーション">
                <a:extLst>
                  <a:ext uri="{FF2B5EF4-FFF2-40B4-BE49-F238E27FC236}">
                    <a16:creationId xmlns:a16="http://schemas.microsoft.com/office/drawing/2014/main" id="{0332C009-AA48-450E-96DD-8AF273960C79}"/>
                  </a:ext>
                </a:extLst>
              </p:cNvPr>
              <p:cNvGrpSpPr/>
              <p:nvPr/>
            </p:nvGrpSpPr>
            <p:grpSpPr>
              <a:xfrm>
                <a:off x="1551754" y="2314524"/>
                <a:ext cx="733172" cy="568192"/>
                <a:chOff x="3334773" y="1420648"/>
                <a:chExt cx="733172" cy="568192"/>
              </a:xfrm>
            </p:grpSpPr>
            <p:sp>
              <p:nvSpPr>
                <p:cNvPr id="137" name="正方形/長方形 136">
                  <a:extLst>
                    <a:ext uri="{FF2B5EF4-FFF2-40B4-BE49-F238E27FC236}">
                      <a16:creationId xmlns:a16="http://schemas.microsoft.com/office/drawing/2014/main" id="{6A658056-B2D0-45D5-90A0-1A795E77522A}"/>
                    </a:ext>
                  </a:extLst>
                </p:cNvPr>
                <p:cNvSpPr/>
                <p:nvPr/>
              </p:nvSpPr>
              <p:spPr>
                <a:xfrm>
                  <a:off x="3435512" y="1420648"/>
                  <a:ext cx="531696" cy="568192"/>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38" name="テキスト ボックス 137">
                  <a:extLst>
                    <a:ext uri="{FF2B5EF4-FFF2-40B4-BE49-F238E27FC236}">
                      <a16:creationId xmlns:a16="http://schemas.microsoft.com/office/drawing/2014/main" id="{AE7E57D5-A66A-4924-BF73-70CD7F11BA89}"/>
                    </a:ext>
                  </a:extLst>
                </p:cNvPr>
                <p:cNvSpPr txBox="1"/>
                <p:nvPr/>
              </p:nvSpPr>
              <p:spPr>
                <a:xfrm>
                  <a:off x="3334773" y="1550854"/>
                  <a:ext cx="733172" cy="307777"/>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充電</a:t>
                  </a:r>
                  <a:endParaRPr kumimoji="0" lang="en-US" altLang="ja-JP" sz="700" b="0" i="0" u="none" strike="noStrike" kern="0" cap="none" spc="0" normalizeH="0" baseline="0" noProof="0" dirty="0">
                    <a:ln>
                      <a:noFill/>
                    </a:ln>
                    <a:solidFill>
                      <a:prstClr val="black"/>
                    </a:solidFill>
                    <a:effectLst/>
                    <a:uLnTx/>
                    <a:uFillTx/>
                    <a:latin typeface="Segoe UI"/>
                    <a:ea typeface="游ゴシック"/>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ステーション</a:t>
                  </a:r>
                </a:p>
              </p:txBody>
            </p:sp>
          </p:grpSp>
          <p:sp>
            <p:nvSpPr>
              <p:cNvPr id="95" name="柱">
                <a:extLst>
                  <a:ext uri="{FF2B5EF4-FFF2-40B4-BE49-F238E27FC236}">
                    <a16:creationId xmlns:a16="http://schemas.microsoft.com/office/drawing/2014/main" id="{FFF7F31F-7F87-47E0-9DFA-3AF0639671CC}"/>
                  </a:ext>
                </a:extLst>
              </p:cNvPr>
              <p:cNvSpPr/>
              <p:nvPr/>
            </p:nvSpPr>
            <p:spPr>
              <a:xfrm>
                <a:off x="2717455" y="2784078"/>
                <a:ext cx="72129" cy="7212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96" name="柱">
                <a:extLst>
                  <a:ext uri="{FF2B5EF4-FFF2-40B4-BE49-F238E27FC236}">
                    <a16:creationId xmlns:a16="http://schemas.microsoft.com/office/drawing/2014/main" id="{FBE15346-0F2B-42EA-B02D-49C8E5E9A6EA}"/>
                  </a:ext>
                </a:extLst>
              </p:cNvPr>
              <p:cNvSpPr/>
              <p:nvPr/>
            </p:nvSpPr>
            <p:spPr>
              <a:xfrm>
                <a:off x="4335956" y="2784078"/>
                <a:ext cx="72129" cy="7212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97" name="柱">
                <a:extLst>
                  <a:ext uri="{FF2B5EF4-FFF2-40B4-BE49-F238E27FC236}">
                    <a16:creationId xmlns:a16="http://schemas.microsoft.com/office/drawing/2014/main" id="{FD53A94F-9612-4DB5-BD6D-CA156BE0B98D}"/>
                  </a:ext>
                </a:extLst>
              </p:cNvPr>
              <p:cNvSpPr/>
              <p:nvPr/>
            </p:nvSpPr>
            <p:spPr>
              <a:xfrm>
                <a:off x="3070586" y="2785378"/>
                <a:ext cx="525066" cy="4571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98" name="柱">
                <a:extLst>
                  <a:ext uri="{FF2B5EF4-FFF2-40B4-BE49-F238E27FC236}">
                    <a16:creationId xmlns:a16="http://schemas.microsoft.com/office/drawing/2014/main" id="{09577000-BEA2-4889-A0E3-07E897E61A4A}"/>
                  </a:ext>
                </a:extLst>
              </p:cNvPr>
              <p:cNvSpPr/>
              <p:nvPr/>
            </p:nvSpPr>
            <p:spPr>
              <a:xfrm>
                <a:off x="2699756" y="4457207"/>
                <a:ext cx="72129" cy="7212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99" name="柱">
                <a:extLst>
                  <a:ext uri="{FF2B5EF4-FFF2-40B4-BE49-F238E27FC236}">
                    <a16:creationId xmlns:a16="http://schemas.microsoft.com/office/drawing/2014/main" id="{DE889312-CE2B-4B4D-9444-7CC872EBC0FF}"/>
                  </a:ext>
                </a:extLst>
              </p:cNvPr>
              <p:cNvSpPr/>
              <p:nvPr/>
            </p:nvSpPr>
            <p:spPr>
              <a:xfrm>
                <a:off x="4329696" y="4457207"/>
                <a:ext cx="72129" cy="7212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00" name="衝立">
                <a:extLst>
                  <a:ext uri="{FF2B5EF4-FFF2-40B4-BE49-F238E27FC236}">
                    <a16:creationId xmlns:a16="http://schemas.microsoft.com/office/drawing/2014/main" id="{83FD9377-6EDB-489B-A7BE-1A0708DA0E77}"/>
                  </a:ext>
                </a:extLst>
              </p:cNvPr>
              <p:cNvSpPr/>
              <p:nvPr/>
            </p:nvSpPr>
            <p:spPr>
              <a:xfrm>
                <a:off x="561380" y="1557712"/>
                <a:ext cx="2167980" cy="4529420"/>
              </a:xfrm>
              <a:custGeom>
                <a:avLst/>
                <a:gdLst>
                  <a:gd name="connsiteX0" fmla="*/ 2173857 w 2579298"/>
                  <a:gd name="connsiteY0" fmla="*/ 0 h 5270740"/>
                  <a:gd name="connsiteX1" fmla="*/ 0 w 2579298"/>
                  <a:gd name="connsiteY1" fmla="*/ 0 h 5270740"/>
                  <a:gd name="connsiteX2" fmla="*/ 0 w 2579298"/>
                  <a:gd name="connsiteY2" fmla="*/ 5270740 h 5270740"/>
                  <a:gd name="connsiteX3" fmla="*/ 2579298 w 2579298"/>
                  <a:gd name="connsiteY3" fmla="*/ 5270740 h 5270740"/>
                </a:gdLst>
                <a:ahLst/>
                <a:cxnLst>
                  <a:cxn ang="0">
                    <a:pos x="connsiteX0" y="connsiteY0"/>
                  </a:cxn>
                  <a:cxn ang="0">
                    <a:pos x="connsiteX1" y="connsiteY1"/>
                  </a:cxn>
                  <a:cxn ang="0">
                    <a:pos x="connsiteX2" y="connsiteY2"/>
                  </a:cxn>
                  <a:cxn ang="0">
                    <a:pos x="connsiteX3" y="connsiteY3"/>
                  </a:cxn>
                </a:cxnLst>
                <a:rect l="l" t="t" r="r" b="b"/>
                <a:pathLst>
                  <a:path w="2579298" h="5270740">
                    <a:moveTo>
                      <a:pt x="2173857" y="0"/>
                    </a:moveTo>
                    <a:lnTo>
                      <a:pt x="0" y="0"/>
                    </a:lnTo>
                    <a:lnTo>
                      <a:pt x="0" y="5270740"/>
                    </a:lnTo>
                    <a:lnTo>
                      <a:pt x="2579298" y="5270740"/>
                    </a:lnTo>
                  </a:path>
                </a:pathLst>
              </a:custGeom>
              <a:noFill/>
              <a:ln w="76200" cap="flat" cmpd="sng" algn="ctr">
                <a:solidFill>
                  <a:srgbClr val="9E9E9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01" name="正方形/長方形 100">
                <a:extLst>
                  <a:ext uri="{FF2B5EF4-FFF2-40B4-BE49-F238E27FC236}">
                    <a16:creationId xmlns:a16="http://schemas.microsoft.com/office/drawing/2014/main" id="{858253CE-1C88-4CDC-B568-5437FBB66A76}"/>
                  </a:ext>
                </a:extLst>
              </p:cNvPr>
              <p:cNvSpPr/>
              <p:nvPr/>
            </p:nvSpPr>
            <p:spPr>
              <a:xfrm>
                <a:off x="2771884" y="4483617"/>
                <a:ext cx="1564071" cy="45719"/>
              </a:xfrm>
              <a:prstGeom prst="rect">
                <a:avLst/>
              </a:prstGeom>
              <a:solidFill>
                <a:srgbClr val="E91E63">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02" name="正方形/長方形 101">
                <a:extLst>
                  <a:ext uri="{FF2B5EF4-FFF2-40B4-BE49-F238E27FC236}">
                    <a16:creationId xmlns:a16="http://schemas.microsoft.com/office/drawing/2014/main" id="{E033B7E7-A2C0-42E0-8E30-C93E727D2017}"/>
                  </a:ext>
                </a:extLst>
              </p:cNvPr>
              <p:cNvSpPr/>
              <p:nvPr/>
            </p:nvSpPr>
            <p:spPr>
              <a:xfrm>
                <a:off x="545118" y="1369612"/>
                <a:ext cx="144016" cy="144016"/>
              </a:xfrm>
              <a:prstGeom prst="rect">
                <a:avLst/>
              </a:prstGeom>
              <a:solidFill>
                <a:sysClr val="windowText" lastClr="0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03" name="正方形/長方形 102">
                <a:extLst>
                  <a:ext uri="{FF2B5EF4-FFF2-40B4-BE49-F238E27FC236}">
                    <a16:creationId xmlns:a16="http://schemas.microsoft.com/office/drawing/2014/main" id="{F85D42AF-8ADF-4DF5-BB0C-3811F581CE1B}"/>
                  </a:ext>
                </a:extLst>
              </p:cNvPr>
              <p:cNvSpPr/>
              <p:nvPr/>
            </p:nvSpPr>
            <p:spPr>
              <a:xfrm rot="16200000">
                <a:off x="2081986" y="3723946"/>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grpSp>
            <p:nvGrpSpPr>
              <p:cNvPr id="104" name="グループ化 103">
                <a:extLst>
                  <a:ext uri="{FF2B5EF4-FFF2-40B4-BE49-F238E27FC236}">
                    <a16:creationId xmlns:a16="http://schemas.microsoft.com/office/drawing/2014/main" id="{1E8FA79A-5D9E-4FF3-B4A4-EAB73C9027BB}"/>
                  </a:ext>
                </a:extLst>
              </p:cNvPr>
              <p:cNvGrpSpPr/>
              <p:nvPr/>
            </p:nvGrpSpPr>
            <p:grpSpPr>
              <a:xfrm rot="16200000">
                <a:off x="1384932" y="4442568"/>
                <a:ext cx="487247" cy="288000"/>
                <a:chOff x="7362820" y="2588818"/>
                <a:chExt cx="487247" cy="288000"/>
              </a:xfrm>
            </p:grpSpPr>
            <p:sp>
              <p:nvSpPr>
                <p:cNvPr id="135" name="正方形/長方形 134">
                  <a:extLst>
                    <a:ext uri="{FF2B5EF4-FFF2-40B4-BE49-F238E27FC236}">
                      <a16:creationId xmlns:a16="http://schemas.microsoft.com/office/drawing/2014/main" id="{40EE1E57-7905-40C6-816B-9717F637DCE9}"/>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36" name="テキスト ボックス 135">
                  <a:extLst>
                    <a:ext uri="{FF2B5EF4-FFF2-40B4-BE49-F238E27FC236}">
                      <a16:creationId xmlns:a16="http://schemas.microsoft.com/office/drawing/2014/main" id="{166F8DF2-E403-421F-905C-C76BFE1DA0F1}"/>
                    </a:ext>
                  </a:extLst>
                </p:cNvPr>
                <p:cNvSpPr txBox="1"/>
                <p:nvPr/>
              </p:nvSpPr>
              <p:spPr>
                <a:xfrm>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パイプ</a:t>
                  </a:r>
                </a:p>
              </p:txBody>
            </p:sp>
          </p:grpSp>
          <p:grpSp>
            <p:nvGrpSpPr>
              <p:cNvPr id="105" name="グループ化 104">
                <a:extLst>
                  <a:ext uri="{FF2B5EF4-FFF2-40B4-BE49-F238E27FC236}">
                    <a16:creationId xmlns:a16="http://schemas.microsoft.com/office/drawing/2014/main" id="{77A0822A-D774-46C6-970C-82AC072B153C}"/>
                  </a:ext>
                </a:extLst>
              </p:cNvPr>
              <p:cNvGrpSpPr/>
              <p:nvPr/>
            </p:nvGrpSpPr>
            <p:grpSpPr>
              <a:xfrm rot="16200000">
                <a:off x="1384934" y="4888960"/>
                <a:ext cx="487247" cy="288000"/>
                <a:chOff x="7362820" y="2588818"/>
                <a:chExt cx="487247" cy="288000"/>
              </a:xfrm>
            </p:grpSpPr>
            <p:sp>
              <p:nvSpPr>
                <p:cNvPr id="133" name="正方形/長方形 132">
                  <a:extLst>
                    <a:ext uri="{FF2B5EF4-FFF2-40B4-BE49-F238E27FC236}">
                      <a16:creationId xmlns:a16="http://schemas.microsoft.com/office/drawing/2014/main" id="{411FA821-C44C-488C-A079-9EA5BD20B62D}"/>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34" name="テキスト ボックス 133">
                  <a:extLst>
                    <a:ext uri="{FF2B5EF4-FFF2-40B4-BE49-F238E27FC236}">
                      <a16:creationId xmlns:a16="http://schemas.microsoft.com/office/drawing/2014/main" id="{127D5C00-A44F-460E-90B0-62CE9DF2953E}"/>
                    </a:ext>
                  </a:extLst>
                </p:cNvPr>
                <p:cNvSpPr txBox="1"/>
                <p:nvPr/>
              </p:nvSpPr>
              <p:spPr>
                <a:xfrm>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パイプ</a:t>
                  </a:r>
                </a:p>
              </p:txBody>
            </p:sp>
          </p:grpSp>
          <p:sp>
            <p:nvSpPr>
              <p:cNvPr id="106" name="正方形/長方形 105">
                <a:extLst>
                  <a:ext uri="{FF2B5EF4-FFF2-40B4-BE49-F238E27FC236}">
                    <a16:creationId xmlns:a16="http://schemas.microsoft.com/office/drawing/2014/main" id="{C2BD27E2-3C44-4ECA-AD2E-8C5FDE519191}"/>
                  </a:ext>
                </a:extLst>
              </p:cNvPr>
              <p:cNvSpPr/>
              <p:nvPr/>
            </p:nvSpPr>
            <p:spPr>
              <a:xfrm>
                <a:off x="2160808" y="4353014"/>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07" name="正方形/長方形 106">
                <a:extLst>
                  <a:ext uri="{FF2B5EF4-FFF2-40B4-BE49-F238E27FC236}">
                    <a16:creationId xmlns:a16="http://schemas.microsoft.com/office/drawing/2014/main" id="{EC8D158D-6B07-43B4-A96A-8B5DB85CA745}"/>
                  </a:ext>
                </a:extLst>
              </p:cNvPr>
              <p:cNvSpPr/>
              <p:nvPr/>
            </p:nvSpPr>
            <p:spPr>
              <a:xfrm rot="16200000">
                <a:off x="1881808" y="4632014"/>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grpSp>
            <p:nvGrpSpPr>
              <p:cNvPr id="108" name="グループ化 107">
                <a:extLst>
                  <a:ext uri="{FF2B5EF4-FFF2-40B4-BE49-F238E27FC236}">
                    <a16:creationId xmlns:a16="http://schemas.microsoft.com/office/drawing/2014/main" id="{C595D95C-6365-42E9-A420-E5CAB3588EA2}"/>
                  </a:ext>
                </a:extLst>
              </p:cNvPr>
              <p:cNvGrpSpPr/>
              <p:nvPr/>
            </p:nvGrpSpPr>
            <p:grpSpPr>
              <a:xfrm rot="10800000">
                <a:off x="1755597" y="5278465"/>
                <a:ext cx="487247" cy="288000"/>
                <a:chOff x="7362820" y="2588818"/>
                <a:chExt cx="487247" cy="288000"/>
              </a:xfrm>
            </p:grpSpPr>
            <p:sp>
              <p:nvSpPr>
                <p:cNvPr id="131" name="正方形/長方形 130">
                  <a:extLst>
                    <a:ext uri="{FF2B5EF4-FFF2-40B4-BE49-F238E27FC236}">
                      <a16:creationId xmlns:a16="http://schemas.microsoft.com/office/drawing/2014/main" id="{54628970-2834-40B6-BF92-B6A85D3DA1A0}"/>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32" name="テキスト ボックス 131">
                  <a:extLst>
                    <a:ext uri="{FF2B5EF4-FFF2-40B4-BE49-F238E27FC236}">
                      <a16:creationId xmlns:a16="http://schemas.microsoft.com/office/drawing/2014/main" id="{7B3760A5-5F8D-4A73-B461-49641610EEB8}"/>
                    </a:ext>
                  </a:extLst>
                </p:cNvPr>
                <p:cNvSpPr txBox="1"/>
                <p:nvPr/>
              </p:nvSpPr>
              <p:spPr>
                <a:xfrm rot="10800000">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パイプ</a:t>
                  </a:r>
                </a:p>
              </p:txBody>
            </p:sp>
          </p:grpSp>
          <p:grpSp>
            <p:nvGrpSpPr>
              <p:cNvPr id="109" name="グループ化 108">
                <a:extLst>
                  <a:ext uri="{FF2B5EF4-FFF2-40B4-BE49-F238E27FC236}">
                    <a16:creationId xmlns:a16="http://schemas.microsoft.com/office/drawing/2014/main" id="{B8D47429-EA85-4DD1-9D68-FBC84503C9A4}"/>
                  </a:ext>
                </a:extLst>
              </p:cNvPr>
              <p:cNvGrpSpPr/>
              <p:nvPr/>
            </p:nvGrpSpPr>
            <p:grpSpPr>
              <a:xfrm rot="5400000">
                <a:off x="2568401" y="3633959"/>
                <a:ext cx="487247" cy="288000"/>
                <a:chOff x="7362821" y="2588818"/>
                <a:chExt cx="487247" cy="288000"/>
              </a:xfrm>
            </p:grpSpPr>
            <p:sp>
              <p:nvSpPr>
                <p:cNvPr id="129" name="正方形/長方形 128">
                  <a:extLst>
                    <a:ext uri="{FF2B5EF4-FFF2-40B4-BE49-F238E27FC236}">
                      <a16:creationId xmlns:a16="http://schemas.microsoft.com/office/drawing/2014/main" id="{782E26F3-8142-485A-B064-2FC8A8A42FDD}"/>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30" name="テキスト ボックス 129">
                  <a:extLst>
                    <a:ext uri="{FF2B5EF4-FFF2-40B4-BE49-F238E27FC236}">
                      <a16:creationId xmlns:a16="http://schemas.microsoft.com/office/drawing/2014/main" id="{6ECA3843-D9AB-48F8-96BB-64FC87443FD6}"/>
                    </a:ext>
                  </a:extLst>
                </p:cNvPr>
                <p:cNvSpPr txBox="1"/>
                <p:nvPr/>
              </p:nvSpPr>
              <p:spPr>
                <a:xfrm rot="10800000">
                  <a:off x="7362821"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パイプ</a:t>
                  </a:r>
                </a:p>
              </p:txBody>
            </p:sp>
          </p:grpSp>
          <p:grpSp>
            <p:nvGrpSpPr>
              <p:cNvPr id="110" name="グループ化 109">
                <a:extLst>
                  <a:ext uri="{FF2B5EF4-FFF2-40B4-BE49-F238E27FC236}">
                    <a16:creationId xmlns:a16="http://schemas.microsoft.com/office/drawing/2014/main" id="{F208BBE9-EF63-452A-B6A2-BF1D9BD4BD20}"/>
                  </a:ext>
                </a:extLst>
              </p:cNvPr>
              <p:cNvGrpSpPr/>
              <p:nvPr/>
            </p:nvGrpSpPr>
            <p:grpSpPr>
              <a:xfrm rot="10800000">
                <a:off x="2208402" y="5278465"/>
                <a:ext cx="487247" cy="288000"/>
                <a:chOff x="7362820" y="2588818"/>
                <a:chExt cx="487247" cy="288000"/>
              </a:xfrm>
            </p:grpSpPr>
            <p:sp>
              <p:nvSpPr>
                <p:cNvPr id="127" name="正方形/長方形 126">
                  <a:extLst>
                    <a:ext uri="{FF2B5EF4-FFF2-40B4-BE49-F238E27FC236}">
                      <a16:creationId xmlns:a16="http://schemas.microsoft.com/office/drawing/2014/main" id="{A34BD302-A104-4E92-8C9B-AAC7598E7639}"/>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28" name="テキスト ボックス 127">
                  <a:extLst>
                    <a:ext uri="{FF2B5EF4-FFF2-40B4-BE49-F238E27FC236}">
                      <a16:creationId xmlns:a16="http://schemas.microsoft.com/office/drawing/2014/main" id="{5B85CE85-A1F5-4E74-BF49-FB212659DD2F}"/>
                    </a:ext>
                  </a:extLst>
                </p:cNvPr>
                <p:cNvSpPr txBox="1"/>
                <p:nvPr/>
              </p:nvSpPr>
              <p:spPr>
                <a:xfrm rot="10800000">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パイプ</a:t>
                  </a:r>
                </a:p>
              </p:txBody>
            </p:sp>
          </p:grpSp>
          <p:sp>
            <p:nvSpPr>
              <p:cNvPr id="111" name="正方形/長方形 110">
                <a:extLst>
                  <a:ext uri="{FF2B5EF4-FFF2-40B4-BE49-F238E27FC236}">
                    <a16:creationId xmlns:a16="http://schemas.microsoft.com/office/drawing/2014/main" id="{73C62CBA-948F-4C68-900F-0FABFFD44287}"/>
                  </a:ext>
                </a:extLst>
              </p:cNvPr>
              <p:cNvSpPr/>
              <p:nvPr/>
            </p:nvSpPr>
            <p:spPr>
              <a:xfrm rot="16200000">
                <a:off x="4095431" y="3207157"/>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12" name="正方形/長方形 111">
                <a:extLst>
                  <a:ext uri="{FF2B5EF4-FFF2-40B4-BE49-F238E27FC236}">
                    <a16:creationId xmlns:a16="http://schemas.microsoft.com/office/drawing/2014/main" id="{06C0A742-9B8B-443B-9DC7-4531B4364517}"/>
                  </a:ext>
                </a:extLst>
              </p:cNvPr>
              <p:cNvSpPr/>
              <p:nvPr/>
            </p:nvSpPr>
            <p:spPr>
              <a:xfrm rot="16200000">
                <a:off x="4095431" y="4087303"/>
                <a:ext cx="522000" cy="36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grpSp>
            <p:nvGrpSpPr>
              <p:cNvPr id="113" name="段差">
                <a:extLst>
                  <a:ext uri="{FF2B5EF4-FFF2-40B4-BE49-F238E27FC236}">
                    <a16:creationId xmlns:a16="http://schemas.microsoft.com/office/drawing/2014/main" id="{19ED0E1A-BB59-4257-A0AE-F86696BC75A7}"/>
                  </a:ext>
                </a:extLst>
              </p:cNvPr>
              <p:cNvGrpSpPr/>
              <p:nvPr/>
            </p:nvGrpSpPr>
            <p:grpSpPr>
              <a:xfrm rot="16200000">
                <a:off x="1206635" y="3926021"/>
                <a:ext cx="671183" cy="200055"/>
                <a:chOff x="2593132" y="4206826"/>
                <a:chExt cx="671183" cy="200055"/>
              </a:xfrm>
            </p:grpSpPr>
            <p:sp>
              <p:nvSpPr>
                <p:cNvPr id="125" name="正方形/長方形 124">
                  <a:extLst>
                    <a:ext uri="{FF2B5EF4-FFF2-40B4-BE49-F238E27FC236}">
                      <a16:creationId xmlns:a16="http://schemas.microsoft.com/office/drawing/2014/main" id="{8E17EFD2-E0C2-491A-A9D2-D58B04C70076}"/>
                    </a:ext>
                  </a:extLst>
                </p:cNvPr>
                <p:cNvSpPr/>
                <p:nvPr/>
              </p:nvSpPr>
              <p:spPr>
                <a:xfrm>
                  <a:off x="2593132" y="4250313"/>
                  <a:ext cx="671183" cy="113079"/>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26" name="テキスト ボックス 125">
                  <a:extLst>
                    <a:ext uri="{FF2B5EF4-FFF2-40B4-BE49-F238E27FC236}">
                      <a16:creationId xmlns:a16="http://schemas.microsoft.com/office/drawing/2014/main" id="{BC52F598-C739-4E32-86CD-AC8B52244125}"/>
                    </a:ext>
                  </a:extLst>
                </p:cNvPr>
                <p:cNvSpPr txBox="1"/>
                <p:nvPr/>
              </p:nvSpPr>
              <p:spPr>
                <a:xfrm>
                  <a:off x="2653147" y="4206826"/>
                  <a:ext cx="551152"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障害物</a:t>
                  </a:r>
                </a:p>
              </p:txBody>
            </p:sp>
          </p:grpSp>
          <p:grpSp>
            <p:nvGrpSpPr>
              <p:cNvPr id="114" name="タンク">
                <a:extLst>
                  <a:ext uri="{FF2B5EF4-FFF2-40B4-BE49-F238E27FC236}">
                    <a16:creationId xmlns:a16="http://schemas.microsoft.com/office/drawing/2014/main" id="{7E627ABA-5D53-4986-A3F7-564CCFC5A692}"/>
                  </a:ext>
                </a:extLst>
              </p:cNvPr>
              <p:cNvGrpSpPr/>
              <p:nvPr/>
            </p:nvGrpSpPr>
            <p:grpSpPr>
              <a:xfrm>
                <a:off x="1574511" y="3690457"/>
                <a:ext cx="487247" cy="288000"/>
                <a:chOff x="7362820" y="2588818"/>
                <a:chExt cx="487247" cy="288000"/>
              </a:xfrm>
            </p:grpSpPr>
            <p:sp>
              <p:nvSpPr>
                <p:cNvPr id="123" name="正方形/長方形 122">
                  <a:extLst>
                    <a:ext uri="{FF2B5EF4-FFF2-40B4-BE49-F238E27FC236}">
                      <a16:creationId xmlns:a16="http://schemas.microsoft.com/office/drawing/2014/main" id="{1BC19FC1-8120-4534-9FE3-E0F51B2BA201}"/>
                    </a:ext>
                  </a:extLst>
                </p:cNvPr>
                <p:cNvSpPr/>
                <p:nvPr/>
              </p:nvSpPr>
              <p:spPr>
                <a:xfrm>
                  <a:off x="7390444" y="2588818"/>
                  <a:ext cx="432000" cy="288000"/>
                </a:xfrm>
                <a:prstGeom prst="rect">
                  <a:avLst/>
                </a:prstGeom>
                <a:solidFill>
                  <a:srgbClr val="FF5722">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24" name="テキスト ボックス 123">
                  <a:extLst>
                    <a:ext uri="{FF2B5EF4-FFF2-40B4-BE49-F238E27FC236}">
                      <a16:creationId xmlns:a16="http://schemas.microsoft.com/office/drawing/2014/main" id="{B1403914-E3BC-46EA-AE25-7E54D0CB9058}"/>
                    </a:ext>
                  </a:extLst>
                </p:cNvPr>
                <p:cNvSpPr txBox="1"/>
                <p:nvPr/>
              </p:nvSpPr>
              <p:spPr>
                <a:xfrm>
                  <a:off x="7362820" y="2632790"/>
                  <a:ext cx="487247" cy="20005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700" b="0" i="0" u="none" strike="noStrike" kern="0" cap="none" spc="0" normalizeH="0" baseline="0" noProof="0" dirty="0">
                      <a:ln>
                        <a:noFill/>
                      </a:ln>
                      <a:solidFill>
                        <a:prstClr val="black"/>
                      </a:solidFill>
                      <a:effectLst/>
                      <a:uLnTx/>
                      <a:uFillTx/>
                      <a:latin typeface="Segoe UI"/>
                      <a:ea typeface="游ゴシック"/>
                    </a:rPr>
                    <a:t>タンク</a:t>
                  </a:r>
                </a:p>
              </p:txBody>
            </p:sp>
          </p:grpSp>
          <p:cxnSp>
            <p:nvCxnSpPr>
              <p:cNvPr id="115" name="直線矢印コネクタ 114">
                <a:extLst>
                  <a:ext uri="{FF2B5EF4-FFF2-40B4-BE49-F238E27FC236}">
                    <a16:creationId xmlns:a16="http://schemas.microsoft.com/office/drawing/2014/main" id="{B8F05F96-6D3E-4996-9500-F649F88538DD}"/>
                  </a:ext>
                </a:extLst>
              </p:cNvPr>
              <p:cNvCxnSpPr/>
              <p:nvPr/>
            </p:nvCxnSpPr>
            <p:spPr>
              <a:xfrm>
                <a:off x="543922" y="6327841"/>
                <a:ext cx="3961196" cy="0"/>
              </a:xfrm>
              <a:prstGeom prst="straightConnector1">
                <a:avLst/>
              </a:prstGeom>
              <a:noFill/>
              <a:ln w="9525" cap="flat" cmpd="sng" algn="ctr">
                <a:solidFill>
                  <a:srgbClr val="2196F3">
                    <a:alpha val="50000"/>
                  </a:srgbClr>
                </a:solidFill>
                <a:prstDash val="solid"/>
                <a:headEnd type="triangle" w="med" len="med"/>
                <a:tailEnd type="triangle" w="med" len="med"/>
              </a:ln>
              <a:effectLst/>
            </p:spPr>
          </p:cxnSp>
          <p:sp>
            <p:nvSpPr>
              <p:cNvPr id="116" name="テキスト ボックス 115">
                <a:extLst>
                  <a:ext uri="{FF2B5EF4-FFF2-40B4-BE49-F238E27FC236}">
                    <a16:creationId xmlns:a16="http://schemas.microsoft.com/office/drawing/2014/main" id="{EB54A624-B9AE-453F-B2E3-1A6580504630}"/>
                  </a:ext>
                </a:extLst>
              </p:cNvPr>
              <p:cNvSpPr txBox="1"/>
              <p:nvPr/>
            </p:nvSpPr>
            <p:spPr>
              <a:xfrm>
                <a:off x="2342311" y="6093296"/>
                <a:ext cx="484428" cy="276999"/>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latin typeface="Segoe UI"/>
                    <a:ea typeface="游ゴシック"/>
                  </a:rPr>
                  <a:t>11m</a:t>
                </a:r>
                <a:endParaRPr kumimoji="0" lang="ja-JP" altLang="en-US" sz="1200" b="0" i="0" u="none" strike="noStrike" kern="0" cap="none" spc="0" normalizeH="0" baseline="0" noProof="0" dirty="0">
                  <a:ln>
                    <a:noFill/>
                  </a:ln>
                  <a:solidFill>
                    <a:prstClr val="black"/>
                  </a:solidFill>
                  <a:effectLst/>
                  <a:uLnTx/>
                  <a:uFillTx/>
                  <a:latin typeface="Segoe UI"/>
                  <a:ea typeface="游ゴシック"/>
                </a:endParaRPr>
              </a:p>
            </p:txBody>
          </p:sp>
          <p:sp>
            <p:nvSpPr>
              <p:cNvPr id="117" name="フリーフォーム 53">
                <a:extLst>
                  <a:ext uri="{FF2B5EF4-FFF2-40B4-BE49-F238E27FC236}">
                    <a16:creationId xmlns:a16="http://schemas.microsoft.com/office/drawing/2014/main" id="{61282FE7-FF74-4ABD-8E90-6E38CB2838D7}"/>
                  </a:ext>
                </a:extLst>
              </p:cNvPr>
              <p:cNvSpPr/>
              <p:nvPr/>
            </p:nvSpPr>
            <p:spPr>
              <a:xfrm>
                <a:off x="1725947" y="3027872"/>
                <a:ext cx="810882" cy="1130060"/>
              </a:xfrm>
              <a:custGeom>
                <a:avLst/>
                <a:gdLst>
                  <a:gd name="connsiteX0" fmla="*/ 1138686 w 1138686"/>
                  <a:gd name="connsiteY0" fmla="*/ 0 h 1130060"/>
                  <a:gd name="connsiteX1" fmla="*/ 1138686 w 1138686"/>
                  <a:gd name="connsiteY1" fmla="*/ 1130060 h 1130060"/>
                  <a:gd name="connsiteX2" fmla="*/ 0 w 1138686"/>
                  <a:gd name="connsiteY2" fmla="*/ 1130060 h 1130060"/>
                  <a:gd name="connsiteX0" fmla="*/ 810882 w 810882"/>
                  <a:gd name="connsiteY0" fmla="*/ 0 h 1130060"/>
                  <a:gd name="connsiteX1" fmla="*/ 810882 w 810882"/>
                  <a:gd name="connsiteY1" fmla="*/ 1130060 h 1130060"/>
                  <a:gd name="connsiteX2" fmla="*/ 0 w 810882"/>
                  <a:gd name="connsiteY2" fmla="*/ 1130060 h 1130060"/>
                </a:gdLst>
                <a:ahLst/>
                <a:cxnLst>
                  <a:cxn ang="0">
                    <a:pos x="connsiteX0" y="connsiteY0"/>
                  </a:cxn>
                  <a:cxn ang="0">
                    <a:pos x="connsiteX1" y="connsiteY1"/>
                  </a:cxn>
                  <a:cxn ang="0">
                    <a:pos x="connsiteX2" y="connsiteY2"/>
                  </a:cxn>
                </a:cxnLst>
                <a:rect l="l" t="t" r="r" b="b"/>
                <a:pathLst>
                  <a:path w="810882" h="1130060">
                    <a:moveTo>
                      <a:pt x="810882" y="0"/>
                    </a:moveTo>
                    <a:lnTo>
                      <a:pt x="810882" y="1130060"/>
                    </a:lnTo>
                    <a:lnTo>
                      <a:pt x="0" y="1130060"/>
                    </a:lnTo>
                  </a:path>
                </a:pathLst>
              </a:custGeom>
              <a:noFill/>
              <a:ln w="38100" cap="flat" cmpd="sng" algn="ctr">
                <a:solidFill>
                  <a:srgbClr val="E91E63"/>
                </a:solidFill>
                <a:prstDash val="solid"/>
                <a:headEnd type="oval"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118" name="フリーフォーム 54">
                <a:extLst>
                  <a:ext uri="{FF2B5EF4-FFF2-40B4-BE49-F238E27FC236}">
                    <a16:creationId xmlns:a16="http://schemas.microsoft.com/office/drawing/2014/main" id="{660AC0E1-5742-4A77-BE56-307E4C45741A}"/>
                  </a:ext>
                </a:extLst>
              </p:cNvPr>
              <p:cNvSpPr/>
              <p:nvPr/>
            </p:nvSpPr>
            <p:spPr>
              <a:xfrm>
                <a:off x="828799" y="2958860"/>
                <a:ext cx="1061049" cy="1190446"/>
              </a:xfrm>
              <a:custGeom>
                <a:avLst/>
                <a:gdLst>
                  <a:gd name="connsiteX0" fmla="*/ 224287 w 1061049"/>
                  <a:gd name="connsiteY0" fmla="*/ 1190446 h 1190446"/>
                  <a:gd name="connsiteX1" fmla="*/ 0 w 1061049"/>
                  <a:gd name="connsiteY1" fmla="*/ 1190446 h 1190446"/>
                  <a:gd name="connsiteX2" fmla="*/ 0 w 1061049"/>
                  <a:gd name="connsiteY2" fmla="*/ 810883 h 1190446"/>
                  <a:gd name="connsiteX3" fmla="*/ 414068 w 1061049"/>
                  <a:gd name="connsiteY3" fmla="*/ 396815 h 1190446"/>
                  <a:gd name="connsiteX4" fmla="*/ 1061049 w 1061049"/>
                  <a:gd name="connsiteY4" fmla="*/ 396815 h 1190446"/>
                  <a:gd name="connsiteX5" fmla="*/ 1061049 w 1061049"/>
                  <a:gd name="connsiteY5" fmla="*/ 0 h 1190446"/>
                  <a:gd name="connsiteX0" fmla="*/ 517585 w 1061049"/>
                  <a:gd name="connsiteY0" fmla="*/ 1190446 h 1190446"/>
                  <a:gd name="connsiteX1" fmla="*/ 0 w 1061049"/>
                  <a:gd name="connsiteY1" fmla="*/ 1190446 h 1190446"/>
                  <a:gd name="connsiteX2" fmla="*/ 0 w 1061049"/>
                  <a:gd name="connsiteY2" fmla="*/ 810883 h 1190446"/>
                  <a:gd name="connsiteX3" fmla="*/ 414068 w 1061049"/>
                  <a:gd name="connsiteY3" fmla="*/ 396815 h 1190446"/>
                  <a:gd name="connsiteX4" fmla="*/ 1061049 w 1061049"/>
                  <a:gd name="connsiteY4" fmla="*/ 396815 h 1190446"/>
                  <a:gd name="connsiteX5" fmla="*/ 1061049 w 1061049"/>
                  <a:gd name="connsiteY5" fmla="*/ 0 h 119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1049" h="1190446">
                    <a:moveTo>
                      <a:pt x="517585" y="1190446"/>
                    </a:moveTo>
                    <a:lnTo>
                      <a:pt x="0" y="1190446"/>
                    </a:lnTo>
                    <a:lnTo>
                      <a:pt x="0" y="810883"/>
                    </a:lnTo>
                    <a:lnTo>
                      <a:pt x="414068" y="396815"/>
                    </a:lnTo>
                    <a:lnTo>
                      <a:pt x="1061049" y="396815"/>
                    </a:lnTo>
                    <a:lnTo>
                      <a:pt x="1061049" y="0"/>
                    </a:lnTo>
                  </a:path>
                </a:pathLst>
              </a:custGeom>
              <a:noFill/>
              <a:ln w="38100" cap="flat" cmpd="sng" algn="ctr">
                <a:solidFill>
                  <a:srgbClr val="E91E63"/>
                </a:solidFill>
                <a:prstDash val="solid"/>
                <a:headEnd type="oval"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pic>
            <p:nvPicPr>
              <p:cNvPr id="119" name="Picture 2" descr="\\QMUSP267\download\m171039\3901.png">
                <a:extLst>
                  <a:ext uri="{FF2B5EF4-FFF2-40B4-BE49-F238E27FC236}">
                    <a16:creationId xmlns:a16="http://schemas.microsoft.com/office/drawing/2014/main" id="{E6EEADA6-2952-4722-BF73-FB4E4567581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8907" y="3661185"/>
                <a:ext cx="180879" cy="180879"/>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2" descr="\\QMUSP267\download\m171039\3901.png">
                <a:extLst>
                  <a:ext uri="{FF2B5EF4-FFF2-40B4-BE49-F238E27FC236}">
                    <a16:creationId xmlns:a16="http://schemas.microsoft.com/office/drawing/2014/main" id="{FFA6B15D-15FC-4DEC-B459-32BD85DEBAF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72558" y="3924423"/>
                <a:ext cx="180879" cy="180879"/>
              </a:xfrm>
              <a:prstGeom prst="rect">
                <a:avLst/>
              </a:prstGeom>
              <a:noFill/>
              <a:extLst>
                <a:ext uri="{909E8E84-426E-40DD-AFC4-6F175D3DCCD1}">
                  <a14:hiddenFill xmlns:a14="http://schemas.microsoft.com/office/drawing/2010/main">
                    <a:solidFill>
                      <a:srgbClr val="FFFFFF"/>
                    </a:solidFill>
                  </a14:hiddenFill>
                </a:ext>
              </a:extLst>
            </p:spPr>
          </p:pic>
          <p:cxnSp>
            <p:nvCxnSpPr>
              <p:cNvPr id="121" name="直線矢印コネクタ 120">
                <a:extLst>
                  <a:ext uri="{FF2B5EF4-FFF2-40B4-BE49-F238E27FC236}">
                    <a16:creationId xmlns:a16="http://schemas.microsoft.com/office/drawing/2014/main" id="{CA2D66F5-F1DF-4546-BEE0-B67348551366}"/>
                  </a:ext>
                </a:extLst>
              </p:cNvPr>
              <p:cNvCxnSpPr/>
              <p:nvPr/>
            </p:nvCxnSpPr>
            <p:spPr>
              <a:xfrm flipV="1">
                <a:off x="395536" y="1539569"/>
                <a:ext cx="0" cy="4536000"/>
              </a:xfrm>
              <a:prstGeom prst="straightConnector1">
                <a:avLst/>
              </a:prstGeom>
              <a:noFill/>
              <a:ln w="9525" cap="flat" cmpd="sng" algn="ctr">
                <a:solidFill>
                  <a:srgbClr val="2196F3">
                    <a:alpha val="50000"/>
                  </a:srgbClr>
                </a:solidFill>
                <a:prstDash val="solid"/>
                <a:headEnd type="triangle" w="med" len="med"/>
                <a:tailEnd type="triangle" w="med" len="med"/>
              </a:ln>
              <a:effectLst/>
            </p:spPr>
          </p:cxnSp>
          <p:sp>
            <p:nvSpPr>
              <p:cNvPr id="122" name="テキスト ボックス 121">
                <a:extLst>
                  <a:ext uri="{FF2B5EF4-FFF2-40B4-BE49-F238E27FC236}">
                    <a16:creationId xmlns:a16="http://schemas.microsoft.com/office/drawing/2014/main" id="{C680B620-B7E9-4E4C-B862-F7972AD7C936}"/>
                  </a:ext>
                </a:extLst>
              </p:cNvPr>
              <p:cNvSpPr txBox="1"/>
              <p:nvPr/>
            </p:nvSpPr>
            <p:spPr>
              <a:xfrm rot="16200000">
                <a:off x="-11272" y="3680632"/>
                <a:ext cx="601447" cy="276999"/>
              </a:xfrm>
              <a:prstGeom prst="rect">
                <a:avLst/>
              </a:prstGeom>
              <a:noFill/>
            </p:spPr>
            <p:txBody>
              <a:bodyPr wrap="none" rtlCol="0" anchor="ct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a:ln>
                      <a:noFill/>
                    </a:ln>
                    <a:solidFill>
                      <a:prstClr val="black"/>
                    </a:solidFill>
                    <a:effectLst/>
                    <a:uLnTx/>
                    <a:uFillTx/>
                    <a:latin typeface="Segoe UI"/>
                    <a:ea typeface="游ゴシック"/>
                  </a:rPr>
                  <a:t>12.6m</a:t>
                </a:r>
                <a:endParaRPr kumimoji="0" lang="ja-JP" altLang="en-US" sz="1200" b="0" i="0" u="none" strike="noStrike" kern="0" cap="none" spc="0" normalizeH="0" baseline="0" noProof="0">
                  <a:ln>
                    <a:noFill/>
                  </a:ln>
                  <a:solidFill>
                    <a:prstClr val="black"/>
                  </a:solidFill>
                  <a:effectLst/>
                  <a:uLnTx/>
                  <a:uFillTx/>
                  <a:latin typeface="Segoe UI"/>
                  <a:ea typeface="游ゴシック"/>
                </a:endParaRPr>
              </a:p>
            </p:txBody>
          </p:sp>
        </p:grpSp>
        <p:sp>
          <p:nvSpPr>
            <p:cNvPr id="75" name="テキスト ボックス 74">
              <a:extLst>
                <a:ext uri="{FF2B5EF4-FFF2-40B4-BE49-F238E27FC236}">
                  <a16:creationId xmlns:a16="http://schemas.microsoft.com/office/drawing/2014/main" id="{58C7361D-04DA-461E-8871-4A1918A3293A}"/>
                </a:ext>
              </a:extLst>
            </p:cNvPr>
            <p:cNvSpPr txBox="1"/>
            <p:nvPr/>
          </p:nvSpPr>
          <p:spPr>
            <a:xfrm>
              <a:off x="4451143" y="1400639"/>
              <a:ext cx="4747402" cy="3790077"/>
            </a:xfrm>
            <a:prstGeom prst="rect">
              <a:avLst/>
            </a:prstGeom>
            <a:noFill/>
          </p:spPr>
          <p:txBody>
            <a:bodyPr wrap="square" rtlCol="0">
              <a:spAutoFit/>
            </a:bodyPr>
            <a:lstStyle/>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prstClr val="black"/>
                  </a:solidFill>
                  <a:effectLst/>
                  <a:uLnTx/>
                  <a:uFillTx/>
                  <a:latin typeface="Segoe UI"/>
                  <a:ea typeface="游ゴシック"/>
                </a:rPr>
                <a:t>狭隘部での自律走行</a:t>
              </a:r>
              <a:endParaRPr kumimoji="0" lang="en-US" altLang="ja-JP" sz="1800" b="0" i="0" u="none" strike="noStrike" kern="0" cap="none" spc="0" normalizeH="0" baseline="0" noProof="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prstClr val="black"/>
                  </a:solidFill>
                  <a:effectLst/>
                  <a:uLnTx/>
                  <a:uFillTx/>
                  <a:latin typeface="Segoe UI"/>
                  <a:ea typeface="游ゴシック"/>
                </a:rPr>
                <a:t>マニピュレータによる計器へのアクセス</a:t>
              </a:r>
              <a:endParaRPr kumimoji="0" lang="en-US" altLang="ja-JP" sz="1800" b="0" i="0" u="none" strike="noStrike" kern="0" cap="none" spc="0" normalizeH="0" baseline="0" noProof="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prstClr val="black"/>
                  </a:solidFill>
                  <a:effectLst/>
                  <a:uLnTx/>
                  <a:uFillTx/>
                  <a:latin typeface="Segoe UI"/>
                  <a:ea typeface="游ゴシック"/>
                </a:rPr>
                <a:t>カメラによる画像取得</a:t>
              </a:r>
              <a:endParaRPr kumimoji="0" lang="en-US" altLang="ja-JP" sz="1800" b="0" i="0" u="none" strike="noStrike" kern="0" cap="none" spc="0" normalizeH="0" baseline="0" noProof="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srgbClr val="9E9E9E">
                      <a:lumMod val="40000"/>
                      <a:lumOff val="60000"/>
                    </a:srgbClr>
                  </a:solidFill>
                  <a:effectLst/>
                  <a:uLnTx/>
                  <a:uFillTx/>
                  <a:latin typeface="Segoe UI"/>
                  <a:ea typeface="游ゴシック"/>
                </a:rPr>
                <a:t>階段昇降</a:t>
              </a:r>
              <a:endParaRPr kumimoji="0" lang="en-US" altLang="ja-JP" sz="1800" b="0" i="0" u="none" strike="noStrike" kern="0" cap="none" spc="0" normalizeH="0" baseline="0" noProof="0">
                <a:ln>
                  <a:noFill/>
                </a:ln>
                <a:solidFill>
                  <a:srgbClr val="9E9E9E">
                    <a:lumMod val="40000"/>
                    <a:lumOff val="60000"/>
                  </a:srgbClr>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prstClr val="black"/>
                  </a:solidFill>
                  <a:effectLst/>
                  <a:uLnTx/>
                  <a:uFillTx/>
                  <a:latin typeface="Segoe UI"/>
                  <a:ea typeface="游ゴシック"/>
                </a:rPr>
                <a:t>ダッシュボードでの情報確認</a:t>
              </a:r>
              <a:endParaRPr kumimoji="0" lang="en-US" altLang="ja-JP" sz="1800" b="0" i="0" u="none" strike="noStrike" kern="0" cap="none" spc="0" normalizeH="0" baseline="0" noProof="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srgbClr val="9E9E9E">
                      <a:lumMod val="40000"/>
                      <a:lumOff val="60000"/>
                    </a:srgbClr>
                  </a:solidFill>
                  <a:effectLst/>
                  <a:uLnTx/>
                  <a:uFillTx/>
                  <a:latin typeface="Segoe UI"/>
                  <a:ea typeface="游ゴシック"/>
                </a:rPr>
                <a:t>地図上にない障害物の検知</a:t>
              </a:r>
              <a:endParaRPr kumimoji="0" lang="en-US" altLang="ja-JP" sz="1800" b="0" i="0" u="none" strike="noStrike" kern="0" cap="none" spc="0" normalizeH="0" baseline="0" noProof="0">
                <a:ln>
                  <a:noFill/>
                </a:ln>
                <a:solidFill>
                  <a:srgbClr val="9E9E9E">
                    <a:lumMod val="40000"/>
                    <a:lumOff val="60000"/>
                  </a:srgbClr>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prstClr val="black"/>
                  </a:solidFill>
                  <a:effectLst/>
                  <a:uLnTx/>
                  <a:uFillTx/>
                  <a:latin typeface="Segoe UI"/>
                  <a:ea typeface="游ゴシック"/>
                </a:rPr>
                <a:t>熱画像カメラによる画像取得</a:t>
              </a:r>
              <a:endParaRPr kumimoji="0" lang="en-US" altLang="ja-JP" sz="1800" b="0" i="0" u="none" strike="noStrike" kern="0" cap="none" spc="0" normalizeH="0" baseline="0" noProof="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prstClr val="black"/>
                  </a:solidFill>
                  <a:effectLst/>
                  <a:uLnTx/>
                  <a:uFillTx/>
                  <a:latin typeface="Segoe UI"/>
                  <a:ea typeface="游ゴシック"/>
                </a:rPr>
                <a:t>自律走行による障害物乗り越え</a:t>
              </a:r>
              <a:endParaRPr kumimoji="0" lang="en-US" altLang="ja-JP" sz="1800" b="0" i="0" u="none" strike="noStrike" kern="0" cap="none" spc="0" normalizeH="0" baseline="0" noProof="0">
                <a:ln>
                  <a:noFill/>
                </a:ln>
                <a:solidFill>
                  <a:prstClr val="black"/>
                </a:solidFill>
                <a:effectLst/>
                <a:uLnTx/>
                <a:uFillTx/>
                <a:latin typeface="Segoe UI"/>
                <a:ea typeface="游ゴシック"/>
              </a:endParaRPr>
            </a:p>
            <a:p>
              <a:pPr marL="342900" marR="0" lvl="0" indent="-342900" defTabSz="914400" eaLnBrk="1" fontAlgn="auto" latinLnBrk="0" hangingPunct="1">
                <a:lnSpc>
                  <a:spcPct val="150000"/>
                </a:lnSpc>
                <a:spcBef>
                  <a:spcPts val="0"/>
                </a:spcBef>
                <a:spcAft>
                  <a:spcPts val="0"/>
                </a:spcAft>
                <a:buClrTx/>
                <a:buSzTx/>
                <a:buFontTx/>
                <a:buAutoNum type="arabicPeriod"/>
                <a:tabLst/>
                <a:defRPr/>
              </a:pPr>
              <a:r>
                <a:rPr kumimoji="0" lang="ja-JP" altLang="en-US" sz="1800" b="0" i="0" u="none" strike="noStrike" kern="0" cap="none" spc="0" normalizeH="0" baseline="0" noProof="0">
                  <a:ln>
                    <a:noFill/>
                  </a:ln>
                  <a:solidFill>
                    <a:prstClr val="black"/>
                  </a:solidFill>
                  <a:effectLst/>
                  <a:uLnTx/>
                  <a:uFillTx/>
                  <a:latin typeface="Segoe UI"/>
                  <a:ea typeface="游ゴシック"/>
                </a:rPr>
                <a:t>非接触給電</a:t>
              </a:r>
              <a:endParaRPr kumimoji="0" lang="en-US" altLang="ja-JP" sz="1800" b="0" i="0" u="none" strike="noStrike" kern="0" cap="none" spc="0" normalizeH="0" baseline="0" noProof="0">
                <a:ln>
                  <a:noFill/>
                </a:ln>
                <a:solidFill>
                  <a:prstClr val="black"/>
                </a:solidFill>
                <a:effectLst/>
                <a:uLnTx/>
                <a:uFillTx/>
                <a:latin typeface="Segoe UI"/>
                <a:ea typeface="游ゴシック"/>
              </a:endParaRPr>
            </a:p>
          </p:txBody>
        </p:sp>
        <p:sp>
          <p:nvSpPr>
            <p:cNvPr id="76" name="テキスト ボックス 75">
              <a:extLst>
                <a:ext uri="{FF2B5EF4-FFF2-40B4-BE49-F238E27FC236}">
                  <a16:creationId xmlns:a16="http://schemas.microsoft.com/office/drawing/2014/main" id="{D92A6E3D-0040-4AA6-A1DF-1B767987E247}"/>
                </a:ext>
              </a:extLst>
            </p:cNvPr>
            <p:cNvSpPr txBox="1"/>
            <p:nvPr/>
          </p:nvSpPr>
          <p:spPr>
            <a:xfrm>
              <a:off x="2690468" y="2909239"/>
              <a:ext cx="803984"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2, 3, 7</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77" name="テキスト ボックス 76">
              <a:extLst>
                <a:ext uri="{FF2B5EF4-FFF2-40B4-BE49-F238E27FC236}">
                  <a16:creationId xmlns:a16="http://schemas.microsoft.com/office/drawing/2014/main" id="{5A6DEFD7-41A2-44F3-8122-35EE41FE5655}"/>
                </a:ext>
              </a:extLst>
            </p:cNvPr>
            <p:cNvSpPr txBox="1"/>
            <p:nvPr/>
          </p:nvSpPr>
          <p:spPr>
            <a:xfrm>
              <a:off x="2696864" y="3265177"/>
              <a:ext cx="797587"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2, 3, 5</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78" name="フリーフォーム: 図形 77">
              <a:extLst>
                <a:ext uri="{FF2B5EF4-FFF2-40B4-BE49-F238E27FC236}">
                  <a16:creationId xmlns:a16="http://schemas.microsoft.com/office/drawing/2014/main" id="{41672230-4EFC-4782-85C1-F634532839E8}"/>
                </a:ext>
              </a:extLst>
            </p:cNvPr>
            <p:cNvSpPr/>
            <p:nvPr/>
          </p:nvSpPr>
          <p:spPr>
            <a:xfrm>
              <a:off x="1866900" y="3238500"/>
              <a:ext cx="1524000" cy="692150"/>
            </a:xfrm>
            <a:custGeom>
              <a:avLst/>
              <a:gdLst>
                <a:gd name="connsiteX0" fmla="*/ 0 w 1524000"/>
                <a:gd name="connsiteY0" fmla="*/ 692150 h 692150"/>
                <a:gd name="connsiteX1" fmla="*/ 692150 w 1524000"/>
                <a:gd name="connsiteY1" fmla="*/ 0 h 692150"/>
                <a:gd name="connsiteX2" fmla="*/ 1524000 w 1524000"/>
                <a:gd name="connsiteY2" fmla="*/ 0 h 692150"/>
              </a:gdLst>
              <a:ahLst/>
              <a:cxnLst>
                <a:cxn ang="0">
                  <a:pos x="connsiteX0" y="connsiteY0"/>
                </a:cxn>
                <a:cxn ang="0">
                  <a:pos x="connsiteX1" y="connsiteY1"/>
                </a:cxn>
                <a:cxn ang="0">
                  <a:pos x="connsiteX2" y="connsiteY2"/>
                </a:cxn>
              </a:cxnLst>
              <a:rect l="l" t="t" r="r" b="b"/>
              <a:pathLst>
                <a:path w="1524000" h="692150">
                  <a:moveTo>
                    <a:pt x="0" y="692150"/>
                  </a:moveTo>
                  <a:lnTo>
                    <a:pt x="692150" y="0"/>
                  </a:lnTo>
                  <a:lnTo>
                    <a:pt x="1524000" y="0"/>
                  </a:lnTo>
                </a:path>
              </a:pathLst>
            </a:custGeom>
            <a:noFill/>
            <a:ln w="25400" cap="flat" cmpd="sng" algn="ctr">
              <a:solidFill>
                <a:sysClr val="windowText" lastClr="000000"/>
              </a:solidFill>
              <a:prstDash val="solid"/>
              <a:headEnd type="ova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79" name="フリーフォーム: 図形 78">
              <a:extLst>
                <a:ext uri="{FF2B5EF4-FFF2-40B4-BE49-F238E27FC236}">
                  <a16:creationId xmlns:a16="http://schemas.microsoft.com/office/drawing/2014/main" id="{B129CAB3-4782-4CA9-B38E-FF29B8EAF449}"/>
                </a:ext>
              </a:extLst>
            </p:cNvPr>
            <p:cNvSpPr/>
            <p:nvPr/>
          </p:nvSpPr>
          <p:spPr>
            <a:xfrm>
              <a:off x="2641600" y="3594100"/>
              <a:ext cx="755650" cy="44450"/>
            </a:xfrm>
            <a:custGeom>
              <a:avLst/>
              <a:gdLst>
                <a:gd name="connsiteX0" fmla="*/ 0 w 755650"/>
                <a:gd name="connsiteY0" fmla="*/ 44450 h 44450"/>
                <a:gd name="connsiteX1" fmla="*/ 44450 w 755650"/>
                <a:gd name="connsiteY1" fmla="*/ 0 h 44450"/>
                <a:gd name="connsiteX2" fmla="*/ 755650 w 755650"/>
                <a:gd name="connsiteY2" fmla="*/ 0 h 44450"/>
              </a:gdLst>
              <a:ahLst/>
              <a:cxnLst>
                <a:cxn ang="0">
                  <a:pos x="connsiteX0" y="connsiteY0"/>
                </a:cxn>
                <a:cxn ang="0">
                  <a:pos x="connsiteX1" y="connsiteY1"/>
                </a:cxn>
                <a:cxn ang="0">
                  <a:pos x="connsiteX2" y="connsiteY2"/>
                </a:cxn>
              </a:cxnLst>
              <a:rect l="l" t="t" r="r" b="b"/>
              <a:pathLst>
                <a:path w="755650" h="44450">
                  <a:moveTo>
                    <a:pt x="0" y="44450"/>
                  </a:moveTo>
                  <a:lnTo>
                    <a:pt x="44450" y="0"/>
                  </a:lnTo>
                  <a:lnTo>
                    <a:pt x="755650" y="0"/>
                  </a:lnTo>
                </a:path>
              </a:pathLst>
            </a:custGeom>
            <a:noFill/>
            <a:ln w="25400" cap="flat" cmpd="sng" algn="ctr">
              <a:solidFill>
                <a:sysClr val="windowText" lastClr="000000"/>
              </a:solidFill>
              <a:prstDash val="solid"/>
              <a:headEnd type="ova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80" name="テキスト ボックス 79">
              <a:extLst>
                <a:ext uri="{FF2B5EF4-FFF2-40B4-BE49-F238E27FC236}">
                  <a16:creationId xmlns:a16="http://schemas.microsoft.com/office/drawing/2014/main" id="{FF412BF3-C4AC-4628-A081-4F2927E89393}"/>
                </a:ext>
              </a:extLst>
            </p:cNvPr>
            <p:cNvSpPr txBox="1"/>
            <p:nvPr/>
          </p:nvSpPr>
          <p:spPr>
            <a:xfrm>
              <a:off x="3141016" y="2255888"/>
              <a:ext cx="353436"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9</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81" name="フリーフォーム: 図形 80">
              <a:extLst>
                <a:ext uri="{FF2B5EF4-FFF2-40B4-BE49-F238E27FC236}">
                  <a16:creationId xmlns:a16="http://schemas.microsoft.com/office/drawing/2014/main" id="{1A9334C8-0B82-4CB3-8144-6F10F5C18AA1}"/>
                </a:ext>
              </a:extLst>
            </p:cNvPr>
            <p:cNvSpPr/>
            <p:nvPr/>
          </p:nvSpPr>
          <p:spPr>
            <a:xfrm>
              <a:off x="1836218" y="2584450"/>
              <a:ext cx="1568450" cy="285750"/>
            </a:xfrm>
            <a:custGeom>
              <a:avLst/>
              <a:gdLst>
                <a:gd name="connsiteX0" fmla="*/ 0 w 1568450"/>
                <a:gd name="connsiteY0" fmla="*/ 285750 h 285750"/>
                <a:gd name="connsiteX1" fmla="*/ 285750 w 1568450"/>
                <a:gd name="connsiteY1" fmla="*/ 0 h 285750"/>
                <a:gd name="connsiteX2" fmla="*/ 1568450 w 1568450"/>
                <a:gd name="connsiteY2" fmla="*/ 0 h 285750"/>
              </a:gdLst>
              <a:ahLst/>
              <a:cxnLst>
                <a:cxn ang="0">
                  <a:pos x="connsiteX0" y="connsiteY0"/>
                </a:cxn>
                <a:cxn ang="0">
                  <a:pos x="connsiteX1" y="connsiteY1"/>
                </a:cxn>
                <a:cxn ang="0">
                  <a:pos x="connsiteX2" y="connsiteY2"/>
                </a:cxn>
              </a:cxnLst>
              <a:rect l="l" t="t" r="r" b="b"/>
              <a:pathLst>
                <a:path w="1568450" h="285750">
                  <a:moveTo>
                    <a:pt x="0" y="285750"/>
                  </a:moveTo>
                  <a:lnTo>
                    <a:pt x="285750" y="0"/>
                  </a:lnTo>
                  <a:lnTo>
                    <a:pt x="1568450" y="0"/>
                  </a:lnTo>
                </a:path>
              </a:pathLst>
            </a:custGeom>
            <a:noFill/>
            <a:ln w="25400" cap="flat" cmpd="sng" algn="ctr">
              <a:solidFill>
                <a:sysClr val="windowText" lastClr="000000"/>
              </a:solidFill>
              <a:prstDash val="solid"/>
              <a:headEnd type="ova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82" name="テキスト ボックス 81">
              <a:extLst>
                <a:ext uri="{FF2B5EF4-FFF2-40B4-BE49-F238E27FC236}">
                  <a16:creationId xmlns:a16="http://schemas.microsoft.com/office/drawing/2014/main" id="{97259B69-D9EC-46B9-9ADD-90682C045158}"/>
                </a:ext>
              </a:extLst>
            </p:cNvPr>
            <p:cNvSpPr txBox="1"/>
            <p:nvPr/>
          </p:nvSpPr>
          <p:spPr>
            <a:xfrm>
              <a:off x="3141016" y="3698293"/>
              <a:ext cx="353436"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1</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83" name="フリーフォーム: 図形 82">
              <a:extLst>
                <a:ext uri="{FF2B5EF4-FFF2-40B4-BE49-F238E27FC236}">
                  <a16:creationId xmlns:a16="http://schemas.microsoft.com/office/drawing/2014/main" id="{8C8EF6C1-9C4B-4028-9C7B-5F7AEA7E1AA8}"/>
                </a:ext>
              </a:extLst>
            </p:cNvPr>
            <p:cNvSpPr/>
            <p:nvPr/>
          </p:nvSpPr>
          <p:spPr>
            <a:xfrm>
              <a:off x="2292350" y="4013200"/>
              <a:ext cx="1104900" cy="127000"/>
            </a:xfrm>
            <a:custGeom>
              <a:avLst/>
              <a:gdLst>
                <a:gd name="connsiteX0" fmla="*/ 0 w 1104900"/>
                <a:gd name="connsiteY0" fmla="*/ 127000 h 127000"/>
                <a:gd name="connsiteX1" fmla="*/ 127000 w 1104900"/>
                <a:gd name="connsiteY1" fmla="*/ 0 h 127000"/>
                <a:gd name="connsiteX2" fmla="*/ 1104900 w 1104900"/>
                <a:gd name="connsiteY2" fmla="*/ 0 h 127000"/>
              </a:gdLst>
              <a:ahLst/>
              <a:cxnLst>
                <a:cxn ang="0">
                  <a:pos x="connsiteX0" y="connsiteY0"/>
                </a:cxn>
                <a:cxn ang="0">
                  <a:pos x="connsiteX1" y="connsiteY1"/>
                </a:cxn>
                <a:cxn ang="0">
                  <a:pos x="connsiteX2" y="connsiteY2"/>
                </a:cxn>
              </a:cxnLst>
              <a:rect l="l" t="t" r="r" b="b"/>
              <a:pathLst>
                <a:path w="1104900" h="127000">
                  <a:moveTo>
                    <a:pt x="0" y="127000"/>
                  </a:moveTo>
                  <a:lnTo>
                    <a:pt x="127000" y="0"/>
                  </a:lnTo>
                  <a:lnTo>
                    <a:pt x="1104900" y="0"/>
                  </a:lnTo>
                </a:path>
              </a:pathLst>
            </a:custGeom>
            <a:noFill/>
            <a:ln w="25400" cap="flat" cmpd="sng" algn="ctr">
              <a:solidFill>
                <a:sysClr val="windowText" lastClr="000000"/>
              </a:solidFill>
              <a:prstDash val="solid"/>
              <a:headEnd type="ova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sp>
          <p:nvSpPr>
            <p:cNvPr id="84" name="テキスト ボックス 83">
              <a:extLst>
                <a:ext uri="{FF2B5EF4-FFF2-40B4-BE49-F238E27FC236}">
                  <a16:creationId xmlns:a16="http://schemas.microsoft.com/office/drawing/2014/main" id="{246847A4-1598-4A82-AEDD-52FA091C5D16}"/>
                </a:ext>
              </a:extLst>
            </p:cNvPr>
            <p:cNvSpPr txBox="1"/>
            <p:nvPr/>
          </p:nvSpPr>
          <p:spPr>
            <a:xfrm>
              <a:off x="657401" y="822057"/>
              <a:ext cx="2410002" cy="36933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3/3</a:t>
              </a:r>
              <a:r>
                <a:rPr kumimoji="0" lang="ja-JP" altLang="en-US" sz="1800" b="0" i="0" u="none" strike="noStrike" kern="0" cap="none" spc="0" normalizeH="0" baseline="0" noProof="0">
                  <a:ln>
                    <a:noFill/>
                  </a:ln>
                  <a:solidFill>
                    <a:prstClr val="black"/>
                  </a:solidFill>
                  <a:effectLst/>
                  <a:uLnTx/>
                  <a:uFillTx/>
                  <a:latin typeface="Segoe UI"/>
                  <a:ea typeface="游ゴシック"/>
                </a:rPr>
                <a:t> （</a:t>
              </a:r>
              <a:r>
                <a:rPr kumimoji="0" lang="en-US" altLang="ja-JP" sz="1800" b="0" i="0" u="none" strike="noStrike" kern="0" cap="none" spc="0" normalizeH="0" baseline="0" noProof="0">
                  <a:ln>
                    <a:noFill/>
                  </a:ln>
                  <a:solidFill>
                    <a:prstClr val="black"/>
                  </a:solidFill>
                  <a:effectLst/>
                  <a:uLnTx/>
                  <a:uFillTx/>
                  <a:latin typeface="Segoe UI"/>
                  <a:ea typeface="游ゴシック"/>
                </a:rPr>
                <a:t>1</a:t>
              </a:r>
              <a:r>
                <a:rPr kumimoji="0" lang="ja-JP" altLang="en-US" sz="1800" b="0" i="0" u="none" strike="noStrike" kern="0" cap="none" spc="0" normalizeH="0" baseline="0" noProof="0">
                  <a:ln>
                    <a:noFill/>
                  </a:ln>
                  <a:solidFill>
                    <a:prstClr val="black"/>
                  </a:solidFill>
                  <a:effectLst/>
                  <a:uLnTx/>
                  <a:uFillTx/>
                  <a:latin typeface="Segoe UI"/>
                  <a:ea typeface="游ゴシック"/>
                </a:rPr>
                <a:t>階）</a:t>
              </a:r>
            </a:p>
          </p:txBody>
        </p:sp>
        <p:sp>
          <p:nvSpPr>
            <p:cNvPr id="85" name="テキスト ボックス 84">
              <a:extLst>
                <a:ext uri="{FF2B5EF4-FFF2-40B4-BE49-F238E27FC236}">
                  <a16:creationId xmlns:a16="http://schemas.microsoft.com/office/drawing/2014/main" id="{1CD77684-9804-4C55-80A4-F1ACA097785D}"/>
                </a:ext>
              </a:extLst>
            </p:cNvPr>
            <p:cNvSpPr txBox="1"/>
            <p:nvPr/>
          </p:nvSpPr>
          <p:spPr>
            <a:xfrm>
              <a:off x="3141016" y="2592593"/>
              <a:ext cx="353436" cy="369332"/>
            </a:xfrm>
            <a:prstGeom prst="rect">
              <a:avLst/>
            </a:prstGeom>
            <a:solidFill>
              <a:sysClr val="window" lastClr="FFFFFF">
                <a:alpha val="60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Segoe UI"/>
                  <a:ea typeface="游ゴシック"/>
                </a:rPr>
                <a:t>8</a:t>
              </a:r>
              <a:endParaRPr kumimoji="0" lang="ja-JP" altLang="en-US" sz="1800" b="0" i="0" u="none" strike="noStrike" kern="0" cap="none" spc="0" normalizeH="0" baseline="0" noProof="0">
                <a:ln>
                  <a:noFill/>
                </a:ln>
                <a:solidFill>
                  <a:prstClr val="black"/>
                </a:solidFill>
                <a:effectLst/>
                <a:uLnTx/>
                <a:uFillTx/>
                <a:latin typeface="Segoe UI"/>
                <a:ea typeface="游ゴシック"/>
              </a:endParaRPr>
            </a:p>
          </p:txBody>
        </p:sp>
        <p:sp>
          <p:nvSpPr>
            <p:cNvPr id="86" name="フリーフォーム: 図形 85">
              <a:extLst>
                <a:ext uri="{FF2B5EF4-FFF2-40B4-BE49-F238E27FC236}">
                  <a16:creationId xmlns:a16="http://schemas.microsoft.com/office/drawing/2014/main" id="{5ABC915A-6D12-4C1E-B933-284D560B25E7}"/>
                </a:ext>
              </a:extLst>
            </p:cNvPr>
            <p:cNvSpPr/>
            <p:nvPr/>
          </p:nvSpPr>
          <p:spPr>
            <a:xfrm>
              <a:off x="1455938" y="2929631"/>
              <a:ext cx="1935332" cy="843379"/>
            </a:xfrm>
            <a:custGeom>
              <a:avLst/>
              <a:gdLst>
                <a:gd name="connsiteX0" fmla="*/ 0 w 1935332"/>
                <a:gd name="connsiteY0" fmla="*/ 843379 h 843379"/>
                <a:gd name="connsiteX1" fmla="*/ 843379 w 1935332"/>
                <a:gd name="connsiteY1" fmla="*/ 0 h 843379"/>
                <a:gd name="connsiteX2" fmla="*/ 1935332 w 1935332"/>
                <a:gd name="connsiteY2" fmla="*/ 0 h 843379"/>
              </a:gdLst>
              <a:ahLst/>
              <a:cxnLst>
                <a:cxn ang="0">
                  <a:pos x="connsiteX0" y="connsiteY0"/>
                </a:cxn>
                <a:cxn ang="0">
                  <a:pos x="connsiteX1" y="connsiteY1"/>
                </a:cxn>
                <a:cxn ang="0">
                  <a:pos x="connsiteX2" y="connsiteY2"/>
                </a:cxn>
              </a:cxnLst>
              <a:rect l="l" t="t" r="r" b="b"/>
              <a:pathLst>
                <a:path w="1935332" h="843379">
                  <a:moveTo>
                    <a:pt x="0" y="843379"/>
                  </a:moveTo>
                  <a:lnTo>
                    <a:pt x="843379" y="0"/>
                  </a:lnTo>
                  <a:lnTo>
                    <a:pt x="1935332" y="0"/>
                  </a:lnTo>
                </a:path>
              </a:pathLst>
            </a:custGeom>
            <a:noFill/>
            <a:ln w="25400" cap="flat" cmpd="sng" algn="ctr">
              <a:solidFill>
                <a:sysClr val="windowText" lastClr="000000"/>
              </a:solidFill>
              <a:prstDash val="solid"/>
              <a:headEnd type="ova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Segoe UI"/>
                <a:ea typeface="游ゴシック"/>
                <a:cs typeface="+mn-cs"/>
              </a:endParaRPr>
            </a:p>
          </p:txBody>
        </p:sp>
      </p:grpSp>
      <p:pic>
        <p:nvPicPr>
          <p:cNvPr id="2" name="DM200102">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10"/>
          <a:stretch>
            <a:fillRect/>
          </a:stretch>
        </p:blipFill>
        <p:spPr>
          <a:xfrm>
            <a:off x="-720000" y="0"/>
            <a:ext cx="609600" cy="609600"/>
          </a:xfrm>
          <a:prstGeom prst="rect">
            <a:avLst/>
          </a:prstGeom>
        </p:spPr>
      </p:pic>
      <p:sp>
        <p:nvSpPr>
          <p:cNvPr id="71"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458760779"/>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11"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4218" fill="hold"/>
                                        <p:tgtEl>
                                          <p:spTgt spid="2"/>
                                        </p:tgtEl>
                                      </p:cBhvr>
                                    </p:cmd>
                                  </p:childTnLst>
                                </p:cTn>
                              </p:par>
                            </p:childTnLst>
                          </p:cTn>
                        </p:par>
                        <p:par>
                          <p:cTn id="7" fill="hold">
                            <p:stCondLst>
                              <p:cond delay="24218"/>
                            </p:stCondLst>
                            <p:childTnLst>
                              <p:par>
                                <p:cTn id="8" presetID="1" presetClass="entr" presetSubtype="0" fill="hold" grpId="0" nodeType="afterEffect">
                                  <p:stCondLst>
                                    <p:cond delay="250"/>
                                  </p:stCondLst>
                                  <p:childTnLst>
                                    <p:set>
                                      <p:cBhvr>
                                        <p:cTn id="9"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childTnLst>
        </p:cTn>
      </p:par>
    </p:tnLst>
    <p:bldLst>
      <p:bldP spid="7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4A34840-5183-45EB-A88D-13FCBCFA1CC3}"/>
              </a:ext>
            </a:extLst>
          </p:cNvPr>
          <p:cNvSpPr txBox="1"/>
          <p:nvPr/>
        </p:nvSpPr>
        <p:spPr>
          <a:xfrm>
            <a:off x="471110" y="1115818"/>
            <a:ext cx="8201779" cy="400110"/>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ja-JP" altLang="en-US" sz="2000" dirty="0">
                <a:latin typeface="Meiryo UI" panose="020B0604030504040204" pitchFamily="50" charset="-128"/>
                <a:ea typeface="Meiryo UI" panose="020B0604030504040204" pitchFamily="50" charset="-128"/>
              </a:rPr>
              <a:t>デモ実施現場へお繋ぎします</a:t>
            </a:r>
          </a:p>
        </p:txBody>
      </p:sp>
      <p:sp>
        <p:nvSpPr>
          <p:cNvPr id="6" name="タイトル 2">
            <a:extLst>
              <a:ext uri="{FF2B5EF4-FFF2-40B4-BE49-F238E27FC236}">
                <a16:creationId xmlns:a16="http://schemas.microsoft.com/office/drawing/2014/main" id="{6CB0400D-18E4-4479-9AFE-4D508CA83CB6}"/>
              </a:ext>
            </a:extLst>
          </p:cNvPr>
          <p:cNvSpPr txBox="1">
            <a:spLocks/>
          </p:cNvSpPr>
          <p:nvPr/>
        </p:nvSpPr>
        <p:spPr>
          <a:xfrm>
            <a:off x="512731" y="136985"/>
            <a:ext cx="7666069"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EX ROVR “ASCENT”</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現場デモ</a:t>
            </a:r>
            <a:endParaRPr lang="ja-JP" altLang="en-US" sz="18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動作設定ボタン: ビデオ 1">
            <a:hlinkClick r:id="" action="ppaction://noaction" highlightClick="1"/>
            <a:extLst>
              <a:ext uri="{FF2B5EF4-FFF2-40B4-BE49-F238E27FC236}">
                <a16:creationId xmlns:a16="http://schemas.microsoft.com/office/drawing/2014/main" id="{B3D7B88B-AB4B-4FE1-A26F-984CA0856E7E}"/>
              </a:ext>
            </a:extLst>
          </p:cNvPr>
          <p:cNvSpPr/>
          <p:nvPr/>
        </p:nvSpPr>
        <p:spPr>
          <a:xfrm>
            <a:off x="2260952" y="1673102"/>
            <a:ext cx="5200552" cy="4069080"/>
          </a:xfrm>
          <a:prstGeom prst="actionButtonMovi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5CE153C6-3059-429A-82DB-4F8F87E630B1}"/>
              </a:ext>
            </a:extLst>
          </p:cNvPr>
          <p:cNvSpPr txBox="1"/>
          <p:nvPr/>
        </p:nvSpPr>
        <p:spPr>
          <a:xfrm>
            <a:off x="2260952" y="4554489"/>
            <a:ext cx="5200552" cy="1169551"/>
          </a:xfrm>
          <a:prstGeom prst="rect">
            <a:avLst/>
          </a:prstGeom>
          <a:noFill/>
        </p:spPr>
        <p:txBody>
          <a:bodyPr wrap="square" rtlCol="0">
            <a:spAutoFit/>
          </a:bodyPr>
          <a:lstStyle/>
          <a:p>
            <a:pPr>
              <a:spcAft>
                <a:spcPts val="600"/>
              </a:spcAft>
            </a:pPr>
            <a:r>
              <a:rPr lang="ja-JP" altLang="en-US" sz="2000" dirty="0">
                <a:latin typeface="Meiryo UI" panose="020B0604030504040204" pitchFamily="50" charset="-128"/>
                <a:ea typeface="Meiryo UI" panose="020B0604030504040204" pitchFamily="50" charset="-128"/>
              </a:rPr>
              <a:t>　　　実ロボットの紹介やデモを収めた映像は、</a:t>
            </a:r>
            <a:endParaRPr lang="en-US" altLang="ja-JP" sz="2000" dirty="0">
              <a:latin typeface="Meiryo UI" panose="020B0604030504040204" pitchFamily="50" charset="-128"/>
              <a:ea typeface="Meiryo UI" panose="020B0604030504040204" pitchFamily="50" charset="-128"/>
            </a:endParaRPr>
          </a:p>
          <a:p>
            <a:pPr>
              <a:spcAft>
                <a:spcPts val="600"/>
              </a:spcAft>
            </a:pPr>
            <a:r>
              <a:rPr lang="ja-JP" altLang="en-US" sz="2000" dirty="0">
                <a:latin typeface="Meiryo UI" panose="020B0604030504040204" pitchFamily="50" charset="-128"/>
                <a:ea typeface="Meiryo UI" panose="020B0604030504040204" pitchFamily="50" charset="-128"/>
              </a:rPr>
              <a:t>　　　同ホームページの「ムービー」タグから</a:t>
            </a:r>
            <a:endParaRPr lang="en-US" altLang="ja-JP" sz="2000" dirty="0">
              <a:latin typeface="Meiryo UI" panose="020B0604030504040204" pitchFamily="50" charset="-128"/>
              <a:ea typeface="Meiryo UI" panose="020B0604030504040204" pitchFamily="50" charset="-128"/>
            </a:endParaRPr>
          </a:p>
          <a:p>
            <a:pPr>
              <a:spcAft>
                <a:spcPts val="600"/>
              </a:spcAft>
            </a:pPr>
            <a:r>
              <a:rPr lang="ja-JP" altLang="en-US" sz="2000" dirty="0">
                <a:latin typeface="Meiryo UI" panose="020B0604030504040204" pitchFamily="50" charset="-128"/>
                <a:ea typeface="Meiryo UI" panose="020B0604030504040204" pitchFamily="50" charset="-128"/>
              </a:rPr>
              <a:t>　　　ご覧いただけます。</a:t>
            </a:r>
          </a:p>
        </p:txBody>
      </p:sp>
      <p:pic>
        <p:nvPicPr>
          <p:cNvPr id="5" name="DM200106">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720000" y="0"/>
            <a:ext cx="609600" cy="609600"/>
          </a:xfrm>
          <a:prstGeom prst="rect">
            <a:avLst/>
          </a:prstGeom>
        </p:spPr>
      </p:pic>
      <p:sp>
        <p:nvSpPr>
          <p:cNvPr id="7"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712341234"/>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7"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407" fill="hold"/>
                                        <p:tgtEl>
                                          <p:spTgt spid="5"/>
                                        </p:tgtEl>
                                      </p:cBhvr>
                                    </p:cmd>
                                  </p:childTnLst>
                                </p:cTn>
                              </p:par>
                            </p:childTnLst>
                          </p:cTn>
                        </p:par>
                        <p:par>
                          <p:cTn id="7" fill="hold">
                            <p:stCondLst>
                              <p:cond delay="7407"/>
                            </p:stCondLst>
                            <p:childTnLst>
                              <p:par>
                                <p:cTn id="8" presetID="1" presetClass="entr" presetSubtype="0" fill="hold" grpId="0" nodeType="afterEffect">
                                  <p:stCondLst>
                                    <p:cond delay="50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5"/>
                </p:tgtEl>
              </p:cMediaNode>
            </p:audio>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qs0220\common9\genkibu\gensosetsu\NEDO防爆\(100)画像\20191209_13_JXTG水島PoC#3\20191211\写真\IMG_4303.JPG">
            <a:extLst>
              <a:ext uri="{FF2B5EF4-FFF2-40B4-BE49-F238E27FC236}">
                <a16:creationId xmlns:a16="http://schemas.microsoft.com/office/drawing/2014/main" id="{A79FACB4-4CEA-4C99-9365-B362DA2F5EA4}"/>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93420" y="2075079"/>
            <a:ext cx="3512820" cy="226314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グループ化 3">
            <a:extLst>
              <a:ext uri="{FF2B5EF4-FFF2-40B4-BE49-F238E27FC236}">
                <a16:creationId xmlns:a16="http://schemas.microsoft.com/office/drawing/2014/main" id="{831B60E1-9C77-4E17-896C-A31A2ED52359}"/>
              </a:ext>
            </a:extLst>
          </p:cNvPr>
          <p:cNvGrpSpPr/>
          <p:nvPr/>
        </p:nvGrpSpPr>
        <p:grpSpPr>
          <a:xfrm>
            <a:off x="1394460" y="2140535"/>
            <a:ext cx="5002530" cy="1777305"/>
            <a:chOff x="1394460" y="2140535"/>
            <a:chExt cx="5002530" cy="1777305"/>
          </a:xfrm>
        </p:grpSpPr>
        <p:sp>
          <p:nvSpPr>
            <p:cNvPr id="5" name="正方形/長方形 4">
              <a:extLst>
                <a:ext uri="{FF2B5EF4-FFF2-40B4-BE49-F238E27FC236}">
                  <a16:creationId xmlns:a16="http://schemas.microsoft.com/office/drawing/2014/main" id="{6A299C5B-1F0B-4ABA-ACF6-C65E254995FD}"/>
                </a:ext>
              </a:extLst>
            </p:cNvPr>
            <p:cNvSpPr/>
            <p:nvPr/>
          </p:nvSpPr>
          <p:spPr>
            <a:xfrm>
              <a:off x="1394460" y="2140535"/>
              <a:ext cx="662940" cy="1425625"/>
            </a:xfrm>
            <a:prstGeom prst="rect">
              <a:avLst/>
            </a:prstGeom>
            <a:solidFill>
              <a:srgbClr val="00B0F0">
                <a:alpha val="20000"/>
              </a:srgbClr>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カギ線コネクタ 7">
              <a:extLst>
                <a:ext uri="{FF2B5EF4-FFF2-40B4-BE49-F238E27FC236}">
                  <a16:creationId xmlns:a16="http://schemas.microsoft.com/office/drawing/2014/main" id="{9B58DAB8-B85B-4D18-9CA9-D46D3CD7625D}"/>
                </a:ext>
              </a:extLst>
            </p:cNvPr>
            <p:cNvCxnSpPr>
              <a:stCxn id="5" idx="2"/>
            </p:cNvCxnSpPr>
            <p:nvPr/>
          </p:nvCxnSpPr>
          <p:spPr>
            <a:xfrm rot="16200000" flipH="1">
              <a:off x="3385185" y="1906905"/>
              <a:ext cx="350520" cy="3669030"/>
            </a:xfrm>
            <a:prstGeom prst="bentConnector2">
              <a:avLst/>
            </a:prstGeom>
            <a:solidFill>
              <a:srgbClr val="00B0F0">
                <a:alpha val="20000"/>
              </a:srgbClr>
            </a:solidFill>
            <a:ln w="28575">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 name="テキスト ボックス 6">
              <a:extLst>
                <a:ext uri="{FF2B5EF4-FFF2-40B4-BE49-F238E27FC236}">
                  <a16:creationId xmlns:a16="http://schemas.microsoft.com/office/drawing/2014/main" id="{AAF3D181-EE32-4908-8285-D1712329A5EA}"/>
                </a:ext>
              </a:extLst>
            </p:cNvPr>
            <p:cNvSpPr txBox="1"/>
            <p:nvPr/>
          </p:nvSpPr>
          <p:spPr>
            <a:xfrm>
              <a:off x="4255770" y="3394620"/>
              <a:ext cx="2141220" cy="523220"/>
            </a:xfrm>
            <a:prstGeom prst="rect">
              <a:avLst/>
            </a:prstGeom>
            <a:noFill/>
          </p:spPr>
          <p:txBody>
            <a:bodyPr wrap="square" rtlCol="0">
              <a:spAutoFit/>
            </a:bodyPr>
            <a:lstStyle/>
            <a:p>
              <a:r>
                <a:rPr lang="ja-JP" altLang="en-US" sz="1400" dirty="0">
                  <a:solidFill>
                    <a:srgbClr val="00B0F0"/>
                  </a:solidFill>
                  <a:latin typeface="Meiryo UI" panose="020B0604030504040204" pitchFamily="50" charset="-128"/>
                  <a:ea typeface="Meiryo UI" panose="020B0604030504040204" pitchFamily="50" charset="-128"/>
                </a:rPr>
                <a:t>制御盤を</a:t>
              </a:r>
              <a:endParaRPr lang="en-US" altLang="ja-JP" sz="1400" dirty="0">
                <a:solidFill>
                  <a:srgbClr val="00B0F0"/>
                </a:solidFill>
                <a:latin typeface="Meiryo UI" panose="020B0604030504040204" pitchFamily="50" charset="-128"/>
                <a:ea typeface="Meiryo UI" panose="020B0604030504040204" pitchFamily="50" charset="-128"/>
              </a:endParaRPr>
            </a:p>
            <a:p>
              <a:r>
                <a:rPr lang="ja-JP" altLang="en-US" sz="1400" dirty="0">
                  <a:solidFill>
                    <a:srgbClr val="00B0F0"/>
                  </a:solidFill>
                  <a:latin typeface="Meiryo UI" panose="020B0604030504040204" pitchFamily="50" charset="-128"/>
                  <a:ea typeface="Meiryo UI" panose="020B0604030504040204" pitchFamily="50" charset="-128"/>
                </a:rPr>
                <a:t>小型一体化</a:t>
              </a:r>
              <a:endParaRPr kumimoji="1" lang="ja-JP" altLang="en-US" sz="1400" dirty="0">
                <a:solidFill>
                  <a:srgbClr val="00B0F0"/>
                </a:solidFill>
                <a:latin typeface="Meiryo UI" panose="020B0604030504040204" pitchFamily="50" charset="-128"/>
                <a:ea typeface="Meiryo UI" panose="020B0604030504040204" pitchFamily="50" charset="-128"/>
              </a:endParaRPr>
            </a:p>
          </p:txBody>
        </p:sp>
      </p:grpSp>
      <p:grpSp>
        <p:nvGrpSpPr>
          <p:cNvPr id="8" name="グループ化 7">
            <a:extLst>
              <a:ext uri="{FF2B5EF4-FFF2-40B4-BE49-F238E27FC236}">
                <a16:creationId xmlns:a16="http://schemas.microsoft.com/office/drawing/2014/main" id="{9FF8B52B-B848-42F2-8D53-B0BE3EF4E82A}"/>
              </a:ext>
            </a:extLst>
          </p:cNvPr>
          <p:cNvGrpSpPr/>
          <p:nvPr/>
        </p:nvGrpSpPr>
        <p:grpSpPr>
          <a:xfrm>
            <a:off x="3390900" y="1066649"/>
            <a:ext cx="4639310" cy="1943253"/>
            <a:chOff x="3390900" y="1066649"/>
            <a:chExt cx="4639310" cy="1943253"/>
          </a:xfrm>
        </p:grpSpPr>
        <p:pic>
          <p:nvPicPr>
            <p:cNvPr id="9" name="Picture 4" descr="\\qs0220\common9\genkibu\gensosetsu\課共通$\(05)ロボット全般プレゼン\20200512_ロボットHP作成\防爆　EX ROVR\写真や動画データ\picture\（オープニング）20200109-EXROVR-1.jpg">
              <a:extLst>
                <a:ext uri="{FF2B5EF4-FFF2-40B4-BE49-F238E27FC236}">
                  <a16:creationId xmlns:a16="http://schemas.microsoft.com/office/drawing/2014/main" id="{36CF53D4-C2B7-4186-ADBD-279B01D76CF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67444" y="1066649"/>
              <a:ext cx="2562766" cy="1812190"/>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カギ線コネクタ 24">
              <a:extLst>
                <a:ext uri="{FF2B5EF4-FFF2-40B4-BE49-F238E27FC236}">
                  <a16:creationId xmlns:a16="http://schemas.microsoft.com/office/drawing/2014/main" id="{F890205C-5EB1-4018-9A30-09CBEE2C6487}"/>
                </a:ext>
              </a:extLst>
            </p:cNvPr>
            <p:cNvCxnSpPr/>
            <p:nvPr/>
          </p:nvCxnSpPr>
          <p:spPr>
            <a:xfrm flipV="1">
              <a:off x="3390900" y="1691640"/>
              <a:ext cx="2575560" cy="1318262"/>
            </a:xfrm>
            <a:prstGeom prst="bentConnector3">
              <a:avLst>
                <a:gd name="adj1" fmla="val 0"/>
              </a:avLst>
            </a:prstGeom>
            <a:solidFill>
              <a:srgbClr val="00B0F0">
                <a:alpha val="20000"/>
              </a:srgbClr>
            </a:solidFill>
            <a:ln w="28575">
              <a:solidFill>
                <a:schemeClr val="bg1">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 name="テキスト ボックス 10">
              <a:extLst>
                <a:ext uri="{FF2B5EF4-FFF2-40B4-BE49-F238E27FC236}">
                  <a16:creationId xmlns:a16="http://schemas.microsoft.com/office/drawing/2014/main" id="{39BAC66F-9812-493A-BF9E-5DAC13D20CCD}"/>
                </a:ext>
              </a:extLst>
            </p:cNvPr>
            <p:cNvSpPr txBox="1"/>
            <p:nvPr/>
          </p:nvSpPr>
          <p:spPr>
            <a:xfrm>
              <a:off x="3674744" y="1383863"/>
              <a:ext cx="2141220" cy="307777"/>
            </a:xfrm>
            <a:prstGeom prst="rect">
              <a:avLst/>
            </a:prstGeom>
            <a:noFill/>
          </p:spPr>
          <p:txBody>
            <a:bodyPr wrap="square" rtlCol="0">
              <a:spAutoFit/>
            </a:bodyPr>
            <a:lstStyle/>
            <a:p>
              <a:r>
                <a:rPr lang="ja-JP" altLang="en-US" sz="1400" dirty="0">
                  <a:solidFill>
                    <a:sysClr val="windowText" lastClr="000000"/>
                  </a:solidFill>
                  <a:latin typeface="Meiryo UI" panose="020B0604030504040204" pitchFamily="50" charset="-128"/>
                  <a:ea typeface="Meiryo UI" panose="020B0604030504040204" pitchFamily="50" charset="-128"/>
                </a:rPr>
                <a:t>ロボット本体を防爆化</a:t>
              </a:r>
              <a:endParaRPr kumimoji="1" lang="ja-JP" altLang="en-US" sz="1400" dirty="0">
                <a:solidFill>
                  <a:sysClr val="windowText" lastClr="000000"/>
                </a:solidFill>
                <a:latin typeface="Meiryo UI" panose="020B0604030504040204" pitchFamily="50" charset="-128"/>
                <a:ea typeface="Meiryo UI" panose="020B0604030504040204" pitchFamily="50" charset="-128"/>
              </a:endParaRPr>
            </a:p>
          </p:txBody>
        </p:sp>
      </p:grpSp>
      <p:sp>
        <p:nvSpPr>
          <p:cNvPr id="12" name="テキスト ボックス 11">
            <a:extLst>
              <a:ext uri="{FF2B5EF4-FFF2-40B4-BE49-F238E27FC236}">
                <a16:creationId xmlns:a16="http://schemas.microsoft.com/office/drawing/2014/main" id="{B3BE8D9F-EB87-442B-87B1-22E947D4509E}"/>
              </a:ext>
            </a:extLst>
          </p:cNvPr>
          <p:cNvSpPr txBox="1"/>
          <p:nvPr/>
        </p:nvSpPr>
        <p:spPr>
          <a:xfrm>
            <a:off x="1493519" y="5811083"/>
            <a:ext cx="2339667" cy="338554"/>
          </a:xfrm>
          <a:prstGeom prst="rect">
            <a:avLst/>
          </a:prstGeom>
          <a:noFill/>
        </p:spPr>
        <p:txBody>
          <a:bodyPr wrap="square" rtlCol="0">
            <a:spAutoFit/>
          </a:bodyPr>
          <a:lstStyle/>
          <a:p>
            <a:pPr algn="ctr"/>
            <a:r>
              <a:rPr lang="ja-JP" altLang="en-US" sz="1600" dirty="0">
                <a:solidFill>
                  <a:sysClr val="windowText" lastClr="000000"/>
                </a:solidFill>
                <a:latin typeface="Meiryo UI" panose="020B0604030504040204" pitchFamily="50" charset="-128"/>
                <a:ea typeface="Meiryo UI" panose="020B0604030504040204" pitchFamily="50" charset="-128"/>
              </a:rPr>
              <a:t>現状の</a:t>
            </a:r>
            <a:r>
              <a:rPr lang="en-US" altLang="ja-JP" sz="1600" dirty="0">
                <a:solidFill>
                  <a:sysClr val="windowText" lastClr="000000"/>
                </a:solidFill>
                <a:latin typeface="Meiryo UI" panose="020B0604030504040204" pitchFamily="50" charset="-128"/>
                <a:ea typeface="Meiryo UI" panose="020B0604030504040204" pitchFamily="50" charset="-128"/>
              </a:rPr>
              <a:t>1.5</a:t>
            </a:r>
            <a:r>
              <a:rPr lang="ja-JP" altLang="en-US" sz="1600" dirty="0">
                <a:solidFill>
                  <a:sysClr val="windowText" lastClr="000000"/>
                </a:solidFill>
                <a:latin typeface="Meiryo UI" panose="020B0604030504040204" pitchFamily="50" charset="-128"/>
                <a:ea typeface="Meiryo UI" panose="020B0604030504040204" pitchFamily="50" charset="-128"/>
              </a:rPr>
              <a:t>世代試作機</a:t>
            </a:r>
            <a:endParaRPr kumimoji="1" lang="ja-JP" altLang="en-US" sz="1600" dirty="0">
              <a:solidFill>
                <a:sysClr val="windowText" lastClr="000000"/>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2224C059-0448-4DB6-8B8E-0862D8C53CE0}"/>
              </a:ext>
            </a:extLst>
          </p:cNvPr>
          <p:cNvGrpSpPr/>
          <p:nvPr/>
        </p:nvGrpSpPr>
        <p:grpSpPr>
          <a:xfrm>
            <a:off x="2057400" y="2140535"/>
            <a:ext cx="6130972" cy="4176146"/>
            <a:chOff x="2057400" y="2140535"/>
            <a:chExt cx="6130972" cy="4176146"/>
          </a:xfrm>
        </p:grpSpPr>
        <p:pic>
          <p:nvPicPr>
            <p:cNvPr id="14" name="Picture 3">
              <a:extLst>
                <a:ext uri="{FF2B5EF4-FFF2-40B4-BE49-F238E27FC236}">
                  <a16:creationId xmlns:a16="http://schemas.microsoft.com/office/drawing/2014/main" id="{75C94CF9-9FF4-4CD0-A826-F18E7C988D0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09282" y="3139803"/>
              <a:ext cx="2879090" cy="2532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正方形/長方形 14">
              <a:extLst>
                <a:ext uri="{FF2B5EF4-FFF2-40B4-BE49-F238E27FC236}">
                  <a16:creationId xmlns:a16="http://schemas.microsoft.com/office/drawing/2014/main" id="{0BE79BBD-85A4-4FB8-B471-BF0F8B0431B8}"/>
                </a:ext>
              </a:extLst>
            </p:cNvPr>
            <p:cNvSpPr/>
            <p:nvPr/>
          </p:nvSpPr>
          <p:spPr>
            <a:xfrm>
              <a:off x="2057400" y="2140535"/>
              <a:ext cx="571500" cy="1166545"/>
            </a:xfrm>
            <a:prstGeom prst="rect">
              <a:avLst/>
            </a:prstGeom>
            <a:solidFill>
              <a:srgbClr val="FF0000">
                <a:alpha val="20000"/>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カギ線コネクタ 9">
              <a:extLst>
                <a:ext uri="{FF2B5EF4-FFF2-40B4-BE49-F238E27FC236}">
                  <a16:creationId xmlns:a16="http://schemas.microsoft.com/office/drawing/2014/main" id="{304A0D7C-4019-4680-8780-618B19F671EA}"/>
                </a:ext>
              </a:extLst>
            </p:cNvPr>
            <p:cNvCxnSpPr>
              <a:stCxn id="15" idx="2"/>
            </p:cNvCxnSpPr>
            <p:nvPr/>
          </p:nvCxnSpPr>
          <p:spPr>
            <a:xfrm rot="16200000" flipH="1">
              <a:off x="3579495" y="2070735"/>
              <a:ext cx="1645920" cy="4118610"/>
            </a:xfrm>
            <a:prstGeom prst="bentConnector2">
              <a:avLst/>
            </a:prstGeom>
            <a:solidFill>
              <a:srgbClr val="FF0000">
                <a:alpha val="20000"/>
              </a:srgbClr>
            </a:solidFill>
            <a:ln w="28575">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7" name="テキスト ボックス 16">
              <a:extLst>
                <a:ext uri="{FF2B5EF4-FFF2-40B4-BE49-F238E27FC236}">
                  <a16:creationId xmlns:a16="http://schemas.microsoft.com/office/drawing/2014/main" id="{C8C4CEF7-BC4D-4E94-B313-9F785E38D38E}"/>
                </a:ext>
              </a:extLst>
            </p:cNvPr>
            <p:cNvSpPr txBox="1"/>
            <p:nvPr/>
          </p:nvSpPr>
          <p:spPr>
            <a:xfrm>
              <a:off x="2668952" y="4598908"/>
              <a:ext cx="2640330" cy="307777"/>
            </a:xfrm>
            <a:prstGeom prst="rect">
              <a:avLst/>
            </a:prstGeom>
            <a:noFill/>
          </p:spPr>
          <p:txBody>
            <a:bodyPr wrap="square" rtlCol="0">
              <a:spAutoFit/>
            </a:bodyPr>
            <a:lstStyle/>
            <a:p>
              <a:r>
                <a:rPr lang="ja-JP" altLang="en-US" sz="1400" dirty="0">
                  <a:solidFill>
                    <a:srgbClr val="FF0000"/>
                  </a:solidFill>
                  <a:latin typeface="Meiryo UI" panose="020B0604030504040204" pitchFamily="50" charset="-128"/>
                  <a:ea typeface="Meiryo UI" panose="020B0604030504040204" pitchFamily="50" charset="-128"/>
                </a:rPr>
                <a:t>内圧防爆用の空配盤をビルトイン</a:t>
              </a:r>
              <a:endParaRPr kumimoji="1" lang="ja-JP" altLang="en-US" sz="1400" dirty="0">
                <a:solidFill>
                  <a:srgbClr val="FF0000"/>
                </a:solidFill>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B6157D3D-27A6-4BD8-AA15-4B886A5446A7}"/>
                </a:ext>
              </a:extLst>
            </p:cNvPr>
            <p:cNvSpPr txBox="1"/>
            <p:nvPr/>
          </p:nvSpPr>
          <p:spPr>
            <a:xfrm>
              <a:off x="5473428" y="5731906"/>
              <a:ext cx="2653983" cy="584775"/>
            </a:xfrm>
            <a:prstGeom prst="rect">
              <a:avLst/>
            </a:prstGeom>
            <a:noFill/>
          </p:spPr>
          <p:txBody>
            <a:bodyPr wrap="square" rtlCol="0">
              <a:spAutoFit/>
            </a:bodyPr>
            <a:lstStyle/>
            <a:p>
              <a:pPr algn="ctr"/>
              <a:r>
                <a:rPr lang="en-US" altLang="ja-JP" sz="1600" dirty="0">
                  <a:solidFill>
                    <a:sysClr val="windowText" lastClr="000000"/>
                  </a:solidFill>
                  <a:latin typeface="Meiryo UI" panose="020B0604030504040204" pitchFamily="50" charset="-128"/>
                  <a:ea typeface="Meiryo UI" panose="020B0604030504040204" pitchFamily="50" charset="-128"/>
                </a:rPr>
                <a:t>2022</a:t>
              </a:r>
              <a:r>
                <a:rPr lang="ja-JP" altLang="en-US" sz="1600" dirty="0">
                  <a:solidFill>
                    <a:sysClr val="windowText" lastClr="000000"/>
                  </a:solidFill>
                  <a:latin typeface="Meiryo UI" panose="020B0604030504040204" pitchFamily="50" charset="-128"/>
                  <a:ea typeface="Meiryo UI" panose="020B0604030504040204" pitchFamily="50" charset="-128"/>
                </a:rPr>
                <a:t>年にマーケットインする</a:t>
              </a:r>
              <a:r>
                <a:rPr lang="en-US" altLang="ja-JP" sz="1600" dirty="0">
                  <a:solidFill>
                    <a:sysClr val="windowText" lastClr="000000"/>
                  </a:solidFill>
                  <a:latin typeface="Meiryo UI" panose="020B0604030504040204" pitchFamily="50" charset="-128"/>
                  <a:ea typeface="Meiryo UI" panose="020B0604030504040204" pitchFamily="50" charset="-128"/>
                </a:rPr>
                <a:t>2.0</a:t>
              </a:r>
              <a:r>
                <a:rPr lang="ja-JP" altLang="en-US" sz="1600" dirty="0">
                  <a:solidFill>
                    <a:sysClr val="windowText" lastClr="000000"/>
                  </a:solidFill>
                  <a:latin typeface="Meiryo UI" panose="020B0604030504040204" pitchFamily="50" charset="-128"/>
                  <a:ea typeface="Meiryo UI" panose="020B0604030504040204" pitchFamily="50" charset="-128"/>
                </a:rPr>
                <a:t>世代機</a:t>
              </a:r>
              <a:endParaRPr kumimoji="1" lang="ja-JP" altLang="en-US" sz="1600" dirty="0">
                <a:solidFill>
                  <a:sysClr val="windowText" lastClr="000000"/>
                </a:solidFill>
                <a:latin typeface="Meiryo UI" panose="020B0604030504040204" pitchFamily="50" charset="-128"/>
                <a:ea typeface="Meiryo UI" panose="020B0604030504040204" pitchFamily="50" charset="-128"/>
              </a:endParaRPr>
            </a:p>
          </p:txBody>
        </p:sp>
        <p:sp>
          <p:nvSpPr>
            <p:cNvPr id="19" name="右矢印 27">
              <a:extLst>
                <a:ext uri="{FF2B5EF4-FFF2-40B4-BE49-F238E27FC236}">
                  <a16:creationId xmlns:a16="http://schemas.microsoft.com/office/drawing/2014/main" id="{805AD4CC-45FC-402F-A6EF-F7650CA42399}"/>
                </a:ext>
              </a:extLst>
            </p:cNvPr>
            <p:cNvSpPr/>
            <p:nvPr/>
          </p:nvSpPr>
          <p:spPr>
            <a:xfrm>
              <a:off x="4324350" y="5780096"/>
              <a:ext cx="895350" cy="440294"/>
            </a:xfrm>
            <a:prstGeom prst="rightArrow">
              <a:avLst>
                <a:gd name="adj1" fmla="val 50000"/>
                <a:gd name="adj2" fmla="val 724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タイトル 2">
            <a:extLst>
              <a:ext uri="{FF2B5EF4-FFF2-40B4-BE49-F238E27FC236}">
                <a16:creationId xmlns:a16="http://schemas.microsoft.com/office/drawing/2014/main" id="{E802767D-5EE1-437D-A9DA-93A6C3B87231}"/>
              </a:ext>
            </a:extLst>
          </p:cNvPr>
          <p:cNvSpPr txBox="1">
            <a:spLocks/>
          </p:cNvSpPr>
          <p:nvPr/>
        </p:nvSpPr>
        <p:spPr>
          <a:xfrm>
            <a:off x="512731" y="136985"/>
            <a:ext cx="7666069"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EX ROVR</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“ASCENT”</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dirty="0">
                <a:latin typeface="Meiryo UI" panose="020B0604030504040204" pitchFamily="50" charset="-128"/>
                <a:ea typeface="Meiryo UI" panose="020B0604030504040204" pitchFamily="50" charset="-128"/>
              </a:rPr>
              <a:t>マーケットインする</a:t>
            </a:r>
            <a:r>
              <a:rPr lang="en-US" altLang="ja-JP" dirty="0">
                <a:latin typeface="Meiryo UI" panose="020B0604030504040204" pitchFamily="50" charset="-128"/>
                <a:ea typeface="Meiryo UI" panose="020B0604030504040204" pitchFamily="50" charset="-128"/>
              </a:rPr>
              <a:t>2.0</a:t>
            </a:r>
            <a:r>
              <a:rPr lang="ja-JP" altLang="en-US" dirty="0">
                <a:latin typeface="Meiryo UI" panose="020B0604030504040204" pitchFamily="50" charset="-128"/>
                <a:ea typeface="Meiryo UI" panose="020B0604030504040204" pitchFamily="50" charset="-128"/>
              </a:rPr>
              <a:t>世代機の概要</a:t>
            </a:r>
            <a:endParaRPr lang="ja-JP" altLang="en-US" sz="18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DM200107">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9"/>
          <a:stretch>
            <a:fillRect/>
          </a:stretch>
        </p:blipFill>
        <p:spPr>
          <a:xfrm>
            <a:off x="-720000" y="0"/>
            <a:ext cx="609600" cy="609600"/>
          </a:xfrm>
          <a:prstGeom prst="rect">
            <a:avLst/>
          </a:prstGeom>
        </p:spPr>
      </p:pic>
      <p:sp>
        <p:nvSpPr>
          <p:cNvPr id="21"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687685445"/>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10"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9109" fill="hold"/>
                                        <p:tgtEl>
                                          <p:spTgt spid="2"/>
                                        </p:tgtEl>
                                      </p:cBhvr>
                                    </p:cmd>
                                  </p:childTnLst>
                                </p:cTn>
                              </p:par>
                              <p:par>
                                <p:cTn id="7" presetID="22" presetClass="entr" presetSubtype="8" fill="hold" nodeType="withEffect">
                                  <p:stCondLst>
                                    <p:cond delay="9300"/>
                                  </p:stCondLst>
                                  <p:childTnLst>
                                    <p:set>
                                      <p:cBhvr>
                                        <p:cTn id="8" dur="1" fill="hold">
                                          <p:stCondLst>
                                            <p:cond delay="0"/>
                                          </p:stCondLst>
                                        </p:cTn>
                                        <p:tgtEl>
                                          <p:spTgt spid="8"/>
                                        </p:tgtEl>
                                        <p:attrNameLst>
                                          <p:attrName>style.visibility</p:attrName>
                                        </p:attrNameLst>
                                      </p:cBhvr>
                                      <p:to>
                                        <p:strVal val="visible"/>
                                      </p:to>
                                    </p:set>
                                    <p:animEffect transition="in" filter="wipe(left)">
                                      <p:cBhvr>
                                        <p:cTn id="9" dur="500"/>
                                        <p:tgtEl>
                                          <p:spTgt spid="8"/>
                                        </p:tgtEl>
                                      </p:cBhvr>
                                    </p:animEffect>
                                  </p:childTnLst>
                                </p:cTn>
                              </p:par>
                              <p:par>
                                <p:cTn id="10" presetID="22" presetClass="entr" presetSubtype="8" fill="hold" nodeType="withEffect">
                                  <p:stCondLst>
                                    <p:cond delay="1320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22" presetClass="entr" presetSubtype="8" fill="hold" nodeType="withEffect">
                                  <p:stCondLst>
                                    <p:cond delay="154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9109"/>
                            </p:stCondLst>
                            <p:childTnLst>
                              <p:par>
                                <p:cTn id="17" presetID="1" presetClass="entr" presetSubtype="0" fill="hold" grpId="0" nodeType="afterEffect">
                                  <p:stCondLst>
                                    <p:cond delay="999"/>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2"/>
                </p:tgtEl>
              </p:cMediaNode>
            </p:audio>
          </p:childTnLst>
        </p:cTn>
      </p:par>
    </p:tnLst>
    <p:bldLst>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5">
            <a:extLst>
              <a:ext uri="{FF2B5EF4-FFF2-40B4-BE49-F238E27FC236}">
                <a16:creationId xmlns:a16="http://schemas.microsoft.com/office/drawing/2014/main" id="{6E5657D1-9A0A-431E-8453-C55A1E1150F9}"/>
              </a:ext>
            </a:extLst>
          </p:cNvPr>
          <p:cNvSpPr/>
          <p:nvPr/>
        </p:nvSpPr>
        <p:spPr>
          <a:xfrm>
            <a:off x="522401" y="1670934"/>
            <a:ext cx="3960000" cy="1620000"/>
          </a:xfrm>
          <a:prstGeom prst="roundRect">
            <a:avLst/>
          </a:prstGeom>
          <a:solidFill>
            <a:srgbClr val="006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Safer Operation</a:t>
            </a:r>
          </a:p>
          <a:p>
            <a:pPr algn="ctr"/>
            <a:endParaRPr kumimoji="1" lang="en-US" altLang="ja-JP" b="1" dirty="0"/>
          </a:p>
          <a:p>
            <a:pPr algn="ctr"/>
            <a:r>
              <a:rPr lang="ja-JP" altLang="en-US" dirty="0"/>
              <a:t>危険な作業はロボットにおまかせ</a:t>
            </a:r>
            <a:endParaRPr kumimoji="1" lang="ja-JP" altLang="en-US" dirty="0"/>
          </a:p>
        </p:txBody>
      </p:sp>
      <p:sp>
        <p:nvSpPr>
          <p:cNvPr id="4" name="角丸四角形 7">
            <a:extLst>
              <a:ext uri="{FF2B5EF4-FFF2-40B4-BE49-F238E27FC236}">
                <a16:creationId xmlns:a16="http://schemas.microsoft.com/office/drawing/2014/main" id="{B2B33CB5-BF65-4DA6-9C85-0CF798C55B23}"/>
              </a:ext>
            </a:extLst>
          </p:cNvPr>
          <p:cNvSpPr/>
          <p:nvPr/>
        </p:nvSpPr>
        <p:spPr>
          <a:xfrm>
            <a:off x="4648198" y="1670934"/>
            <a:ext cx="3960000" cy="1620000"/>
          </a:xfrm>
          <a:prstGeom prst="roundRect">
            <a:avLst/>
          </a:prstGeom>
          <a:solidFill>
            <a:srgbClr val="647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Cost Efficiency</a:t>
            </a:r>
          </a:p>
          <a:p>
            <a:pPr algn="ctr"/>
            <a:endParaRPr lang="en-US" altLang="ja-JP" sz="2000" b="1" dirty="0"/>
          </a:p>
          <a:p>
            <a:pPr algn="ctr"/>
            <a:r>
              <a:rPr lang="ja-JP" altLang="en-US" dirty="0"/>
              <a:t>簡単な作業はロボットにさせて</a:t>
            </a:r>
            <a:endParaRPr lang="en-US" altLang="ja-JP" dirty="0"/>
          </a:p>
          <a:p>
            <a:pPr algn="ctr"/>
            <a:r>
              <a:rPr lang="ja-JP" altLang="en-US" dirty="0"/>
              <a:t>人の移動や作業のコストを削減</a:t>
            </a:r>
            <a:endParaRPr kumimoji="1" lang="en-US" altLang="ja-JP" dirty="0"/>
          </a:p>
        </p:txBody>
      </p:sp>
      <p:sp>
        <p:nvSpPr>
          <p:cNvPr id="5" name="角丸四角形 8">
            <a:extLst>
              <a:ext uri="{FF2B5EF4-FFF2-40B4-BE49-F238E27FC236}">
                <a16:creationId xmlns:a16="http://schemas.microsoft.com/office/drawing/2014/main" id="{47231D04-E5A8-41BD-8D26-4585C418E489}"/>
              </a:ext>
            </a:extLst>
          </p:cNvPr>
          <p:cNvSpPr/>
          <p:nvPr/>
        </p:nvSpPr>
        <p:spPr>
          <a:xfrm>
            <a:off x="4648199" y="3528309"/>
            <a:ext cx="3960000" cy="1620000"/>
          </a:xfrm>
          <a:prstGeom prst="roundRect">
            <a:avLst/>
          </a:prstGeom>
          <a:solidFill>
            <a:srgbClr val="DC6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Digitalized Inspection Record</a:t>
            </a:r>
          </a:p>
          <a:p>
            <a:pPr algn="ctr"/>
            <a:endParaRPr kumimoji="1" lang="en-US" altLang="ja-JP" sz="2000" b="1" dirty="0"/>
          </a:p>
          <a:p>
            <a:pPr algn="ctr"/>
            <a:r>
              <a:rPr lang="ja-JP" altLang="en-US" dirty="0"/>
              <a:t>溜まっている巡回点検レポートを</a:t>
            </a:r>
            <a:endParaRPr lang="en-US" altLang="ja-JP" dirty="0"/>
          </a:p>
          <a:p>
            <a:pPr algn="ctr"/>
            <a:r>
              <a:rPr lang="en-US" altLang="ja-JP" dirty="0" err="1"/>
              <a:t>IoT</a:t>
            </a:r>
            <a:r>
              <a:rPr lang="ja-JP" altLang="en-US" dirty="0"/>
              <a:t>でデータ活用</a:t>
            </a:r>
            <a:endParaRPr kumimoji="1" lang="ja-JP" altLang="en-US" dirty="0"/>
          </a:p>
        </p:txBody>
      </p:sp>
      <p:sp>
        <p:nvSpPr>
          <p:cNvPr id="6" name="角丸四角形 9">
            <a:extLst>
              <a:ext uri="{FF2B5EF4-FFF2-40B4-BE49-F238E27FC236}">
                <a16:creationId xmlns:a16="http://schemas.microsoft.com/office/drawing/2014/main" id="{805EEFAD-D939-4B04-8C38-D71C9C1E82E6}"/>
              </a:ext>
            </a:extLst>
          </p:cNvPr>
          <p:cNvSpPr/>
          <p:nvPr/>
        </p:nvSpPr>
        <p:spPr>
          <a:xfrm>
            <a:off x="522401" y="3528309"/>
            <a:ext cx="3960000" cy="1620000"/>
          </a:xfrm>
          <a:prstGeom prst="roundRect">
            <a:avLst/>
          </a:prstGeom>
          <a:solidFill>
            <a:srgbClr val="6E1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Tight Inspection</a:t>
            </a:r>
          </a:p>
          <a:p>
            <a:pPr algn="ctr"/>
            <a:endParaRPr kumimoji="1" lang="en-US" altLang="ja-JP" sz="2000" b="1" dirty="0"/>
          </a:p>
          <a:p>
            <a:pPr algn="ctr"/>
            <a:r>
              <a:rPr lang="ja-JP" altLang="en-US" dirty="0"/>
              <a:t>昼も夜も、点検頻度アップで</a:t>
            </a:r>
            <a:endParaRPr lang="en-US" altLang="ja-JP" dirty="0"/>
          </a:p>
          <a:p>
            <a:pPr algn="ctr"/>
            <a:r>
              <a:rPr lang="ja-JP" altLang="en-US" dirty="0"/>
              <a:t>予期せぬプラント停止を防止</a:t>
            </a:r>
            <a:endParaRPr kumimoji="1" lang="ja-JP" altLang="en-US" dirty="0"/>
          </a:p>
        </p:txBody>
      </p:sp>
      <p:sp>
        <p:nvSpPr>
          <p:cNvPr id="7" name="タイトル 2">
            <a:extLst>
              <a:ext uri="{FF2B5EF4-FFF2-40B4-BE49-F238E27FC236}">
                <a16:creationId xmlns:a16="http://schemas.microsoft.com/office/drawing/2014/main" id="{12EF7B6D-1FEB-4A8D-A637-116341227681}"/>
              </a:ext>
            </a:extLst>
          </p:cNvPr>
          <p:cNvSpPr txBox="1">
            <a:spLocks/>
          </p:cNvSpPr>
          <p:nvPr/>
        </p:nvSpPr>
        <p:spPr>
          <a:xfrm>
            <a:off x="512731" y="136985"/>
            <a:ext cx="7300180"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 </a:t>
            </a:r>
            <a:r>
              <a:rPr lang="en-US" altLang="ja-JP" dirty="0">
                <a:latin typeface="Meiryo UI" panose="020B0604030504040204" pitchFamily="50" charset="-128"/>
                <a:ea typeface="Meiryo UI" panose="020B0604030504040204" pitchFamily="50" charset="-128"/>
                <a:cs typeface="Meiryo UI" panose="020B0604030504040204" pitchFamily="50" charset="-128"/>
              </a:rPr>
              <a:t>“</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ASCENT” </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ロボット導入のメリット</a:t>
            </a:r>
            <a:endParaRPr kumimoji="1" lang="ja-JP" altLang="en-US" sz="16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DM200108">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720000" y="0"/>
            <a:ext cx="609600" cy="609600"/>
          </a:xfrm>
          <a:prstGeom prst="rect">
            <a:avLst/>
          </a:prstGeom>
        </p:spPr>
      </p:pic>
      <p:sp>
        <p:nvSpPr>
          <p:cNvPr id="9"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4078040412"/>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7"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868" fill="hold"/>
                                        <p:tgtEl>
                                          <p:spTgt spid="8"/>
                                        </p:tgtEl>
                                      </p:cBhvr>
                                    </p:cmd>
                                  </p:childTnLst>
                                </p:cTn>
                              </p:par>
                            </p:childTnLst>
                          </p:cTn>
                        </p:par>
                        <p:par>
                          <p:cTn id="7" fill="hold">
                            <p:stCondLst>
                              <p:cond delay="39868"/>
                            </p:stCondLst>
                            <p:childTnLst>
                              <p:par>
                                <p:cTn id="8" presetID="1" presetClass="entr" presetSubtype="0" fill="hold" grpId="0" nodeType="afterEffect">
                                  <p:stCondLst>
                                    <p:cond delay="999"/>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8"/>
                </p:tgtEl>
              </p:cMediaNode>
            </p:audio>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4294967295"/>
          </p:nvPr>
        </p:nvSpPr>
        <p:spPr>
          <a:xfrm>
            <a:off x="552450" y="796925"/>
            <a:ext cx="3240088" cy="468313"/>
          </a:xfrm>
          <a:prstGeom prst="rect">
            <a:avLst/>
          </a:prstGeom>
          <a:solidFill>
            <a:srgbClr val="006487"/>
          </a:solidFill>
        </p:spPr>
        <p:txBody>
          <a:bodyPr anchor="ctr"/>
          <a:lstStyle/>
          <a:p>
            <a:pPr marL="0" indent="0">
              <a:buNone/>
            </a:pPr>
            <a:r>
              <a:rPr kumimoji="1"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高い機動性</a:t>
            </a:r>
          </a:p>
        </p:txBody>
      </p:sp>
      <p:sp>
        <p:nvSpPr>
          <p:cNvPr id="3" name="テキスト プレースホルダー 2"/>
          <p:cNvSpPr>
            <a:spLocks noGrp="1"/>
          </p:cNvSpPr>
          <p:nvPr>
            <p:ph type="body" sz="quarter" idx="4294967295"/>
          </p:nvPr>
        </p:nvSpPr>
        <p:spPr>
          <a:xfrm>
            <a:off x="552450" y="1530352"/>
            <a:ext cx="8081962" cy="838200"/>
          </a:xfrm>
          <a:prstGeom prst="rect">
            <a:avLst/>
          </a:prstGeom>
        </p:spPr>
        <p:txBody>
          <a:bodyPr numCol="1"/>
          <a:lstStyle/>
          <a:p>
            <a:pPr marL="285750" indent="-285750">
              <a:buFont typeface="Wingdings" panose="05000000000000000000" pitchFamily="2" charset="2"/>
              <a:buChar char="ü"/>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最大</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45</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度の階段を昇降</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ü"/>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15cm</a:t>
            </a:r>
            <a:r>
              <a:rPr lang="en-US" altLang="ja-JP" sz="1600" baseline="300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の障害物（防油堤など）を乗り越え</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lnSpc>
                <a:spcPct val="50000"/>
              </a:lnSpc>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遠隔操作では約</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40cm</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の障害物も乗り越え可能</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プレースホルダー 2"/>
          <p:cNvSpPr txBox="1">
            <a:spLocks/>
          </p:cNvSpPr>
          <p:nvPr/>
        </p:nvSpPr>
        <p:spPr>
          <a:xfrm>
            <a:off x="4332338" y="827036"/>
            <a:ext cx="2595549" cy="407301"/>
          </a:xfrm>
          <a:prstGeom prst="rect">
            <a:avLst/>
          </a:prstGeom>
        </p:spPr>
        <p:txBody>
          <a:bodyPr numCol="1" spcCol="540000"/>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14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ja-JP" altLang="en-US" sz="1600" b="1" dirty="0">
                <a:solidFill>
                  <a:srgbClr val="DC6914"/>
                </a:solidFill>
                <a:latin typeface="Meiryo UI" panose="020B0604030504040204" pitchFamily="50" charset="-128"/>
                <a:ea typeface="Meiryo UI" panose="020B0604030504040204" pitchFamily="50" charset="-128"/>
                <a:cs typeface="Meiryo UI" panose="020B0604030504040204" pitchFamily="50" charset="-128"/>
              </a:rPr>
              <a:t>複数フロアーをカバー</a:t>
            </a:r>
          </a:p>
        </p:txBody>
      </p:sp>
      <p:sp>
        <p:nvSpPr>
          <p:cNvPr id="9" name="テキスト プレースホルダー 1"/>
          <p:cNvSpPr txBox="1">
            <a:spLocks/>
          </p:cNvSpPr>
          <p:nvPr/>
        </p:nvSpPr>
        <p:spPr>
          <a:xfrm>
            <a:off x="552450" y="2663599"/>
            <a:ext cx="3240000" cy="468000"/>
          </a:xfrm>
          <a:prstGeom prst="rect">
            <a:avLst/>
          </a:prstGeom>
          <a:solidFill>
            <a:srgbClr val="006487"/>
          </a:solidFill>
        </p:spPr>
        <p:txBody>
          <a:bodyPr/>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20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コンパクト</a:t>
            </a:r>
          </a:p>
        </p:txBody>
      </p:sp>
      <p:sp>
        <p:nvSpPr>
          <p:cNvPr id="10" name="テキスト プレースホルダー 2"/>
          <p:cNvSpPr txBox="1">
            <a:spLocks/>
          </p:cNvSpPr>
          <p:nvPr/>
        </p:nvSpPr>
        <p:spPr>
          <a:xfrm>
            <a:off x="552450" y="3420740"/>
            <a:ext cx="3943423" cy="458869"/>
          </a:xfrm>
          <a:prstGeom prst="rect">
            <a:avLst/>
          </a:prstGeom>
        </p:spPr>
        <p:txBody>
          <a:bodyPr numCol="1" spcCol="540000"/>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14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285750" indent="-285750">
              <a:buFont typeface="Wingdings" panose="05000000000000000000" pitchFamily="2" charset="2"/>
              <a:buChar char="ü"/>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900mm</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幅の通路で転回</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プレースホルダー 2"/>
          <p:cNvSpPr txBox="1">
            <a:spLocks/>
          </p:cNvSpPr>
          <p:nvPr/>
        </p:nvSpPr>
        <p:spPr>
          <a:xfrm>
            <a:off x="4332338" y="2725296"/>
            <a:ext cx="2242102" cy="344606"/>
          </a:xfrm>
          <a:prstGeom prst="rect">
            <a:avLst/>
          </a:prstGeom>
        </p:spPr>
        <p:txBody>
          <a:bodyPr numCol="1" spcCol="540000"/>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14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ja-JP" altLang="en-US" sz="1600" b="1" dirty="0">
                <a:solidFill>
                  <a:srgbClr val="DC6914"/>
                </a:solidFill>
                <a:latin typeface="Meiryo UI" panose="020B0604030504040204" pitchFamily="50" charset="-128"/>
                <a:ea typeface="Meiryo UI" panose="020B0604030504040204" pitchFamily="50" charset="-128"/>
                <a:cs typeface="Meiryo UI" panose="020B0604030504040204" pitchFamily="50" charset="-128"/>
              </a:rPr>
              <a:t>狭隘部など高い自由度</a:t>
            </a:r>
            <a:endParaRPr lang="en-US" altLang="ja-JP" sz="1600" b="1" dirty="0">
              <a:solidFill>
                <a:srgbClr val="DC6914"/>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プレースホルダー 1"/>
          <p:cNvSpPr txBox="1">
            <a:spLocks/>
          </p:cNvSpPr>
          <p:nvPr/>
        </p:nvSpPr>
        <p:spPr>
          <a:xfrm>
            <a:off x="552450" y="4702331"/>
            <a:ext cx="3240000" cy="468000"/>
          </a:xfrm>
          <a:prstGeom prst="rect">
            <a:avLst/>
          </a:prstGeom>
          <a:solidFill>
            <a:srgbClr val="006487"/>
          </a:solidFill>
        </p:spPr>
        <p:txBody>
          <a:bodyPr/>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20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非接触充電</a:t>
            </a:r>
          </a:p>
        </p:txBody>
      </p:sp>
      <p:sp>
        <p:nvSpPr>
          <p:cNvPr id="17" name="テキスト プレースホルダー 2"/>
          <p:cNvSpPr txBox="1">
            <a:spLocks/>
          </p:cNvSpPr>
          <p:nvPr/>
        </p:nvSpPr>
        <p:spPr>
          <a:xfrm>
            <a:off x="552450" y="5262610"/>
            <a:ext cx="4169675" cy="789480"/>
          </a:xfrm>
          <a:prstGeom prst="rect">
            <a:avLst/>
          </a:prstGeom>
        </p:spPr>
        <p:txBody>
          <a:bodyPr numCol="1" spcCol="540000"/>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14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285750" indent="-285750">
              <a:buFont typeface="Wingdings" panose="05000000000000000000" pitchFamily="2" charset="2"/>
              <a:buChar char="ü"/>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時間で満充電  ・ 約</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1</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時間稼働</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ü"/>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Zone</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１・水素対応の防爆構造</a:t>
            </a:r>
            <a:r>
              <a:rPr lang="en-US" altLang="ja-JP" sz="1600" baseline="30000" dirty="0">
                <a:latin typeface="Meiryo UI" panose="020B0604030504040204" pitchFamily="50" charset="-128"/>
                <a:ea typeface="Meiryo UI" panose="020B0604030504040204" pitchFamily="50" charset="-128"/>
                <a:cs typeface="Meiryo UI" panose="020B0604030504040204" pitchFamily="50" charset="-128"/>
              </a:rPr>
              <a:t>(※)</a:t>
            </a:r>
          </a:p>
          <a:p>
            <a:pPr>
              <a:lnSpc>
                <a:spcPct val="50000"/>
              </a:lnSpc>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危険場所での非接触充電は確認中</a:t>
            </a:r>
          </a:p>
        </p:txBody>
      </p:sp>
      <p:sp>
        <p:nvSpPr>
          <p:cNvPr id="18" name="テキスト プレースホルダー 2"/>
          <p:cNvSpPr txBox="1">
            <a:spLocks/>
          </p:cNvSpPr>
          <p:nvPr/>
        </p:nvSpPr>
        <p:spPr>
          <a:xfrm>
            <a:off x="4332338" y="4741850"/>
            <a:ext cx="2046826" cy="388962"/>
          </a:xfrm>
          <a:prstGeom prst="rect">
            <a:avLst/>
          </a:prstGeom>
        </p:spPr>
        <p:txBody>
          <a:bodyPr numCol="1" spcCol="540000"/>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14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ja-JP" altLang="en-US" sz="1600" b="1" dirty="0">
                <a:solidFill>
                  <a:srgbClr val="DC6914"/>
                </a:solidFill>
                <a:latin typeface="Meiryo UI" panose="020B0604030504040204" pitchFamily="50" charset="-128"/>
                <a:ea typeface="Meiryo UI" panose="020B0604030504040204" pitchFamily="50" charset="-128"/>
                <a:cs typeface="Meiryo UI" panose="020B0604030504040204" pitchFamily="50" charset="-128"/>
              </a:rPr>
              <a:t>連続運転と信頼性</a:t>
            </a:r>
            <a:endParaRPr lang="en-US" altLang="ja-JP" sz="1600" b="1" dirty="0">
              <a:solidFill>
                <a:srgbClr val="DC6914"/>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右矢印 18"/>
          <p:cNvSpPr/>
          <p:nvPr/>
        </p:nvSpPr>
        <p:spPr>
          <a:xfrm>
            <a:off x="3938632" y="4793030"/>
            <a:ext cx="272955"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右矢印 19"/>
          <p:cNvSpPr/>
          <p:nvPr/>
        </p:nvSpPr>
        <p:spPr>
          <a:xfrm>
            <a:off x="3938632" y="887385"/>
            <a:ext cx="272955"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右矢印 20"/>
          <p:cNvSpPr/>
          <p:nvPr/>
        </p:nvSpPr>
        <p:spPr>
          <a:xfrm>
            <a:off x="3938632" y="2754298"/>
            <a:ext cx="272955"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2" name="Picture 4" descr="\\qs0220\common9\genkibu\gensosetsu\NEDO防爆\(100)画像\20180123_松本技研（はじめて蓋締めた）\20180123_153310.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586941" y="4794948"/>
            <a:ext cx="2012181" cy="1397518"/>
          </a:xfrm>
          <a:prstGeom prst="rect">
            <a:avLst/>
          </a:prstGeom>
          <a:noFill/>
          <a:extLst>
            <a:ext uri="{909E8E84-426E-40DD-AFC4-6F175D3DCCD1}">
              <a14:hiddenFill xmlns:a14="http://schemas.microsoft.com/office/drawing/2010/main">
                <a:solidFill>
                  <a:srgbClr val="FFFFFF"/>
                </a:solidFill>
              </a14:hiddenFill>
            </a:ext>
          </a:extLst>
        </p:spPr>
      </p:pic>
      <p:sp>
        <p:nvSpPr>
          <p:cNvPr id="23" name="テキスト プレースホルダー 2"/>
          <p:cNvSpPr txBox="1">
            <a:spLocks/>
          </p:cNvSpPr>
          <p:nvPr/>
        </p:nvSpPr>
        <p:spPr>
          <a:xfrm>
            <a:off x="3619957" y="3999101"/>
            <a:ext cx="2663957" cy="300230"/>
          </a:xfrm>
          <a:prstGeom prst="rect">
            <a:avLst/>
          </a:prstGeom>
        </p:spPr>
        <p:txBody>
          <a:bodyPr numCol="1" spcCol="540000"/>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14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algn="r"/>
            <a:r>
              <a:rPr lang="ja-JP" altLang="en-US" b="1">
                <a:solidFill>
                  <a:srgbClr val="DC6914"/>
                </a:solidFill>
                <a:latin typeface="Meiryo UI" panose="020B0604030504040204" pitchFamily="50" charset="-128"/>
                <a:ea typeface="Meiryo UI" panose="020B0604030504040204" pitchFamily="50" charset="-128"/>
                <a:cs typeface="Meiryo UI" panose="020B0604030504040204" pitchFamily="50" charset="-128"/>
              </a:rPr>
              <a:t>最少回転直径</a:t>
            </a:r>
            <a:r>
              <a:rPr lang="en-US" altLang="ja-JP" b="1">
                <a:solidFill>
                  <a:srgbClr val="DC6914"/>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b="1" dirty="0">
                <a:solidFill>
                  <a:srgbClr val="DC6914"/>
                </a:solidFill>
                <a:latin typeface="Meiryo UI" panose="020B0604030504040204" pitchFamily="50" charset="-128"/>
                <a:ea typeface="Meiryo UI" panose="020B0604030504040204" pitchFamily="50" charset="-128"/>
                <a:cs typeface="Meiryo UI" panose="020B0604030504040204" pitchFamily="50" charset="-128"/>
              </a:rPr>
              <a:t>約</a:t>
            </a:r>
            <a:r>
              <a:rPr lang="en-US" altLang="ja-JP" b="1" dirty="0">
                <a:solidFill>
                  <a:srgbClr val="DC6914"/>
                </a:solidFill>
                <a:latin typeface="Meiryo UI" panose="020B0604030504040204" pitchFamily="50" charset="-128"/>
                <a:ea typeface="Meiryo UI" panose="020B0604030504040204" pitchFamily="50" charset="-128"/>
                <a:cs typeface="Meiryo UI" panose="020B0604030504040204" pitchFamily="50" charset="-128"/>
              </a:rPr>
              <a:t>800 mm </a:t>
            </a:r>
          </a:p>
        </p:txBody>
      </p:sp>
      <p:pic>
        <p:nvPicPr>
          <p:cNvPr id="8" name="図 7"/>
          <p:cNvPicPr>
            <a:picLocks noChangeAspect="1"/>
          </p:cNvPicPr>
          <p:nvPr/>
        </p:nvPicPr>
        <p:blipFill rotWithShape="1">
          <a:blip r:embed="rId7" cstate="screen">
            <a:extLst>
              <a:ext uri="{28A0092B-C50C-407E-A947-70E740481C1C}">
                <a14:useLocalDpi xmlns:a14="http://schemas.microsoft.com/office/drawing/2010/main"/>
              </a:ext>
            </a:extLst>
          </a:blip>
          <a:srcRect b="-1"/>
          <a:stretch/>
        </p:blipFill>
        <p:spPr>
          <a:xfrm>
            <a:off x="6586941" y="2725295"/>
            <a:ext cx="2012181" cy="1574036"/>
          </a:xfrm>
          <a:prstGeom prst="rect">
            <a:avLst/>
          </a:prstGeom>
        </p:spPr>
      </p:pic>
      <p:sp>
        <p:nvSpPr>
          <p:cNvPr id="13" name="円/楕円 12"/>
          <p:cNvSpPr/>
          <p:nvPr/>
        </p:nvSpPr>
        <p:spPr>
          <a:xfrm>
            <a:off x="7181850" y="3144635"/>
            <a:ext cx="943486" cy="943486"/>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フリーフォーム 25"/>
          <p:cNvSpPr/>
          <p:nvPr/>
        </p:nvSpPr>
        <p:spPr>
          <a:xfrm>
            <a:off x="6210300" y="3947861"/>
            <a:ext cx="1028700" cy="200025"/>
          </a:xfrm>
          <a:custGeom>
            <a:avLst/>
            <a:gdLst>
              <a:gd name="connsiteX0" fmla="*/ 0 w 1028700"/>
              <a:gd name="connsiteY0" fmla="*/ 200025 h 200025"/>
              <a:gd name="connsiteX1" fmla="*/ 657225 w 1028700"/>
              <a:gd name="connsiteY1" fmla="*/ 200025 h 200025"/>
              <a:gd name="connsiteX2" fmla="*/ 1028700 w 1028700"/>
              <a:gd name="connsiteY2" fmla="*/ 0 h 200025"/>
            </a:gdLst>
            <a:ahLst/>
            <a:cxnLst>
              <a:cxn ang="0">
                <a:pos x="connsiteX0" y="connsiteY0"/>
              </a:cxn>
              <a:cxn ang="0">
                <a:pos x="connsiteX1" y="connsiteY1"/>
              </a:cxn>
              <a:cxn ang="0">
                <a:pos x="connsiteX2" y="connsiteY2"/>
              </a:cxn>
            </a:cxnLst>
            <a:rect l="l" t="t" r="r" b="b"/>
            <a:pathLst>
              <a:path w="1028700" h="200025">
                <a:moveTo>
                  <a:pt x="0" y="200025"/>
                </a:moveTo>
                <a:lnTo>
                  <a:pt x="657225" y="200025"/>
                </a:lnTo>
                <a:lnTo>
                  <a:pt x="1028700" y="0"/>
                </a:ln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026" name="Picture 2" descr="\\bvdnas01\redirect1$\M152625\Documents\防爆ロボット\SPRINT Robotics World Conference\Rotterdam\DSC01662.JP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6586942" y="923926"/>
            <a:ext cx="2012180" cy="1371600"/>
          </a:xfrm>
          <a:prstGeom prst="rect">
            <a:avLst/>
          </a:prstGeom>
          <a:noFill/>
          <a:extLst>
            <a:ext uri="{909E8E84-426E-40DD-AFC4-6F175D3DCCD1}">
              <a14:hiddenFill xmlns:a14="http://schemas.microsoft.com/office/drawing/2010/main">
                <a:solidFill>
                  <a:srgbClr val="FFFFFF"/>
                </a:solidFill>
              </a14:hiddenFill>
            </a:ext>
          </a:extLst>
        </p:spPr>
      </p:pic>
      <p:sp>
        <p:nvSpPr>
          <p:cNvPr id="24" name="タイトル 2"/>
          <p:cNvSpPr txBox="1">
            <a:spLocks/>
          </p:cNvSpPr>
          <p:nvPr/>
        </p:nvSpPr>
        <p:spPr>
          <a:xfrm>
            <a:off x="512731" y="136985"/>
            <a:ext cx="5898545"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ROVR “ASCENT” </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の特徴</a:t>
            </a:r>
            <a:r>
              <a:rPr kumimoji="1" lang="ja-JP" altLang="en-US" sz="18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8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(1/2)</a:t>
            </a:r>
            <a:endParaRPr kumimoji="1" lang="ja-JP" altLang="en-US" sz="18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DM200110">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9"/>
          <a:stretch>
            <a:fillRect/>
          </a:stretch>
        </p:blipFill>
        <p:spPr>
          <a:xfrm>
            <a:off x="-720000" y="0"/>
            <a:ext cx="609600" cy="609600"/>
          </a:xfrm>
          <a:prstGeom prst="rect">
            <a:avLst/>
          </a:prstGeom>
        </p:spPr>
      </p:pic>
      <p:sp>
        <p:nvSpPr>
          <p:cNvPr id="25"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409772094"/>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10"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6579" fill="hold"/>
                                        <p:tgtEl>
                                          <p:spTgt spid="4"/>
                                        </p:tgtEl>
                                      </p:cBhvr>
                                    </p:cmd>
                                  </p:childTnLst>
                                </p:cTn>
                              </p:par>
                            </p:childTnLst>
                          </p:cTn>
                        </p:par>
                        <p:par>
                          <p:cTn id="7" fill="hold">
                            <p:stCondLst>
                              <p:cond delay="46579"/>
                            </p:stCondLst>
                            <p:childTnLst>
                              <p:par>
                                <p:cTn id="8" presetID="1" presetClass="entr" presetSubtype="0" fill="hold" grpId="0" nodeType="afterEffect">
                                  <p:stCondLst>
                                    <p:cond delay="999"/>
                                  </p:stCondLst>
                                  <p:childTnLst>
                                    <p:set>
                                      <p:cBhvr>
                                        <p:cTn id="9"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4"/>
                </p:tgtEl>
              </p:cMediaNode>
            </p:audio>
          </p:childTnLst>
        </p:cTn>
      </p:par>
    </p:tnLst>
    <p:bldLst>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4294967295"/>
          </p:nvPr>
        </p:nvSpPr>
        <p:spPr>
          <a:xfrm>
            <a:off x="555535" y="796529"/>
            <a:ext cx="3240088" cy="468313"/>
          </a:xfrm>
          <a:prstGeom prst="rect">
            <a:avLst/>
          </a:prstGeom>
          <a:solidFill>
            <a:srgbClr val="006487"/>
          </a:solidFill>
        </p:spPr>
        <p:txBody>
          <a:bodyPr anchor="ctr"/>
          <a:lstStyle/>
          <a:p>
            <a:pPr marL="0" indent="0">
              <a:buNone/>
            </a:pPr>
            <a:r>
              <a:rPr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自律動作</a:t>
            </a:r>
            <a:endParaRPr kumimoji="1"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プレースホルダー 2"/>
          <p:cNvSpPr>
            <a:spLocks noGrp="1"/>
          </p:cNvSpPr>
          <p:nvPr>
            <p:ph type="body" sz="quarter" idx="4294967295"/>
          </p:nvPr>
        </p:nvSpPr>
        <p:spPr>
          <a:xfrm>
            <a:off x="555535" y="1521536"/>
            <a:ext cx="8081962" cy="838200"/>
          </a:xfrm>
          <a:prstGeom prst="rect">
            <a:avLst/>
          </a:prstGeom>
        </p:spPr>
        <p:txBody>
          <a:bodyPr numCol="1"/>
          <a:lstStyle/>
          <a:p>
            <a:pPr marL="285750" indent="-285750">
              <a:buFont typeface="Wingdings" panose="05000000000000000000" pitchFamily="2" charset="2"/>
              <a:buChar char="ü"/>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LiDAR</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ベースの三次元位置推定</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ü"/>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階段を含む複数フロアーを自動巡回</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プレースホルダー 1"/>
          <p:cNvSpPr txBox="1">
            <a:spLocks/>
          </p:cNvSpPr>
          <p:nvPr/>
        </p:nvSpPr>
        <p:spPr>
          <a:xfrm>
            <a:off x="555535" y="3459569"/>
            <a:ext cx="3240000" cy="468000"/>
          </a:xfrm>
          <a:prstGeom prst="rect">
            <a:avLst/>
          </a:prstGeom>
          <a:solidFill>
            <a:srgbClr val="006487"/>
          </a:solidFill>
        </p:spPr>
        <p:txBody>
          <a:bodyPr/>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20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マニピュレータ</a:t>
            </a:r>
          </a:p>
        </p:txBody>
      </p:sp>
      <p:sp>
        <p:nvSpPr>
          <p:cNvPr id="9" name="テキスト プレースホルダー 2"/>
          <p:cNvSpPr txBox="1">
            <a:spLocks/>
          </p:cNvSpPr>
          <p:nvPr/>
        </p:nvSpPr>
        <p:spPr>
          <a:xfrm>
            <a:off x="555535" y="4242059"/>
            <a:ext cx="4114800" cy="1139566"/>
          </a:xfrm>
          <a:prstGeom prst="rect">
            <a:avLst/>
          </a:prstGeom>
        </p:spPr>
        <p:txBody>
          <a:bodyPr numCol="1" spcCol="540000"/>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14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285750" indent="-285750">
              <a:buFont typeface="Wingdings" panose="05000000000000000000" pitchFamily="2" charset="2"/>
              <a:buChar char="ü"/>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６自由度</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ü"/>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対象に対して正対し近寄って画像を取得</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0" name="Picture 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400365" y="4614784"/>
            <a:ext cx="922802" cy="1602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rotWithShape="1">
          <a:blip r:embed="rId7" cstate="print">
            <a:lum bright="70000" contrast="-70000"/>
            <a:extLst>
              <a:ext uri="{BEBA8EAE-BF5A-486C-A8C5-ECC9F3942E4B}">
                <a14:imgProps xmlns:a14="http://schemas.microsoft.com/office/drawing/2010/main">
                  <a14:imgLayer r:embed="rId8">
                    <a14:imgEffect>
                      <a14:backgroundRemoval t="1587" b="98413" l="1250" r="90000"/>
                    </a14:imgEffect>
                    <a14:imgEffect>
                      <a14:sharpenSoften amount="58000"/>
                    </a14:imgEffect>
                    <a14:imgEffect>
                      <a14:colorTemperature colorTemp="11200"/>
                    </a14:imgEffect>
                    <a14:imgEffect>
                      <a14:saturation sat="400000"/>
                    </a14:imgEffect>
                  </a14:imgLayer>
                </a14:imgProps>
              </a:ext>
              <a:ext uri="{28A0092B-C50C-407E-A947-70E740481C1C}">
                <a14:useLocalDpi xmlns:a14="http://schemas.microsoft.com/office/drawing/2010/main"/>
              </a:ext>
            </a:extLst>
          </a:blip>
          <a:srcRect/>
          <a:stretch/>
        </p:blipFill>
        <p:spPr bwMode="auto">
          <a:xfrm>
            <a:off x="8142192" y="4352925"/>
            <a:ext cx="789304" cy="1864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パイ 11"/>
          <p:cNvSpPr/>
          <p:nvPr/>
        </p:nvSpPr>
        <p:spPr>
          <a:xfrm>
            <a:off x="7450693" y="4209784"/>
            <a:ext cx="810000" cy="810000"/>
          </a:xfrm>
          <a:prstGeom prst="pie">
            <a:avLst>
              <a:gd name="adj1" fmla="val 9770349"/>
              <a:gd name="adj2" fmla="val 994189"/>
            </a:avLst>
          </a:prstGeom>
          <a:solidFill>
            <a:schemeClr val="tx2">
              <a:lumMod val="60000"/>
              <a:lumOff val="40000"/>
              <a:alpha val="4196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右矢印 13"/>
          <p:cNvSpPr/>
          <p:nvPr/>
        </p:nvSpPr>
        <p:spPr>
          <a:xfrm>
            <a:off x="3930688" y="3550268"/>
            <a:ext cx="272955"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プレースホルダー 2"/>
          <p:cNvSpPr txBox="1">
            <a:spLocks/>
          </p:cNvSpPr>
          <p:nvPr/>
        </p:nvSpPr>
        <p:spPr>
          <a:xfrm>
            <a:off x="4332338" y="827036"/>
            <a:ext cx="4599158" cy="407301"/>
          </a:xfrm>
          <a:prstGeom prst="rect">
            <a:avLst/>
          </a:prstGeom>
        </p:spPr>
        <p:txBody>
          <a:bodyPr numCol="1" spcCol="540000"/>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14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ja-JP" altLang="en-US" sz="1600" b="1" dirty="0">
                <a:solidFill>
                  <a:srgbClr val="DC6914"/>
                </a:solidFill>
                <a:latin typeface="Meiryo UI" panose="020B0604030504040204" pitchFamily="50" charset="-128"/>
                <a:ea typeface="Meiryo UI" panose="020B0604030504040204" pitchFamily="50" charset="-128"/>
                <a:cs typeface="Meiryo UI" panose="020B0604030504040204" pitchFamily="50" charset="-128"/>
              </a:rPr>
              <a:t>現場にあわせた巡回シナリオをスケジューラで発動</a:t>
            </a:r>
          </a:p>
        </p:txBody>
      </p:sp>
      <p:sp>
        <p:nvSpPr>
          <p:cNvPr id="16" name="右矢印 15"/>
          <p:cNvSpPr/>
          <p:nvPr/>
        </p:nvSpPr>
        <p:spPr>
          <a:xfrm>
            <a:off x="3938632" y="887385"/>
            <a:ext cx="272955" cy="28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プレースホルダー 2"/>
          <p:cNvSpPr txBox="1">
            <a:spLocks/>
          </p:cNvSpPr>
          <p:nvPr/>
        </p:nvSpPr>
        <p:spPr>
          <a:xfrm>
            <a:off x="4332338" y="3489919"/>
            <a:ext cx="2906662" cy="407301"/>
          </a:xfrm>
          <a:prstGeom prst="rect">
            <a:avLst/>
          </a:prstGeom>
        </p:spPr>
        <p:txBody>
          <a:bodyPr numCol="1" spcCol="540000"/>
          <a:lstStyle>
            <a:lvl1pPr marL="0" marR="0" indent="0" algn="l" defTabSz="685800" rtl="0" eaLnBrk="1" fontAlgn="auto" latinLnBrk="0" hangingPunct="1">
              <a:lnSpc>
                <a:spcPct val="120000"/>
              </a:lnSpc>
              <a:spcBef>
                <a:spcPts val="750"/>
              </a:spcBef>
              <a:spcAft>
                <a:spcPts val="0"/>
              </a:spcAft>
              <a:buClrTx/>
              <a:buSzTx/>
              <a:buFont typeface="Arial" panose="020B0604020202020204" pitchFamily="34" charset="0"/>
              <a:buNone/>
              <a:tabLst/>
              <a:defRPr kumimoji="1" sz="1400" kern="1200">
                <a:solidFill>
                  <a:schemeClr val="tx1"/>
                </a:solidFill>
                <a:latin typeface="+mj-lt"/>
                <a:ea typeface="+mn-ea"/>
                <a:cs typeface="メイリオ" pitchFamily="50" charset="-128"/>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ja-JP" altLang="en-US" sz="1600" b="1" dirty="0">
                <a:solidFill>
                  <a:srgbClr val="DC6914"/>
                </a:solidFill>
                <a:latin typeface="Meiryo UI" panose="020B0604030504040204" pitchFamily="50" charset="-128"/>
                <a:ea typeface="Meiryo UI" panose="020B0604030504040204" pitchFamily="50" charset="-128"/>
                <a:cs typeface="Meiryo UI" panose="020B0604030504040204" pitchFamily="50" charset="-128"/>
              </a:rPr>
              <a:t>デジタル化しやすい情報取得</a:t>
            </a:r>
          </a:p>
        </p:txBody>
      </p:sp>
      <p:pic>
        <p:nvPicPr>
          <p:cNvPr id="2051" name="Picture 3" descr="\\bvdnas01\redirect1$\M152625\Documents\防爆ロボット\SPRINT Robotics World Conference\Rotterdam\DSC02109.JP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822259" y="4420960"/>
            <a:ext cx="2301881" cy="1726027"/>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bvdnas01\redirect1$\M152625\Documents\防爆ロボット\SPRINT Robotics World Conference\Rotterdam\rviz_screenshot_2019_10_15-14_56_40.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966890" y="1387989"/>
            <a:ext cx="3408589" cy="1943494"/>
          </a:xfrm>
          <a:prstGeom prst="rect">
            <a:avLst/>
          </a:prstGeom>
          <a:noFill/>
          <a:extLst>
            <a:ext uri="{909E8E84-426E-40DD-AFC4-6F175D3DCCD1}">
              <a14:hiddenFill xmlns:a14="http://schemas.microsoft.com/office/drawing/2010/main">
                <a:solidFill>
                  <a:srgbClr val="FFFFFF"/>
                </a:solidFill>
              </a14:hiddenFill>
            </a:ext>
          </a:extLst>
        </p:spPr>
      </p:pic>
      <p:sp>
        <p:nvSpPr>
          <p:cNvPr id="19" name="タイトル 2"/>
          <p:cNvSpPr txBox="1">
            <a:spLocks/>
          </p:cNvSpPr>
          <p:nvPr/>
        </p:nvSpPr>
        <p:spPr>
          <a:xfrm>
            <a:off x="512731" y="136985"/>
            <a:ext cx="5898545"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“ASCENT” </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の</a:t>
            </a:r>
            <a:r>
              <a:rPr kumimoji="1" lang="ja-JP" altLang="en-US"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特徴</a:t>
            </a:r>
            <a:r>
              <a:rPr kumimoji="1" lang="ja-JP" altLang="en-US" sz="18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8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(2/2)</a:t>
            </a:r>
            <a:endParaRPr kumimoji="1" lang="ja-JP" altLang="en-US" sz="18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DM200112">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11"/>
          <a:stretch>
            <a:fillRect/>
          </a:stretch>
        </p:blipFill>
        <p:spPr>
          <a:xfrm>
            <a:off x="-720000" y="0"/>
            <a:ext cx="609600" cy="609600"/>
          </a:xfrm>
          <a:prstGeom prst="rect">
            <a:avLst/>
          </a:prstGeom>
        </p:spPr>
      </p:pic>
      <p:sp>
        <p:nvSpPr>
          <p:cNvPr id="17"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048559337"/>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12"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153" fill="hold"/>
                                        <p:tgtEl>
                                          <p:spTgt spid="4"/>
                                        </p:tgtEl>
                                      </p:cBhvr>
                                    </p:cmd>
                                  </p:childTnLst>
                                </p:cTn>
                              </p:par>
                            </p:childTnLst>
                          </p:cTn>
                        </p:par>
                        <p:par>
                          <p:cTn id="7" fill="hold">
                            <p:stCondLst>
                              <p:cond delay="21153"/>
                            </p:stCondLst>
                            <p:childTnLst>
                              <p:par>
                                <p:cTn id="8" presetID="1" presetClass="entr" presetSubtype="0" fill="hold" grpId="0" nodeType="afterEffect">
                                  <p:stCondLst>
                                    <p:cond delay="999"/>
                                  </p:stCondLst>
                                  <p:childTnLst>
                                    <p:set>
                                      <p:cBhvr>
                                        <p:cTn id="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4"/>
                </p:tgtEl>
              </p:cMediaNode>
            </p:audio>
          </p:childTnLst>
        </p:cTn>
      </p:par>
    </p:tnLst>
    <p:bldLst>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フローチャート: 処理 94">
            <a:extLst>
              <a:ext uri="{FF2B5EF4-FFF2-40B4-BE49-F238E27FC236}">
                <a16:creationId xmlns:a16="http://schemas.microsoft.com/office/drawing/2014/main" id="{009BA92E-2881-4EB9-97AA-1858ABE4B63C}"/>
              </a:ext>
            </a:extLst>
          </p:cNvPr>
          <p:cNvSpPr/>
          <p:nvPr/>
        </p:nvSpPr>
        <p:spPr>
          <a:xfrm>
            <a:off x="662036" y="727710"/>
            <a:ext cx="1055910" cy="133350"/>
          </a:xfrm>
          <a:prstGeom prst="flowChartProcess">
            <a:avLst/>
          </a:prstGeom>
          <a:solidFill>
            <a:sysClr val="windowText" lastClr="000000">
              <a:lumMod val="65000"/>
              <a:lumOff val="35000"/>
            </a:sys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Arial"/>
                <a:ea typeface="ＭＳ Ｐゴシック"/>
                <a:cs typeface="+mn-cs"/>
              </a:rPr>
              <a:t>原型機</a:t>
            </a:r>
          </a:p>
        </p:txBody>
      </p:sp>
      <p:sp>
        <p:nvSpPr>
          <p:cNvPr id="96" name="フローチャート: 処理 95">
            <a:extLst>
              <a:ext uri="{FF2B5EF4-FFF2-40B4-BE49-F238E27FC236}">
                <a16:creationId xmlns:a16="http://schemas.microsoft.com/office/drawing/2014/main" id="{CB4A761D-3B82-4173-8B71-83311F4BACEB}"/>
              </a:ext>
            </a:extLst>
          </p:cNvPr>
          <p:cNvSpPr/>
          <p:nvPr/>
        </p:nvSpPr>
        <p:spPr>
          <a:xfrm>
            <a:off x="1725566" y="590550"/>
            <a:ext cx="1325880" cy="129540"/>
          </a:xfrm>
          <a:prstGeom prst="flowChartProcess">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prstClr val="black"/>
                </a:solidFill>
                <a:effectLst/>
                <a:uLnTx/>
                <a:uFillTx/>
                <a:latin typeface="Arial"/>
                <a:ea typeface="ＭＳ Ｐゴシック"/>
                <a:cs typeface="+mn-cs"/>
              </a:rPr>
              <a:t>2018</a:t>
            </a:r>
            <a:r>
              <a:rPr kumimoji="0" lang="ja-JP" altLang="en-US" sz="1000" b="1" i="0" u="none" strike="noStrike" kern="0" cap="none" spc="0" normalizeH="0" baseline="0" noProof="0" dirty="0">
                <a:ln>
                  <a:noFill/>
                </a:ln>
                <a:solidFill>
                  <a:prstClr val="black"/>
                </a:solidFill>
                <a:effectLst/>
                <a:uLnTx/>
                <a:uFillTx/>
                <a:latin typeface="Arial"/>
                <a:ea typeface="ＭＳ Ｐゴシック"/>
                <a:cs typeface="+mn-cs"/>
              </a:rPr>
              <a:t>～</a:t>
            </a:r>
            <a:r>
              <a:rPr kumimoji="0" lang="en-US" altLang="ja-JP" sz="1000" b="1" i="0" u="none" strike="noStrike" kern="0" cap="none" spc="0" normalizeH="0" baseline="0" noProof="0" dirty="0">
                <a:ln>
                  <a:noFill/>
                </a:ln>
                <a:solidFill>
                  <a:prstClr val="black"/>
                </a:solidFill>
                <a:effectLst/>
                <a:uLnTx/>
                <a:uFillTx/>
                <a:latin typeface="Arial"/>
                <a:ea typeface="ＭＳ Ｐゴシック"/>
                <a:cs typeface="+mn-cs"/>
              </a:rPr>
              <a:t>2019</a:t>
            </a:r>
            <a:endParaRPr kumimoji="0" lang="ja-JP" altLang="en-US" sz="1000" b="1" i="0" u="none" strike="noStrike" kern="0" cap="none" spc="0" normalizeH="0" baseline="0" noProof="0" dirty="0">
              <a:ln>
                <a:noFill/>
              </a:ln>
              <a:solidFill>
                <a:prstClr val="black"/>
              </a:solidFill>
              <a:effectLst/>
              <a:uLnTx/>
              <a:uFillTx/>
              <a:latin typeface="Arial"/>
              <a:ea typeface="ＭＳ Ｐゴシック"/>
              <a:cs typeface="+mn-cs"/>
            </a:endParaRPr>
          </a:p>
        </p:txBody>
      </p:sp>
      <p:sp>
        <p:nvSpPr>
          <p:cNvPr id="97" name="フローチャート: 処理 96">
            <a:extLst>
              <a:ext uri="{FF2B5EF4-FFF2-40B4-BE49-F238E27FC236}">
                <a16:creationId xmlns:a16="http://schemas.microsoft.com/office/drawing/2014/main" id="{435401A3-46E1-43E1-A77A-24FC630EB047}"/>
              </a:ext>
            </a:extLst>
          </p:cNvPr>
          <p:cNvSpPr/>
          <p:nvPr/>
        </p:nvSpPr>
        <p:spPr>
          <a:xfrm>
            <a:off x="1725566" y="731520"/>
            <a:ext cx="1325880" cy="129540"/>
          </a:xfrm>
          <a:prstGeom prst="flowChartProcess">
            <a:avLst/>
          </a:prstGeom>
          <a:solidFill>
            <a:srgbClr val="063144">
              <a:lumMod val="25000"/>
              <a:lumOff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prstClr val="white"/>
                </a:solidFill>
                <a:effectLst/>
                <a:uLnTx/>
                <a:uFillTx/>
                <a:latin typeface="Arial"/>
                <a:ea typeface="ＭＳ Ｐゴシック"/>
                <a:cs typeface="+mn-cs"/>
              </a:rPr>
              <a:t>Gen</a:t>
            </a:r>
            <a:r>
              <a:rPr kumimoji="0" lang="ja-JP" altLang="en-US" sz="1000" b="1" i="0" u="none" strike="noStrike" kern="0" cap="none" spc="0" normalizeH="0" baseline="0" noProof="0" dirty="0">
                <a:ln>
                  <a:noFill/>
                </a:ln>
                <a:solidFill>
                  <a:prstClr val="white"/>
                </a:solidFill>
                <a:effectLst/>
                <a:uLnTx/>
                <a:uFillTx/>
                <a:latin typeface="Arial"/>
                <a:ea typeface="ＭＳ Ｐゴシック"/>
                <a:cs typeface="+mn-cs"/>
              </a:rPr>
              <a:t> </a:t>
            </a:r>
            <a:r>
              <a:rPr kumimoji="0" lang="en-US" altLang="ja-JP" sz="1000" b="1" i="0" u="none" strike="noStrike" kern="0" cap="none" spc="0" normalizeH="0" baseline="0" noProof="0" dirty="0">
                <a:ln>
                  <a:noFill/>
                </a:ln>
                <a:solidFill>
                  <a:prstClr val="white"/>
                </a:solidFill>
                <a:effectLst/>
                <a:uLnTx/>
                <a:uFillTx/>
                <a:latin typeface="Arial"/>
                <a:ea typeface="ＭＳ Ｐゴシック"/>
                <a:cs typeface="+mn-cs"/>
              </a:rPr>
              <a:t>1.5</a:t>
            </a:r>
            <a:endParaRPr kumimoji="0" lang="ja-JP" altLang="en-US" sz="1000" b="1" i="0" u="none" strike="noStrike" kern="0" cap="none" spc="0" normalizeH="0" baseline="0" noProof="0" dirty="0">
              <a:ln>
                <a:noFill/>
              </a:ln>
              <a:solidFill>
                <a:prstClr val="white"/>
              </a:solidFill>
              <a:effectLst/>
              <a:uLnTx/>
              <a:uFillTx/>
              <a:latin typeface="Arial"/>
              <a:ea typeface="ＭＳ Ｐゴシック"/>
              <a:cs typeface="+mn-cs"/>
            </a:endParaRPr>
          </a:p>
        </p:txBody>
      </p:sp>
      <p:sp>
        <p:nvSpPr>
          <p:cNvPr id="98" name="フローチャート: 処理 97">
            <a:extLst>
              <a:ext uri="{FF2B5EF4-FFF2-40B4-BE49-F238E27FC236}">
                <a16:creationId xmlns:a16="http://schemas.microsoft.com/office/drawing/2014/main" id="{2C2E0E82-ABC9-42B7-A646-4177BC2CFA5B}"/>
              </a:ext>
            </a:extLst>
          </p:cNvPr>
          <p:cNvSpPr/>
          <p:nvPr/>
        </p:nvSpPr>
        <p:spPr>
          <a:xfrm>
            <a:off x="3051446" y="590550"/>
            <a:ext cx="2649600" cy="129540"/>
          </a:xfrm>
          <a:prstGeom prst="flowChartProcess">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prstClr val="black"/>
                </a:solidFill>
                <a:effectLst/>
                <a:uLnTx/>
                <a:uFillTx/>
                <a:latin typeface="Arial"/>
                <a:ea typeface="ＭＳ Ｐゴシック"/>
                <a:cs typeface="+mn-cs"/>
              </a:rPr>
              <a:t>2020 </a:t>
            </a:r>
            <a:r>
              <a:rPr kumimoji="0" lang="ja-JP" altLang="en-US" sz="1000" b="1" i="0" u="none" strike="noStrike" kern="0" cap="none" spc="0" normalizeH="0" baseline="0" noProof="0" dirty="0">
                <a:ln>
                  <a:noFill/>
                </a:ln>
                <a:solidFill>
                  <a:prstClr val="black"/>
                </a:solidFill>
                <a:effectLst/>
                <a:uLnTx/>
                <a:uFillTx/>
                <a:latin typeface="Arial"/>
                <a:ea typeface="ＭＳ Ｐゴシック"/>
                <a:cs typeface="+mn-cs"/>
              </a:rPr>
              <a:t>～</a:t>
            </a:r>
            <a:r>
              <a:rPr kumimoji="0" lang="en-US" altLang="ja-JP" sz="1000" b="1" i="0" u="none" strike="noStrike" kern="0" cap="none" spc="0" normalizeH="0" baseline="0" noProof="0" dirty="0">
                <a:ln>
                  <a:noFill/>
                </a:ln>
                <a:solidFill>
                  <a:prstClr val="black"/>
                </a:solidFill>
                <a:effectLst/>
                <a:uLnTx/>
                <a:uFillTx/>
                <a:latin typeface="Arial"/>
                <a:ea typeface="ＭＳ Ｐゴシック"/>
                <a:cs typeface="+mn-cs"/>
              </a:rPr>
              <a:t> 2021</a:t>
            </a:r>
            <a:endParaRPr kumimoji="0" lang="ja-JP" altLang="en-US" sz="1000" b="1" i="0" u="none" strike="noStrike" kern="0" cap="none" spc="0" normalizeH="0" baseline="0" noProof="0" dirty="0">
              <a:ln>
                <a:noFill/>
              </a:ln>
              <a:solidFill>
                <a:prstClr val="black"/>
              </a:solidFill>
              <a:effectLst/>
              <a:uLnTx/>
              <a:uFillTx/>
              <a:latin typeface="Arial"/>
              <a:ea typeface="ＭＳ Ｐゴシック"/>
              <a:cs typeface="+mn-cs"/>
            </a:endParaRPr>
          </a:p>
        </p:txBody>
      </p:sp>
      <p:sp>
        <p:nvSpPr>
          <p:cNvPr id="99" name="フローチャート: 処理 98">
            <a:extLst>
              <a:ext uri="{FF2B5EF4-FFF2-40B4-BE49-F238E27FC236}">
                <a16:creationId xmlns:a16="http://schemas.microsoft.com/office/drawing/2014/main" id="{6D1C0DC8-9253-46E6-BEF1-B278B8F72371}"/>
              </a:ext>
            </a:extLst>
          </p:cNvPr>
          <p:cNvSpPr/>
          <p:nvPr/>
        </p:nvSpPr>
        <p:spPr>
          <a:xfrm>
            <a:off x="3051446" y="731520"/>
            <a:ext cx="2649600" cy="129540"/>
          </a:xfrm>
          <a:prstGeom prst="flowChartProcess">
            <a:avLst/>
          </a:prstGeom>
          <a:solidFill>
            <a:srgbClr val="063144">
              <a:lumMod val="75000"/>
              <a:lumOff val="2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prstClr val="white"/>
                </a:solidFill>
                <a:effectLst/>
                <a:uLnTx/>
                <a:uFillTx/>
                <a:latin typeface="Arial"/>
                <a:ea typeface="ＭＳ Ｐゴシック"/>
                <a:cs typeface="+mn-cs"/>
              </a:rPr>
              <a:t>Gen</a:t>
            </a:r>
            <a:r>
              <a:rPr kumimoji="0" lang="ja-JP" altLang="en-US" sz="1000" b="1" i="0" u="none" strike="noStrike" kern="0" cap="none" spc="0" normalizeH="0" baseline="0" noProof="0" dirty="0">
                <a:ln>
                  <a:noFill/>
                </a:ln>
                <a:solidFill>
                  <a:prstClr val="white"/>
                </a:solidFill>
                <a:effectLst/>
                <a:uLnTx/>
                <a:uFillTx/>
                <a:latin typeface="Arial"/>
                <a:ea typeface="ＭＳ Ｐゴシック"/>
                <a:cs typeface="+mn-cs"/>
              </a:rPr>
              <a:t> </a:t>
            </a:r>
            <a:r>
              <a:rPr kumimoji="0" lang="en-US" altLang="ja-JP" sz="1000" b="1" i="0" u="none" strike="noStrike" kern="0" cap="none" spc="0" normalizeH="0" baseline="0" noProof="0" dirty="0">
                <a:ln>
                  <a:noFill/>
                </a:ln>
                <a:solidFill>
                  <a:prstClr val="white"/>
                </a:solidFill>
                <a:effectLst/>
                <a:uLnTx/>
                <a:uFillTx/>
                <a:latin typeface="Arial"/>
                <a:ea typeface="ＭＳ Ｐゴシック"/>
                <a:cs typeface="+mn-cs"/>
              </a:rPr>
              <a:t>2.0</a:t>
            </a:r>
            <a:endParaRPr kumimoji="0" lang="ja-JP" altLang="en-US" sz="1000" b="1" i="0" u="none" strike="noStrike" kern="0" cap="none" spc="0" normalizeH="0" baseline="0" noProof="0" dirty="0">
              <a:ln>
                <a:noFill/>
              </a:ln>
              <a:solidFill>
                <a:prstClr val="white"/>
              </a:solidFill>
              <a:effectLst/>
              <a:uLnTx/>
              <a:uFillTx/>
              <a:latin typeface="Arial"/>
              <a:ea typeface="ＭＳ Ｐゴシック"/>
              <a:cs typeface="+mn-cs"/>
            </a:endParaRPr>
          </a:p>
        </p:txBody>
      </p:sp>
      <p:pic>
        <p:nvPicPr>
          <p:cNvPr id="100" name="図 99">
            <a:extLst>
              <a:ext uri="{FF2B5EF4-FFF2-40B4-BE49-F238E27FC236}">
                <a16:creationId xmlns:a16="http://schemas.microsoft.com/office/drawing/2014/main" id="{25210C5F-5E55-4AC4-95DA-EF9EDA3C57A5}"/>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3159776" y="5074548"/>
            <a:ext cx="2082833" cy="1157520"/>
          </a:xfrm>
          <a:prstGeom prst="rect">
            <a:avLst/>
          </a:prstGeom>
          <a:effectLst>
            <a:softEdge rad="38100"/>
          </a:effectLst>
        </p:spPr>
      </p:pic>
      <p:pic>
        <p:nvPicPr>
          <p:cNvPr id="101" name="図 100">
            <a:extLst>
              <a:ext uri="{FF2B5EF4-FFF2-40B4-BE49-F238E27FC236}">
                <a16:creationId xmlns:a16="http://schemas.microsoft.com/office/drawing/2014/main" id="{E4B6876B-C486-4A96-9DB1-C7609F819388}"/>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3147060" y="3897741"/>
            <a:ext cx="2082833" cy="1163014"/>
          </a:xfrm>
          <a:prstGeom prst="rect">
            <a:avLst/>
          </a:prstGeom>
          <a:effectLst>
            <a:softEdge rad="38100"/>
          </a:effectLst>
        </p:spPr>
      </p:pic>
      <p:sp>
        <p:nvSpPr>
          <p:cNvPr id="102" name="フローチャート: 処理 101">
            <a:extLst>
              <a:ext uri="{FF2B5EF4-FFF2-40B4-BE49-F238E27FC236}">
                <a16:creationId xmlns:a16="http://schemas.microsoft.com/office/drawing/2014/main" id="{DFE9F113-9431-4649-95D6-8226FA357E9E}"/>
              </a:ext>
            </a:extLst>
          </p:cNvPr>
          <p:cNvSpPr/>
          <p:nvPr/>
        </p:nvSpPr>
        <p:spPr>
          <a:xfrm>
            <a:off x="5952506" y="590550"/>
            <a:ext cx="1899540" cy="129540"/>
          </a:xfrm>
          <a:prstGeom prst="flowChartProcess">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latin typeface="Arial"/>
                <a:ea typeface="ＭＳ Ｐゴシック"/>
                <a:cs typeface="+mn-cs"/>
              </a:rPr>
              <a:t>～</a:t>
            </a:r>
            <a:r>
              <a:rPr kumimoji="0" lang="en-US" altLang="ja-JP" sz="1000" b="1" i="0" u="none" strike="noStrike" kern="0" cap="none" spc="0" normalizeH="0" baseline="0" noProof="0" dirty="0">
                <a:ln>
                  <a:noFill/>
                </a:ln>
                <a:solidFill>
                  <a:prstClr val="black"/>
                </a:solidFill>
                <a:effectLst/>
                <a:uLnTx/>
                <a:uFillTx/>
                <a:latin typeface="Arial"/>
                <a:ea typeface="ＭＳ Ｐゴシック"/>
                <a:cs typeface="+mn-cs"/>
              </a:rPr>
              <a:t>2023</a:t>
            </a:r>
            <a:endParaRPr kumimoji="0" lang="ja-JP" altLang="en-US" sz="1000" b="1" i="0" u="none" strike="noStrike" kern="0" cap="none" spc="0" normalizeH="0" baseline="0" noProof="0" dirty="0">
              <a:ln>
                <a:noFill/>
              </a:ln>
              <a:solidFill>
                <a:prstClr val="black"/>
              </a:solidFill>
              <a:effectLst/>
              <a:uLnTx/>
              <a:uFillTx/>
              <a:latin typeface="Arial"/>
              <a:ea typeface="ＭＳ Ｐゴシック"/>
              <a:cs typeface="+mn-cs"/>
            </a:endParaRPr>
          </a:p>
        </p:txBody>
      </p:sp>
      <p:sp>
        <p:nvSpPr>
          <p:cNvPr id="103" name="フローチャート: 処理 102">
            <a:extLst>
              <a:ext uri="{FF2B5EF4-FFF2-40B4-BE49-F238E27FC236}">
                <a16:creationId xmlns:a16="http://schemas.microsoft.com/office/drawing/2014/main" id="{F20600C3-565E-4E7E-AF01-C1F5193DCA70}"/>
              </a:ext>
            </a:extLst>
          </p:cNvPr>
          <p:cNvSpPr/>
          <p:nvPr/>
        </p:nvSpPr>
        <p:spPr>
          <a:xfrm>
            <a:off x="5701046" y="731520"/>
            <a:ext cx="2311020" cy="129540"/>
          </a:xfrm>
          <a:prstGeom prst="flowChartProcess">
            <a:avLst/>
          </a:prstGeom>
          <a:solidFill>
            <a:srgbClr val="063144">
              <a:lumMod val="90000"/>
              <a:lumOff val="1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prstClr val="white"/>
                </a:solidFill>
                <a:effectLst/>
                <a:uLnTx/>
                <a:uFillTx/>
                <a:latin typeface="Arial"/>
                <a:ea typeface="ＭＳ Ｐゴシック"/>
                <a:cs typeface="+mn-cs"/>
              </a:rPr>
              <a:t>Gen</a:t>
            </a:r>
            <a:r>
              <a:rPr kumimoji="0" lang="ja-JP" altLang="en-US" sz="1000" b="1" i="0" u="none" strike="noStrike" kern="0" cap="none" spc="0" normalizeH="0" baseline="0" noProof="0" dirty="0">
                <a:ln>
                  <a:noFill/>
                </a:ln>
                <a:solidFill>
                  <a:prstClr val="white"/>
                </a:solidFill>
                <a:effectLst/>
                <a:uLnTx/>
                <a:uFillTx/>
                <a:latin typeface="Arial"/>
                <a:ea typeface="ＭＳ Ｐゴシック"/>
                <a:cs typeface="+mn-cs"/>
              </a:rPr>
              <a:t> </a:t>
            </a:r>
            <a:r>
              <a:rPr kumimoji="0" lang="en-US" altLang="ja-JP" sz="1000" b="1" i="0" u="none" strike="noStrike" kern="0" cap="none" spc="0" normalizeH="0" baseline="0" noProof="0" dirty="0">
                <a:ln>
                  <a:noFill/>
                </a:ln>
                <a:solidFill>
                  <a:prstClr val="white"/>
                </a:solidFill>
                <a:effectLst/>
                <a:uLnTx/>
                <a:uFillTx/>
                <a:latin typeface="Arial"/>
                <a:ea typeface="ＭＳ Ｐゴシック"/>
                <a:cs typeface="+mn-cs"/>
              </a:rPr>
              <a:t>2.X</a:t>
            </a:r>
            <a:endParaRPr kumimoji="0" lang="ja-JP" altLang="en-US" sz="1000" b="1" i="0" u="none" strike="noStrike" kern="0" cap="none" spc="0" normalizeH="0" baseline="0" noProof="0" dirty="0">
              <a:ln>
                <a:noFill/>
              </a:ln>
              <a:solidFill>
                <a:prstClr val="white"/>
              </a:solidFill>
              <a:effectLst/>
              <a:uLnTx/>
              <a:uFillTx/>
              <a:latin typeface="Arial"/>
              <a:ea typeface="ＭＳ Ｐゴシック"/>
              <a:cs typeface="+mn-cs"/>
            </a:endParaRPr>
          </a:p>
        </p:txBody>
      </p:sp>
      <p:sp>
        <p:nvSpPr>
          <p:cNvPr id="104" name="フローチャート: 処理 103">
            <a:extLst>
              <a:ext uri="{FF2B5EF4-FFF2-40B4-BE49-F238E27FC236}">
                <a16:creationId xmlns:a16="http://schemas.microsoft.com/office/drawing/2014/main" id="{416DA1E6-7D09-4EF7-A855-9FDC2F131964}"/>
              </a:ext>
            </a:extLst>
          </p:cNvPr>
          <p:cNvSpPr/>
          <p:nvPr/>
        </p:nvSpPr>
        <p:spPr>
          <a:xfrm>
            <a:off x="304436" y="1489196"/>
            <a:ext cx="1325880" cy="213360"/>
          </a:xfrm>
          <a:prstGeom prst="flowChartProcess">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目視画像</a:t>
            </a:r>
          </a:p>
        </p:txBody>
      </p:sp>
      <p:sp>
        <p:nvSpPr>
          <p:cNvPr id="105" name="フローチャート: 処理 104">
            <a:extLst>
              <a:ext uri="{FF2B5EF4-FFF2-40B4-BE49-F238E27FC236}">
                <a16:creationId xmlns:a16="http://schemas.microsoft.com/office/drawing/2014/main" id="{EBF7B2B5-ECF2-4D24-9004-DEBBE4800072}"/>
              </a:ext>
            </a:extLst>
          </p:cNvPr>
          <p:cNvSpPr/>
          <p:nvPr/>
        </p:nvSpPr>
        <p:spPr>
          <a:xfrm>
            <a:off x="304436" y="1765100"/>
            <a:ext cx="1325880" cy="213360"/>
          </a:xfrm>
          <a:prstGeom prst="flowChartProcess">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ガス濃度</a:t>
            </a:r>
          </a:p>
        </p:txBody>
      </p:sp>
      <p:sp>
        <p:nvSpPr>
          <p:cNvPr id="106" name="フローチャート: 処理 105">
            <a:extLst>
              <a:ext uri="{FF2B5EF4-FFF2-40B4-BE49-F238E27FC236}">
                <a16:creationId xmlns:a16="http://schemas.microsoft.com/office/drawing/2014/main" id="{B5AB3F6F-408D-420B-AF8C-01C608A80AA0}"/>
              </a:ext>
            </a:extLst>
          </p:cNvPr>
          <p:cNvSpPr/>
          <p:nvPr/>
        </p:nvSpPr>
        <p:spPr>
          <a:xfrm>
            <a:off x="304436" y="2053226"/>
            <a:ext cx="1325880" cy="213360"/>
          </a:xfrm>
          <a:prstGeom prst="flowChartProcess">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熱画像</a:t>
            </a:r>
          </a:p>
        </p:txBody>
      </p:sp>
      <p:sp>
        <p:nvSpPr>
          <p:cNvPr id="107" name="フローチャート: 処理 106">
            <a:extLst>
              <a:ext uri="{FF2B5EF4-FFF2-40B4-BE49-F238E27FC236}">
                <a16:creationId xmlns:a16="http://schemas.microsoft.com/office/drawing/2014/main" id="{618DFCFB-C30B-4761-AEDE-D67A2B010254}"/>
              </a:ext>
            </a:extLst>
          </p:cNvPr>
          <p:cNvSpPr/>
          <p:nvPr/>
        </p:nvSpPr>
        <p:spPr>
          <a:xfrm>
            <a:off x="304436" y="2506402"/>
            <a:ext cx="1325880" cy="213360"/>
          </a:xfrm>
          <a:prstGeom prst="flowChartProcess">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音</a:t>
            </a:r>
          </a:p>
        </p:txBody>
      </p:sp>
      <p:sp>
        <p:nvSpPr>
          <p:cNvPr id="108" name="フローチャート: 処理 107">
            <a:extLst>
              <a:ext uri="{FF2B5EF4-FFF2-40B4-BE49-F238E27FC236}">
                <a16:creationId xmlns:a16="http://schemas.microsoft.com/office/drawing/2014/main" id="{6D56E468-03FB-4D23-BC27-1C6DD162DB89}"/>
              </a:ext>
            </a:extLst>
          </p:cNvPr>
          <p:cNvSpPr/>
          <p:nvPr/>
        </p:nvSpPr>
        <p:spPr>
          <a:xfrm>
            <a:off x="304436" y="2948940"/>
            <a:ext cx="1325880" cy="213360"/>
          </a:xfrm>
          <a:prstGeom prst="flowChartProcess">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振動</a:t>
            </a:r>
          </a:p>
        </p:txBody>
      </p:sp>
      <p:sp>
        <p:nvSpPr>
          <p:cNvPr id="109" name="ホームベース 13">
            <a:extLst>
              <a:ext uri="{FF2B5EF4-FFF2-40B4-BE49-F238E27FC236}">
                <a16:creationId xmlns:a16="http://schemas.microsoft.com/office/drawing/2014/main" id="{B20EF163-4D97-4449-B220-2095538E2DE1}"/>
              </a:ext>
            </a:extLst>
          </p:cNvPr>
          <p:cNvSpPr/>
          <p:nvPr/>
        </p:nvSpPr>
        <p:spPr>
          <a:xfrm>
            <a:off x="1725566" y="1489196"/>
            <a:ext cx="1325880" cy="213360"/>
          </a:xfrm>
          <a:prstGeom prst="homePlate">
            <a:avLst/>
          </a:prstGeom>
          <a:solidFill>
            <a:srgbClr val="B6C4C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マニ付きカメラ実装</a:t>
            </a:r>
          </a:p>
        </p:txBody>
      </p:sp>
      <p:sp>
        <p:nvSpPr>
          <p:cNvPr id="110" name="ホームベース 140">
            <a:extLst>
              <a:ext uri="{FF2B5EF4-FFF2-40B4-BE49-F238E27FC236}">
                <a16:creationId xmlns:a16="http://schemas.microsoft.com/office/drawing/2014/main" id="{547AC5B0-7033-47D7-A0E4-566D58F12FAB}"/>
              </a:ext>
            </a:extLst>
          </p:cNvPr>
          <p:cNvSpPr/>
          <p:nvPr/>
        </p:nvSpPr>
        <p:spPr>
          <a:xfrm>
            <a:off x="1725566" y="1765100"/>
            <a:ext cx="1325880" cy="213360"/>
          </a:xfrm>
          <a:prstGeom prst="homePlate">
            <a:avLst/>
          </a:prstGeom>
          <a:solidFill>
            <a:srgbClr val="B6C4C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ガス濃度センサ搭載</a:t>
            </a:r>
          </a:p>
        </p:txBody>
      </p:sp>
      <p:sp>
        <p:nvSpPr>
          <p:cNvPr id="111" name="ホームベース 141">
            <a:extLst>
              <a:ext uri="{FF2B5EF4-FFF2-40B4-BE49-F238E27FC236}">
                <a16:creationId xmlns:a16="http://schemas.microsoft.com/office/drawing/2014/main" id="{5B380B60-7480-4086-BF3C-82DBAAD7ADCA}"/>
              </a:ext>
            </a:extLst>
          </p:cNvPr>
          <p:cNvSpPr/>
          <p:nvPr/>
        </p:nvSpPr>
        <p:spPr>
          <a:xfrm>
            <a:off x="1725566" y="2053226"/>
            <a:ext cx="1325880" cy="213360"/>
          </a:xfrm>
          <a:prstGeom prst="homePlate">
            <a:avLst/>
          </a:prstGeom>
          <a:solidFill>
            <a:srgbClr val="B6C4C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熱画像カメラ実装</a:t>
            </a:r>
          </a:p>
        </p:txBody>
      </p:sp>
      <p:sp>
        <p:nvSpPr>
          <p:cNvPr id="112" name="ホームベース 142">
            <a:extLst>
              <a:ext uri="{FF2B5EF4-FFF2-40B4-BE49-F238E27FC236}">
                <a16:creationId xmlns:a16="http://schemas.microsoft.com/office/drawing/2014/main" id="{C74781C6-485E-4DAA-BE16-10086DA37B9C}"/>
              </a:ext>
            </a:extLst>
          </p:cNvPr>
          <p:cNvSpPr/>
          <p:nvPr/>
        </p:nvSpPr>
        <p:spPr>
          <a:xfrm>
            <a:off x="1725566" y="2506402"/>
            <a:ext cx="1325880" cy="213360"/>
          </a:xfrm>
          <a:prstGeom prst="homePlate">
            <a:avLst/>
          </a:prstGeom>
          <a:solidFill>
            <a:srgbClr val="B6C4C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マイク実装</a:t>
            </a:r>
          </a:p>
        </p:txBody>
      </p:sp>
      <p:sp>
        <p:nvSpPr>
          <p:cNvPr id="113" name="ホームベース 143">
            <a:extLst>
              <a:ext uri="{FF2B5EF4-FFF2-40B4-BE49-F238E27FC236}">
                <a16:creationId xmlns:a16="http://schemas.microsoft.com/office/drawing/2014/main" id="{13D93C6F-7FFD-4AFF-A5B6-B913666298B6}"/>
              </a:ext>
            </a:extLst>
          </p:cNvPr>
          <p:cNvSpPr/>
          <p:nvPr/>
        </p:nvSpPr>
        <p:spPr>
          <a:xfrm>
            <a:off x="3051446" y="1489196"/>
            <a:ext cx="2649600" cy="213360"/>
          </a:xfrm>
          <a:prstGeom prst="homePlate">
            <a:avLst/>
          </a:prstGeom>
          <a:solidFill>
            <a:srgbClr val="B6C4CF">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履歴画像提示</a:t>
            </a:r>
          </a:p>
        </p:txBody>
      </p:sp>
      <p:sp>
        <p:nvSpPr>
          <p:cNvPr id="114" name="ホームベース 144">
            <a:extLst>
              <a:ext uri="{FF2B5EF4-FFF2-40B4-BE49-F238E27FC236}">
                <a16:creationId xmlns:a16="http://schemas.microsoft.com/office/drawing/2014/main" id="{B546049E-00C3-4D7A-8699-07C7EECC4ED9}"/>
              </a:ext>
            </a:extLst>
          </p:cNvPr>
          <p:cNvSpPr/>
          <p:nvPr/>
        </p:nvSpPr>
        <p:spPr>
          <a:xfrm>
            <a:off x="5701046" y="1489196"/>
            <a:ext cx="1899540" cy="213360"/>
          </a:xfrm>
          <a:prstGeom prst="homePlate">
            <a:avLst/>
          </a:prstGeom>
          <a:solidFill>
            <a:srgbClr val="063144">
              <a:lumMod val="50000"/>
              <a:lumOff val="5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デジタル化／履歴異常判定</a:t>
            </a:r>
          </a:p>
        </p:txBody>
      </p:sp>
      <p:sp>
        <p:nvSpPr>
          <p:cNvPr id="115" name="ホームベース 145">
            <a:extLst>
              <a:ext uri="{FF2B5EF4-FFF2-40B4-BE49-F238E27FC236}">
                <a16:creationId xmlns:a16="http://schemas.microsoft.com/office/drawing/2014/main" id="{97FE1F77-2A43-4D2A-BD46-E406CD2FC6CB}"/>
              </a:ext>
            </a:extLst>
          </p:cNvPr>
          <p:cNvSpPr/>
          <p:nvPr/>
        </p:nvSpPr>
        <p:spPr>
          <a:xfrm>
            <a:off x="4263026" y="1765100"/>
            <a:ext cx="1438020" cy="213360"/>
          </a:xfrm>
          <a:prstGeom prst="homePlate">
            <a:avLst/>
          </a:prstGeom>
          <a:solidFill>
            <a:srgbClr val="063144">
              <a:lumMod val="50000"/>
              <a:lumOff val="5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閾値リアルタイムアラーム</a:t>
            </a:r>
          </a:p>
        </p:txBody>
      </p:sp>
      <p:sp>
        <p:nvSpPr>
          <p:cNvPr id="116" name="ホームベース 146">
            <a:extLst>
              <a:ext uri="{FF2B5EF4-FFF2-40B4-BE49-F238E27FC236}">
                <a16:creationId xmlns:a16="http://schemas.microsoft.com/office/drawing/2014/main" id="{D46E38DF-AECC-4A84-ABEF-7664F33B7100}"/>
              </a:ext>
            </a:extLst>
          </p:cNvPr>
          <p:cNvSpPr/>
          <p:nvPr/>
        </p:nvSpPr>
        <p:spPr>
          <a:xfrm>
            <a:off x="3051446" y="1765100"/>
            <a:ext cx="1211580" cy="213360"/>
          </a:xfrm>
          <a:prstGeom prst="homePlate">
            <a:avLst/>
          </a:prstGeom>
          <a:solidFill>
            <a:srgbClr val="B6C4CF">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データ取得・提示</a:t>
            </a:r>
          </a:p>
        </p:txBody>
      </p:sp>
      <p:sp>
        <p:nvSpPr>
          <p:cNvPr id="117" name="ホームベース 147">
            <a:extLst>
              <a:ext uri="{FF2B5EF4-FFF2-40B4-BE49-F238E27FC236}">
                <a16:creationId xmlns:a16="http://schemas.microsoft.com/office/drawing/2014/main" id="{E411ED65-3872-4C0D-BD6E-ADB73E98FEF0}"/>
              </a:ext>
            </a:extLst>
          </p:cNvPr>
          <p:cNvSpPr/>
          <p:nvPr/>
        </p:nvSpPr>
        <p:spPr>
          <a:xfrm>
            <a:off x="4263026" y="2053226"/>
            <a:ext cx="1438020" cy="213360"/>
          </a:xfrm>
          <a:prstGeom prst="homePlate">
            <a:avLst/>
          </a:prstGeom>
          <a:solidFill>
            <a:srgbClr val="063144">
              <a:lumMod val="50000"/>
              <a:lumOff val="5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閾値リアルタイムアラーム</a:t>
            </a:r>
          </a:p>
        </p:txBody>
      </p:sp>
      <p:sp>
        <p:nvSpPr>
          <p:cNvPr id="118" name="ホームベース 148">
            <a:extLst>
              <a:ext uri="{FF2B5EF4-FFF2-40B4-BE49-F238E27FC236}">
                <a16:creationId xmlns:a16="http://schemas.microsoft.com/office/drawing/2014/main" id="{9A412E0D-8095-4CD6-9206-4015EFD88256}"/>
              </a:ext>
            </a:extLst>
          </p:cNvPr>
          <p:cNvSpPr/>
          <p:nvPr/>
        </p:nvSpPr>
        <p:spPr>
          <a:xfrm>
            <a:off x="3051446" y="2053226"/>
            <a:ext cx="1211580" cy="213360"/>
          </a:xfrm>
          <a:prstGeom prst="homePlate">
            <a:avLst/>
          </a:prstGeom>
          <a:solidFill>
            <a:srgbClr val="B6C4CF">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データ取得・提示</a:t>
            </a:r>
          </a:p>
        </p:txBody>
      </p:sp>
      <p:sp>
        <p:nvSpPr>
          <p:cNvPr id="119" name="ホームベース 149">
            <a:extLst>
              <a:ext uri="{FF2B5EF4-FFF2-40B4-BE49-F238E27FC236}">
                <a16:creationId xmlns:a16="http://schemas.microsoft.com/office/drawing/2014/main" id="{8D792E76-0083-42CD-9FAA-0FE8157A8694}"/>
              </a:ext>
            </a:extLst>
          </p:cNvPr>
          <p:cNvSpPr/>
          <p:nvPr/>
        </p:nvSpPr>
        <p:spPr>
          <a:xfrm>
            <a:off x="3051446" y="2506402"/>
            <a:ext cx="2649600" cy="213360"/>
          </a:xfrm>
          <a:prstGeom prst="homePlate">
            <a:avLst/>
          </a:prstGeom>
          <a:solidFill>
            <a:srgbClr val="B6C4CF">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非圧縮音データ蓄積・提示</a:t>
            </a:r>
          </a:p>
        </p:txBody>
      </p:sp>
      <p:sp>
        <p:nvSpPr>
          <p:cNvPr id="120" name="フローチャート: 処理 119">
            <a:extLst>
              <a:ext uri="{FF2B5EF4-FFF2-40B4-BE49-F238E27FC236}">
                <a16:creationId xmlns:a16="http://schemas.microsoft.com/office/drawing/2014/main" id="{E2B58944-2447-470E-90C1-0E17E17D9E4E}"/>
              </a:ext>
            </a:extLst>
          </p:cNvPr>
          <p:cNvSpPr/>
          <p:nvPr/>
        </p:nvSpPr>
        <p:spPr>
          <a:xfrm>
            <a:off x="304436" y="3392762"/>
            <a:ext cx="1325880" cy="247586"/>
          </a:xfrm>
          <a:prstGeom prst="flowChartProcess">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プラットホーム</a:t>
            </a:r>
          </a:p>
        </p:txBody>
      </p:sp>
      <p:sp>
        <p:nvSpPr>
          <p:cNvPr id="121" name="ホームベース 151">
            <a:extLst>
              <a:ext uri="{FF2B5EF4-FFF2-40B4-BE49-F238E27FC236}">
                <a16:creationId xmlns:a16="http://schemas.microsoft.com/office/drawing/2014/main" id="{931D4E81-06D3-432C-BD95-6FC7D2BE52A9}"/>
              </a:ext>
            </a:extLst>
          </p:cNvPr>
          <p:cNvSpPr/>
          <p:nvPr/>
        </p:nvSpPr>
        <p:spPr>
          <a:xfrm>
            <a:off x="5701046" y="2506402"/>
            <a:ext cx="1899540" cy="213360"/>
          </a:xfrm>
          <a:prstGeom prst="homePlate">
            <a:avLst/>
          </a:prstGeom>
          <a:solidFill>
            <a:srgbClr val="063144">
              <a:lumMod val="50000"/>
              <a:lumOff val="5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音響解析／異常判定</a:t>
            </a:r>
          </a:p>
        </p:txBody>
      </p:sp>
      <p:sp>
        <p:nvSpPr>
          <p:cNvPr id="122" name="ホームベース 153">
            <a:extLst>
              <a:ext uri="{FF2B5EF4-FFF2-40B4-BE49-F238E27FC236}">
                <a16:creationId xmlns:a16="http://schemas.microsoft.com/office/drawing/2014/main" id="{A013F72A-C07C-40A8-A8CD-A1CF2A65D2B9}"/>
              </a:ext>
            </a:extLst>
          </p:cNvPr>
          <p:cNvSpPr/>
          <p:nvPr/>
        </p:nvSpPr>
        <p:spPr>
          <a:xfrm>
            <a:off x="5703206" y="1765100"/>
            <a:ext cx="1897380" cy="213360"/>
          </a:xfrm>
          <a:prstGeom prst="homePlate">
            <a:avLst/>
          </a:prstGeom>
          <a:solidFill>
            <a:srgbClr val="063144">
              <a:lumMod val="50000"/>
              <a:lumOff val="5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ガス濃度マップ／履歴異常判定</a:t>
            </a:r>
          </a:p>
        </p:txBody>
      </p:sp>
      <p:sp>
        <p:nvSpPr>
          <p:cNvPr id="123" name="ホームベース 154">
            <a:extLst>
              <a:ext uri="{FF2B5EF4-FFF2-40B4-BE49-F238E27FC236}">
                <a16:creationId xmlns:a16="http://schemas.microsoft.com/office/drawing/2014/main" id="{8539867B-8F0E-4C2D-AA8A-FFBD3DDE1E98}"/>
              </a:ext>
            </a:extLst>
          </p:cNvPr>
          <p:cNvSpPr/>
          <p:nvPr/>
        </p:nvSpPr>
        <p:spPr>
          <a:xfrm>
            <a:off x="5703206" y="2053226"/>
            <a:ext cx="1897380" cy="213360"/>
          </a:xfrm>
          <a:prstGeom prst="homePlate">
            <a:avLst/>
          </a:prstGeom>
          <a:solidFill>
            <a:srgbClr val="063144">
              <a:lumMod val="50000"/>
              <a:lumOff val="5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履歴異常判定</a:t>
            </a:r>
          </a:p>
        </p:txBody>
      </p:sp>
      <p:sp>
        <p:nvSpPr>
          <p:cNvPr id="124" name="ホームベース 156">
            <a:extLst>
              <a:ext uri="{FF2B5EF4-FFF2-40B4-BE49-F238E27FC236}">
                <a16:creationId xmlns:a16="http://schemas.microsoft.com/office/drawing/2014/main" id="{8BF5F75F-FD80-44F4-849C-7A147F0968F0}"/>
              </a:ext>
            </a:extLst>
          </p:cNvPr>
          <p:cNvSpPr/>
          <p:nvPr/>
        </p:nvSpPr>
        <p:spPr>
          <a:xfrm>
            <a:off x="1725566" y="3392762"/>
            <a:ext cx="1325880" cy="247586"/>
          </a:xfrm>
          <a:prstGeom prst="homePlate">
            <a:avLst/>
          </a:prstGeom>
          <a:solidFill>
            <a:srgbClr val="CCCC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（プロトタイプ）</a:t>
            </a:r>
          </a:p>
        </p:txBody>
      </p:sp>
      <p:sp>
        <p:nvSpPr>
          <p:cNvPr id="125" name="V 字形矢印 17">
            <a:extLst>
              <a:ext uri="{FF2B5EF4-FFF2-40B4-BE49-F238E27FC236}">
                <a16:creationId xmlns:a16="http://schemas.microsoft.com/office/drawing/2014/main" id="{7ABEA80F-2EA3-4207-8FDC-C5E1B0583294}"/>
              </a:ext>
            </a:extLst>
          </p:cNvPr>
          <p:cNvSpPr/>
          <p:nvPr/>
        </p:nvSpPr>
        <p:spPr>
          <a:xfrm>
            <a:off x="1725566" y="892118"/>
            <a:ext cx="1325880" cy="121920"/>
          </a:xfrm>
          <a:prstGeom prst="notchedRightArrow">
            <a:avLst/>
          </a:prstGeom>
          <a:gradFill>
            <a:gsLst>
              <a:gs pos="0">
                <a:srgbClr val="F9998F">
                  <a:lumMod val="20000"/>
                  <a:lumOff val="80000"/>
                </a:srgbClr>
              </a:gs>
              <a:gs pos="100000">
                <a:srgbClr val="FF0000"/>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26" name="V 字形矢印 159">
            <a:extLst>
              <a:ext uri="{FF2B5EF4-FFF2-40B4-BE49-F238E27FC236}">
                <a16:creationId xmlns:a16="http://schemas.microsoft.com/office/drawing/2014/main" id="{4F8BB048-6027-4C8F-9211-3D973AEFF445}"/>
              </a:ext>
            </a:extLst>
          </p:cNvPr>
          <p:cNvSpPr/>
          <p:nvPr/>
        </p:nvSpPr>
        <p:spPr>
          <a:xfrm>
            <a:off x="3059066" y="892118"/>
            <a:ext cx="2641980" cy="121920"/>
          </a:xfrm>
          <a:prstGeom prst="notchedRightArrow">
            <a:avLst/>
          </a:prstGeom>
          <a:gradFill>
            <a:gsLst>
              <a:gs pos="0">
                <a:srgbClr val="F9998F">
                  <a:lumMod val="20000"/>
                  <a:lumOff val="80000"/>
                </a:srgbClr>
              </a:gs>
              <a:gs pos="100000">
                <a:srgbClr val="FF0000"/>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27" name="フローチャート: 処理 126">
            <a:extLst>
              <a:ext uri="{FF2B5EF4-FFF2-40B4-BE49-F238E27FC236}">
                <a16:creationId xmlns:a16="http://schemas.microsoft.com/office/drawing/2014/main" id="{87A05FB7-5846-429B-935E-85B2AD3FA2D7}"/>
              </a:ext>
            </a:extLst>
          </p:cNvPr>
          <p:cNvSpPr/>
          <p:nvPr/>
        </p:nvSpPr>
        <p:spPr>
          <a:xfrm>
            <a:off x="1715786" y="953078"/>
            <a:ext cx="1325880" cy="213360"/>
          </a:xfrm>
          <a:prstGeom prst="flowChartProcess">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FF0000"/>
                </a:solidFill>
                <a:effectLst/>
                <a:uLnTx/>
                <a:uFillTx/>
                <a:latin typeface="Arial"/>
                <a:ea typeface="ＭＳ Ｐゴシック"/>
                <a:cs typeface="+mn-cs"/>
              </a:rPr>
              <a:t>研究開発（</a:t>
            </a:r>
            <a:r>
              <a:rPr kumimoji="0" lang="en-US" altLang="ja-JP" sz="800" b="1" i="0" u="none" strike="noStrike" kern="0" cap="none" spc="0" normalizeH="0" baseline="0" noProof="0" dirty="0">
                <a:ln>
                  <a:noFill/>
                </a:ln>
                <a:solidFill>
                  <a:srgbClr val="FF0000"/>
                </a:solidFill>
                <a:effectLst/>
                <a:uLnTx/>
                <a:uFillTx/>
                <a:latin typeface="Arial"/>
                <a:ea typeface="ＭＳ Ｐゴシック"/>
                <a:cs typeface="+mn-cs"/>
              </a:rPr>
              <a:t>JXTG</a:t>
            </a:r>
            <a:r>
              <a:rPr kumimoji="0" lang="ja-JP" altLang="en-US" sz="800" b="1" i="0" u="none" strike="noStrike" kern="0" cap="none" spc="0" normalizeH="0" baseline="0" noProof="0" dirty="0">
                <a:ln>
                  <a:noFill/>
                </a:ln>
                <a:solidFill>
                  <a:srgbClr val="FF0000"/>
                </a:solidFill>
                <a:effectLst/>
                <a:uLnTx/>
                <a:uFillTx/>
                <a:latin typeface="Arial"/>
                <a:ea typeface="ＭＳ Ｐゴシック"/>
                <a:cs typeface="+mn-cs"/>
              </a:rPr>
              <a:t>殿共研）</a:t>
            </a:r>
          </a:p>
        </p:txBody>
      </p:sp>
      <p:sp>
        <p:nvSpPr>
          <p:cNvPr id="128" name="フローチャート: 処理 127">
            <a:extLst>
              <a:ext uri="{FF2B5EF4-FFF2-40B4-BE49-F238E27FC236}">
                <a16:creationId xmlns:a16="http://schemas.microsoft.com/office/drawing/2014/main" id="{2DB7A588-D319-4947-9528-671543A8F216}"/>
              </a:ext>
            </a:extLst>
          </p:cNvPr>
          <p:cNvSpPr/>
          <p:nvPr/>
        </p:nvSpPr>
        <p:spPr>
          <a:xfrm>
            <a:off x="3234326" y="953078"/>
            <a:ext cx="2362200" cy="213360"/>
          </a:xfrm>
          <a:prstGeom prst="flowChartProcess">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FF0000"/>
                </a:solidFill>
                <a:effectLst/>
                <a:uLnTx/>
                <a:uFillTx/>
                <a:latin typeface="Arial"/>
                <a:ea typeface="ＭＳ Ｐゴシック"/>
                <a:cs typeface="+mn-cs"/>
              </a:rPr>
              <a:t>第</a:t>
            </a:r>
            <a:r>
              <a:rPr kumimoji="0" lang="en-US" altLang="ja-JP" sz="800" b="1" i="0" u="none" strike="noStrike" kern="0" cap="none" spc="0" normalizeH="0" baseline="0" noProof="0" dirty="0">
                <a:ln>
                  <a:noFill/>
                </a:ln>
                <a:solidFill>
                  <a:srgbClr val="FF0000"/>
                </a:solidFill>
                <a:effectLst/>
                <a:uLnTx/>
                <a:uFillTx/>
                <a:latin typeface="Arial"/>
                <a:ea typeface="ＭＳ Ｐゴシック"/>
                <a:cs typeface="+mn-cs"/>
              </a:rPr>
              <a:t>2</a:t>
            </a:r>
            <a:r>
              <a:rPr kumimoji="0" lang="ja-JP" altLang="en-US" sz="800" b="1" i="0" u="none" strike="noStrike" kern="0" cap="none" spc="0" normalizeH="0" baseline="0" noProof="0" dirty="0">
                <a:ln>
                  <a:noFill/>
                </a:ln>
                <a:solidFill>
                  <a:srgbClr val="FF0000"/>
                </a:solidFill>
                <a:effectLst/>
                <a:uLnTx/>
                <a:uFillTx/>
                <a:latin typeface="Arial"/>
                <a:ea typeface="ＭＳ Ｐゴシック"/>
                <a:cs typeface="+mn-cs"/>
              </a:rPr>
              <a:t>世代機開発（防爆認証・試運用機納入）</a:t>
            </a:r>
          </a:p>
        </p:txBody>
      </p:sp>
      <p:sp>
        <p:nvSpPr>
          <p:cNvPr id="129" name="V 字形矢印 162">
            <a:extLst>
              <a:ext uri="{FF2B5EF4-FFF2-40B4-BE49-F238E27FC236}">
                <a16:creationId xmlns:a16="http://schemas.microsoft.com/office/drawing/2014/main" id="{C824E4B9-B60A-47D4-811F-4794F5130FBD}"/>
              </a:ext>
            </a:extLst>
          </p:cNvPr>
          <p:cNvSpPr/>
          <p:nvPr/>
        </p:nvSpPr>
        <p:spPr>
          <a:xfrm>
            <a:off x="5703206" y="892118"/>
            <a:ext cx="3268980" cy="121920"/>
          </a:xfrm>
          <a:prstGeom prst="notchedRightArrow">
            <a:avLst/>
          </a:prstGeom>
          <a:gradFill>
            <a:gsLst>
              <a:gs pos="0">
                <a:srgbClr val="F9998F">
                  <a:lumMod val="20000"/>
                  <a:lumOff val="80000"/>
                </a:srgbClr>
              </a:gs>
              <a:gs pos="100000">
                <a:srgbClr val="FF0000"/>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30" name="フローチャート: 処理 129">
            <a:extLst>
              <a:ext uri="{FF2B5EF4-FFF2-40B4-BE49-F238E27FC236}">
                <a16:creationId xmlns:a16="http://schemas.microsoft.com/office/drawing/2014/main" id="{BCCF3AF2-65A0-42B9-ACC3-B9D1E59FC9D3}"/>
              </a:ext>
            </a:extLst>
          </p:cNvPr>
          <p:cNvSpPr/>
          <p:nvPr/>
        </p:nvSpPr>
        <p:spPr>
          <a:xfrm>
            <a:off x="6079316" y="953078"/>
            <a:ext cx="2809050" cy="205738"/>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FF0000"/>
                </a:solidFill>
                <a:effectLst/>
                <a:uLnTx/>
                <a:uFillTx/>
                <a:latin typeface="Arial"/>
                <a:ea typeface="ＭＳ Ｐゴシック"/>
                <a:cs typeface="+mn-cs"/>
              </a:rPr>
              <a:t>試運用 　　　⇒ 　　　アップグレード　　　 ⇒        次世代機 </a:t>
            </a:r>
            <a:r>
              <a:rPr kumimoji="0" lang="en-US" altLang="ja-JP" sz="800" b="1" i="0" u="none" strike="noStrike" kern="0" cap="none" spc="0" normalizeH="0" baseline="0" noProof="0" dirty="0">
                <a:ln>
                  <a:noFill/>
                </a:ln>
                <a:solidFill>
                  <a:srgbClr val="FF0000"/>
                </a:solidFill>
                <a:effectLst/>
                <a:uLnTx/>
                <a:uFillTx/>
                <a:latin typeface="Arial"/>
                <a:ea typeface="ＭＳ Ｐゴシック"/>
                <a:cs typeface="+mn-cs"/>
                <a:sym typeface="Wingdings" panose="05000000000000000000" pitchFamily="2" charset="2"/>
              </a:rPr>
              <a:t> </a:t>
            </a:r>
            <a:endParaRPr kumimoji="0" lang="ja-JP" altLang="en-US" sz="800" b="1" i="0" u="none" strike="noStrike" kern="0" cap="none" spc="0" normalizeH="0" baseline="0" noProof="0" dirty="0">
              <a:ln>
                <a:noFill/>
              </a:ln>
              <a:solidFill>
                <a:srgbClr val="FF0000"/>
              </a:solidFill>
              <a:effectLst/>
              <a:uLnTx/>
              <a:uFillTx/>
              <a:latin typeface="Arial"/>
              <a:ea typeface="ＭＳ Ｐゴシック"/>
              <a:cs typeface="+mn-cs"/>
            </a:endParaRPr>
          </a:p>
        </p:txBody>
      </p:sp>
      <p:sp>
        <p:nvSpPr>
          <p:cNvPr id="131" name="ホームベース 165">
            <a:extLst>
              <a:ext uri="{FF2B5EF4-FFF2-40B4-BE49-F238E27FC236}">
                <a16:creationId xmlns:a16="http://schemas.microsoft.com/office/drawing/2014/main" id="{5C102991-9944-4FEF-A26A-28966C829BA5}"/>
              </a:ext>
            </a:extLst>
          </p:cNvPr>
          <p:cNvSpPr/>
          <p:nvPr/>
        </p:nvSpPr>
        <p:spPr>
          <a:xfrm>
            <a:off x="5687964" y="2948940"/>
            <a:ext cx="1649732" cy="213360"/>
          </a:xfrm>
          <a:prstGeom prst="homePlate">
            <a:avLst/>
          </a:prstGeom>
          <a:solidFill>
            <a:srgbClr val="063144">
              <a:lumMod val="50000"/>
              <a:lumOff val="5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振動解析／異常判定</a:t>
            </a:r>
          </a:p>
        </p:txBody>
      </p:sp>
      <p:grpSp>
        <p:nvGrpSpPr>
          <p:cNvPr id="132" name="グループ化 131">
            <a:extLst>
              <a:ext uri="{FF2B5EF4-FFF2-40B4-BE49-F238E27FC236}">
                <a16:creationId xmlns:a16="http://schemas.microsoft.com/office/drawing/2014/main" id="{D47A0574-470B-473D-B43C-A3C3E466A826}"/>
              </a:ext>
            </a:extLst>
          </p:cNvPr>
          <p:cNvGrpSpPr/>
          <p:nvPr/>
        </p:nvGrpSpPr>
        <p:grpSpPr>
          <a:xfrm>
            <a:off x="6983366" y="1119712"/>
            <a:ext cx="754380" cy="2427718"/>
            <a:chOff x="6888480" y="1119712"/>
            <a:chExt cx="754380" cy="2427718"/>
          </a:xfrm>
        </p:grpSpPr>
        <p:sp>
          <p:nvSpPr>
            <p:cNvPr id="133" name="フリーフォーム 18">
              <a:extLst>
                <a:ext uri="{FF2B5EF4-FFF2-40B4-BE49-F238E27FC236}">
                  <a16:creationId xmlns:a16="http://schemas.microsoft.com/office/drawing/2014/main" id="{45CB6369-75FB-466F-85FD-A73F10F469A1}"/>
                </a:ext>
              </a:extLst>
            </p:cNvPr>
            <p:cNvSpPr/>
            <p:nvPr/>
          </p:nvSpPr>
          <p:spPr>
            <a:xfrm>
              <a:off x="7513320" y="1619742"/>
              <a:ext cx="121920" cy="0"/>
            </a:xfrm>
            <a:custGeom>
              <a:avLst/>
              <a:gdLst>
                <a:gd name="connsiteX0" fmla="*/ 0 w 121920"/>
                <a:gd name="connsiteY0" fmla="*/ 0 h 0"/>
                <a:gd name="connsiteX1" fmla="*/ 121920 w 121920"/>
                <a:gd name="connsiteY1" fmla="*/ 0 h 0"/>
              </a:gdLst>
              <a:ahLst/>
              <a:cxnLst>
                <a:cxn ang="0">
                  <a:pos x="connsiteX0" y="connsiteY0"/>
                </a:cxn>
                <a:cxn ang="0">
                  <a:pos x="connsiteX1" y="connsiteY1"/>
                </a:cxn>
              </a:cxnLst>
              <a:rect l="l" t="t" r="r" b="b"/>
              <a:pathLst>
                <a:path w="121920">
                  <a:moveTo>
                    <a:pt x="0" y="0"/>
                  </a:moveTo>
                  <a:lnTo>
                    <a:pt x="121920" y="0"/>
                  </a:lnTo>
                </a:path>
              </a:pathLst>
            </a:custGeom>
            <a:noFill/>
            <a:ln w="9525" cap="flat" cmpd="sng" algn="ctr">
              <a:solidFill>
                <a:srgbClr val="063144">
                  <a:shade val="50000"/>
                </a:srgbClr>
              </a:solidFill>
              <a:prstDash val="solid"/>
              <a:miter lim="800000"/>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34" name="フリーフォーム 168">
              <a:extLst>
                <a:ext uri="{FF2B5EF4-FFF2-40B4-BE49-F238E27FC236}">
                  <a16:creationId xmlns:a16="http://schemas.microsoft.com/office/drawing/2014/main" id="{C53A64B5-2A6B-48A8-965C-83F28711F849}"/>
                </a:ext>
              </a:extLst>
            </p:cNvPr>
            <p:cNvSpPr/>
            <p:nvPr/>
          </p:nvSpPr>
          <p:spPr>
            <a:xfrm>
              <a:off x="7520940" y="1887020"/>
              <a:ext cx="121920" cy="0"/>
            </a:xfrm>
            <a:custGeom>
              <a:avLst/>
              <a:gdLst>
                <a:gd name="connsiteX0" fmla="*/ 0 w 121920"/>
                <a:gd name="connsiteY0" fmla="*/ 0 h 0"/>
                <a:gd name="connsiteX1" fmla="*/ 121920 w 121920"/>
                <a:gd name="connsiteY1" fmla="*/ 0 h 0"/>
              </a:gdLst>
              <a:ahLst/>
              <a:cxnLst>
                <a:cxn ang="0">
                  <a:pos x="connsiteX0" y="connsiteY0"/>
                </a:cxn>
                <a:cxn ang="0">
                  <a:pos x="connsiteX1" y="connsiteY1"/>
                </a:cxn>
              </a:cxnLst>
              <a:rect l="l" t="t" r="r" b="b"/>
              <a:pathLst>
                <a:path w="121920">
                  <a:moveTo>
                    <a:pt x="0" y="0"/>
                  </a:moveTo>
                  <a:lnTo>
                    <a:pt x="121920" y="0"/>
                  </a:lnTo>
                </a:path>
              </a:pathLst>
            </a:custGeom>
            <a:noFill/>
            <a:ln w="9525" cap="flat" cmpd="sng" algn="ctr">
              <a:solidFill>
                <a:srgbClr val="063144">
                  <a:shade val="50000"/>
                </a:srgbClr>
              </a:solidFill>
              <a:prstDash val="solid"/>
              <a:miter lim="800000"/>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35" name="フリーフォーム 169">
              <a:extLst>
                <a:ext uri="{FF2B5EF4-FFF2-40B4-BE49-F238E27FC236}">
                  <a16:creationId xmlns:a16="http://schemas.microsoft.com/office/drawing/2014/main" id="{C21DF2FA-816C-48B0-85C8-AB9F742CE4C7}"/>
                </a:ext>
              </a:extLst>
            </p:cNvPr>
            <p:cNvSpPr/>
            <p:nvPr/>
          </p:nvSpPr>
          <p:spPr>
            <a:xfrm>
              <a:off x="7513320" y="2183772"/>
              <a:ext cx="121920" cy="0"/>
            </a:xfrm>
            <a:custGeom>
              <a:avLst/>
              <a:gdLst>
                <a:gd name="connsiteX0" fmla="*/ 0 w 121920"/>
                <a:gd name="connsiteY0" fmla="*/ 0 h 0"/>
                <a:gd name="connsiteX1" fmla="*/ 121920 w 121920"/>
                <a:gd name="connsiteY1" fmla="*/ 0 h 0"/>
              </a:gdLst>
              <a:ahLst/>
              <a:cxnLst>
                <a:cxn ang="0">
                  <a:pos x="connsiteX0" y="connsiteY0"/>
                </a:cxn>
                <a:cxn ang="0">
                  <a:pos x="connsiteX1" y="connsiteY1"/>
                </a:cxn>
              </a:cxnLst>
              <a:rect l="l" t="t" r="r" b="b"/>
              <a:pathLst>
                <a:path w="121920">
                  <a:moveTo>
                    <a:pt x="0" y="0"/>
                  </a:moveTo>
                  <a:lnTo>
                    <a:pt x="121920" y="0"/>
                  </a:lnTo>
                </a:path>
              </a:pathLst>
            </a:custGeom>
            <a:noFill/>
            <a:ln w="9525" cap="flat" cmpd="sng" algn="ctr">
              <a:solidFill>
                <a:srgbClr val="063144">
                  <a:shade val="50000"/>
                </a:srgbClr>
              </a:solidFill>
              <a:prstDash val="solid"/>
              <a:miter lim="800000"/>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36" name="フリーフォーム 170">
              <a:extLst>
                <a:ext uri="{FF2B5EF4-FFF2-40B4-BE49-F238E27FC236}">
                  <a16:creationId xmlns:a16="http://schemas.microsoft.com/office/drawing/2014/main" id="{A2A502E1-9BC5-40D3-A86D-58EED41B0C13}"/>
                </a:ext>
              </a:extLst>
            </p:cNvPr>
            <p:cNvSpPr/>
            <p:nvPr/>
          </p:nvSpPr>
          <p:spPr>
            <a:xfrm>
              <a:off x="7505700" y="2601438"/>
              <a:ext cx="121920" cy="0"/>
            </a:xfrm>
            <a:custGeom>
              <a:avLst/>
              <a:gdLst>
                <a:gd name="connsiteX0" fmla="*/ 0 w 121920"/>
                <a:gd name="connsiteY0" fmla="*/ 0 h 0"/>
                <a:gd name="connsiteX1" fmla="*/ 121920 w 121920"/>
                <a:gd name="connsiteY1" fmla="*/ 0 h 0"/>
              </a:gdLst>
              <a:ahLst/>
              <a:cxnLst>
                <a:cxn ang="0">
                  <a:pos x="connsiteX0" y="connsiteY0"/>
                </a:cxn>
                <a:cxn ang="0">
                  <a:pos x="connsiteX1" y="connsiteY1"/>
                </a:cxn>
              </a:cxnLst>
              <a:rect l="l" t="t" r="r" b="b"/>
              <a:pathLst>
                <a:path w="121920">
                  <a:moveTo>
                    <a:pt x="0" y="0"/>
                  </a:moveTo>
                  <a:lnTo>
                    <a:pt x="121920" y="0"/>
                  </a:lnTo>
                </a:path>
              </a:pathLst>
            </a:custGeom>
            <a:noFill/>
            <a:ln w="9525" cap="flat" cmpd="sng" algn="ctr">
              <a:solidFill>
                <a:srgbClr val="063144">
                  <a:shade val="50000"/>
                </a:srgbClr>
              </a:solidFill>
              <a:prstDash val="solid"/>
              <a:miter lim="800000"/>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37" name="フリーフォーム 21">
              <a:extLst>
                <a:ext uri="{FF2B5EF4-FFF2-40B4-BE49-F238E27FC236}">
                  <a16:creationId xmlns:a16="http://schemas.microsoft.com/office/drawing/2014/main" id="{43FAAE08-4EE3-4AF0-BFE4-852EDC3DB2FA}"/>
                </a:ext>
              </a:extLst>
            </p:cNvPr>
            <p:cNvSpPr/>
            <p:nvPr/>
          </p:nvSpPr>
          <p:spPr>
            <a:xfrm flipH="1">
              <a:off x="7589519" y="1119712"/>
              <a:ext cx="45719" cy="2427718"/>
            </a:xfrm>
            <a:custGeom>
              <a:avLst/>
              <a:gdLst>
                <a:gd name="connsiteX0" fmla="*/ 0 w 0"/>
                <a:gd name="connsiteY0" fmla="*/ 1409700 h 1409700"/>
                <a:gd name="connsiteX1" fmla="*/ 0 w 0"/>
                <a:gd name="connsiteY1" fmla="*/ 0 h 1409700"/>
              </a:gdLst>
              <a:ahLst/>
              <a:cxnLst>
                <a:cxn ang="0">
                  <a:pos x="connsiteX0" y="connsiteY0"/>
                </a:cxn>
                <a:cxn ang="0">
                  <a:pos x="connsiteX1" y="connsiteY1"/>
                </a:cxn>
              </a:cxnLst>
              <a:rect l="l" t="t" r="r" b="b"/>
              <a:pathLst>
                <a:path h="1409700">
                  <a:moveTo>
                    <a:pt x="0" y="1409700"/>
                  </a:moveTo>
                  <a:lnTo>
                    <a:pt x="0" y="0"/>
                  </a:lnTo>
                </a:path>
              </a:pathLst>
            </a:custGeom>
            <a:noFill/>
            <a:ln w="9525" cap="flat" cmpd="sng" algn="ctr">
              <a:solidFill>
                <a:srgbClr val="06314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38" name="フリーフォーム 22">
              <a:extLst>
                <a:ext uri="{FF2B5EF4-FFF2-40B4-BE49-F238E27FC236}">
                  <a16:creationId xmlns:a16="http://schemas.microsoft.com/office/drawing/2014/main" id="{8B329628-3C14-4BC7-968C-C19B010EB899}"/>
                </a:ext>
              </a:extLst>
            </p:cNvPr>
            <p:cNvSpPr/>
            <p:nvPr/>
          </p:nvSpPr>
          <p:spPr>
            <a:xfrm>
              <a:off x="6888480" y="1119712"/>
              <a:ext cx="739140" cy="0"/>
            </a:xfrm>
            <a:custGeom>
              <a:avLst/>
              <a:gdLst>
                <a:gd name="connsiteX0" fmla="*/ 739140 w 739140"/>
                <a:gd name="connsiteY0" fmla="*/ 0 h 0"/>
                <a:gd name="connsiteX1" fmla="*/ 0 w 739140"/>
                <a:gd name="connsiteY1" fmla="*/ 0 h 0"/>
              </a:gdLst>
              <a:ahLst/>
              <a:cxnLst>
                <a:cxn ang="0">
                  <a:pos x="connsiteX0" y="connsiteY0"/>
                </a:cxn>
                <a:cxn ang="0">
                  <a:pos x="connsiteX1" y="connsiteY1"/>
                </a:cxn>
              </a:cxnLst>
              <a:rect l="l" t="t" r="r" b="b"/>
              <a:pathLst>
                <a:path w="739140">
                  <a:moveTo>
                    <a:pt x="739140" y="0"/>
                  </a:moveTo>
                  <a:lnTo>
                    <a:pt x="0" y="0"/>
                  </a:lnTo>
                </a:path>
              </a:pathLst>
            </a:custGeom>
            <a:noFill/>
            <a:ln w="9525" cap="flat" cmpd="sng" algn="ctr">
              <a:solidFill>
                <a:srgbClr val="06314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grpSp>
      <p:sp>
        <p:nvSpPr>
          <p:cNvPr id="139" name="ホームベース 171">
            <a:extLst>
              <a:ext uri="{FF2B5EF4-FFF2-40B4-BE49-F238E27FC236}">
                <a16:creationId xmlns:a16="http://schemas.microsoft.com/office/drawing/2014/main" id="{0AE5FABA-DF01-494D-85F2-27424025860F}"/>
              </a:ext>
            </a:extLst>
          </p:cNvPr>
          <p:cNvSpPr/>
          <p:nvPr/>
        </p:nvSpPr>
        <p:spPr>
          <a:xfrm>
            <a:off x="5636207" y="4638372"/>
            <a:ext cx="1325880" cy="213360"/>
          </a:xfrm>
          <a:prstGeom prst="homePlate">
            <a:avLst/>
          </a:prstGeom>
          <a:solidFill>
            <a:srgbClr val="B6C4C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Gen1.5</a:t>
            </a: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ハード実装</a:t>
            </a:r>
          </a:p>
        </p:txBody>
      </p:sp>
      <p:sp>
        <p:nvSpPr>
          <p:cNvPr id="140" name="ホームベース 172">
            <a:extLst>
              <a:ext uri="{FF2B5EF4-FFF2-40B4-BE49-F238E27FC236}">
                <a16:creationId xmlns:a16="http://schemas.microsoft.com/office/drawing/2014/main" id="{3C79C83D-BA55-4F92-A71C-200F37B83976}"/>
              </a:ext>
            </a:extLst>
          </p:cNvPr>
          <p:cNvSpPr/>
          <p:nvPr/>
        </p:nvSpPr>
        <p:spPr>
          <a:xfrm>
            <a:off x="5647637" y="4979994"/>
            <a:ext cx="1314450" cy="213360"/>
          </a:xfrm>
          <a:prstGeom prst="homePlate">
            <a:avLst/>
          </a:prstGeom>
          <a:solidFill>
            <a:srgbClr val="B6C4CF">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データ提示</a:t>
            </a:r>
          </a:p>
        </p:txBody>
      </p:sp>
      <p:sp>
        <p:nvSpPr>
          <p:cNvPr id="141" name="ホームベース 173">
            <a:extLst>
              <a:ext uri="{FF2B5EF4-FFF2-40B4-BE49-F238E27FC236}">
                <a16:creationId xmlns:a16="http://schemas.microsoft.com/office/drawing/2014/main" id="{A7841EEF-BB7B-48FD-8701-9719A107DAB3}"/>
              </a:ext>
            </a:extLst>
          </p:cNvPr>
          <p:cNvSpPr/>
          <p:nvPr/>
        </p:nvSpPr>
        <p:spPr>
          <a:xfrm>
            <a:off x="5647637" y="5352731"/>
            <a:ext cx="1314450" cy="213360"/>
          </a:xfrm>
          <a:prstGeom prst="homePlate">
            <a:avLst/>
          </a:prstGeom>
          <a:solidFill>
            <a:srgbClr val="063144">
              <a:lumMod val="50000"/>
              <a:lumOff val="5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アラーム／異常判定</a:t>
            </a:r>
          </a:p>
        </p:txBody>
      </p:sp>
      <p:sp>
        <p:nvSpPr>
          <p:cNvPr id="142" name="ホームベース 174">
            <a:extLst>
              <a:ext uri="{FF2B5EF4-FFF2-40B4-BE49-F238E27FC236}">
                <a16:creationId xmlns:a16="http://schemas.microsoft.com/office/drawing/2014/main" id="{7048CE8D-172D-44F1-BF6F-6AD539A4285B}"/>
              </a:ext>
            </a:extLst>
          </p:cNvPr>
          <p:cNvSpPr/>
          <p:nvPr/>
        </p:nvSpPr>
        <p:spPr>
          <a:xfrm>
            <a:off x="5647637" y="5734374"/>
            <a:ext cx="1314450" cy="213360"/>
          </a:xfrm>
          <a:prstGeom prst="homePlate">
            <a:avLst/>
          </a:prstGeom>
          <a:solidFill>
            <a:srgbClr val="F9998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ハード改良</a:t>
            </a:r>
          </a:p>
        </p:txBody>
      </p:sp>
      <p:sp>
        <p:nvSpPr>
          <p:cNvPr id="143" name="フローチャート: 処理 142">
            <a:extLst>
              <a:ext uri="{FF2B5EF4-FFF2-40B4-BE49-F238E27FC236}">
                <a16:creationId xmlns:a16="http://schemas.microsoft.com/office/drawing/2014/main" id="{1A22C14D-3D01-47DC-96DC-0D6BB0601FB7}"/>
              </a:ext>
            </a:extLst>
          </p:cNvPr>
          <p:cNvSpPr/>
          <p:nvPr/>
        </p:nvSpPr>
        <p:spPr>
          <a:xfrm>
            <a:off x="8012066" y="731520"/>
            <a:ext cx="960120" cy="129540"/>
          </a:xfrm>
          <a:prstGeom prst="flowChartProcess">
            <a:avLst/>
          </a:prstGeom>
          <a:solidFill>
            <a:srgbClr val="FF0000"/>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Arial"/>
                <a:ea typeface="ＭＳ Ｐゴシック"/>
                <a:cs typeface="+mn-cs"/>
              </a:rPr>
              <a:t>次世代機</a:t>
            </a:r>
          </a:p>
        </p:txBody>
      </p:sp>
      <p:sp>
        <p:nvSpPr>
          <p:cNvPr id="144" name="フリーフォーム 179">
            <a:extLst>
              <a:ext uri="{FF2B5EF4-FFF2-40B4-BE49-F238E27FC236}">
                <a16:creationId xmlns:a16="http://schemas.microsoft.com/office/drawing/2014/main" id="{B8191531-4082-4ADB-B9DE-7BE946E86149}"/>
              </a:ext>
            </a:extLst>
          </p:cNvPr>
          <p:cNvSpPr/>
          <p:nvPr/>
        </p:nvSpPr>
        <p:spPr>
          <a:xfrm>
            <a:off x="8141606" y="1134951"/>
            <a:ext cx="525780" cy="45719"/>
          </a:xfrm>
          <a:custGeom>
            <a:avLst/>
            <a:gdLst>
              <a:gd name="connsiteX0" fmla="*/ 739140 w 739140"/>
              <a:gd name="connsiteY0" fmla="*/ 0 h 0"/>
              <a:gd name="connsiteX1" fmla="*/ 0 w 739140"/>
              <a:gd name="connsiteY1" fmla="*/ 0 h 0"/>
            </a:gdLst>
            <a:ahLst/>
            <a:cxnLst>
              <a:cxn ang="0">
                <a:pos x="connsiteX0" y="connsiteY0"/>
              </a:cxn>
              <a:cxn ang="0">
                <a:pos x="connsiteX1" y="connsiteY1"/>
              </a:cxn>
            </a:cxnLst>
            <a:rect l="l" t="t" r="r" b="b"/>
            <a:pathLst>
              <a:path w="739140">
                <a:moveTo>
                  <a:pt x="739140" y="0"/>
                </a:moveTo>
                <a:lnTo>
                  <a:pt x="0" y="0"/>
                </a:lnTo>
              </a:path>
            </a:pathLst>
          </a:custGeom>
          <a:noFill/>
          <a:ln w="9525" cap="flat" cmpd="sng" algn="ctr">
            <a:solidFill>
              <a:srgbClr val="06314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grpSp>
        <p:nvGrpSpPr>
          <p:cNvPr id="145" name="グループ化 144">
            <a:extLst>
              <a:ext uri="{FF2B5EF4-FFF2-40B4-BE49-F238E27FC236}">
                <a16:creationId xmlns:a16="http://schemas.microsoft.com/office/drawing/2014/main" id="{D2379D68-2BDD-4EEF-A560-D90E691D3B1E}"/>
              </a:ext>
            </a:extLst>
          </p:cNvPr>
          <p:cNvGrpSpPr/>
          <p:nvPr/>
        </p:nvGrpSpPr>
        <p:grpSpPr>
          <a:xfrm>
            <a:off x="534788" y="3762414"/>
            <a:ext cx="2495395" cy="2641229"/>
            <a:chOff x="209550" y="3723183"/>
            <a:chExt cx="2495395" cy="2641229"/>
          </a:xfrm>
        </p:grpSpPr>
        <p:pic>
          <p:nvPicPr>
            <p:cNvPr id="146" name="図 145" descr="画面の領域">
              <a:extLst>
                <a:ext uri="{FF2B5EF4-FFF2-40B4-BE49-F238E27FC236}">
                  <a16:creationId xmlns:a16="http://schemas.microsoft.com/office/drawing/2014/main" id="{96248A72-578D-40B7-8F7D-DD43C3F10D6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9550" y="3723183"/>
              <a:ext cx="2495395" cy="2641229"/>
            </a:xfrm>
            <a:prstGeom prst="rect">
              <a:avLst/>
            </a:prstGeom>
          </p:spPr>
        </p:pic>
        <p:sp>
          <p:nvSpPr>
            <p:cNvPr id="147" name="フリーフォーム 29">
              <a:extLst>
                <a:ext uri="{FF2B5EF4-FFF2-40B4-BE49-F238E27FC236}">
                  <a16:creationId xmlns:a16="http://schemas.microsoft.com/office/drawing/2014/main" id="{644D0DA6-CAD5-4260-A20C-77DC3450D488}"/>
                </a:ext>
              </a:extLst>
            </p:cNvPr>
            <p:cNvSpPr/>
            <p:nvPr/>
          </p:nvSpPr>
          <p:spPr>
            <a:xfrm>
              <a:off x="1912620" y="4061460"/>
              <a:ext cx="518160" cy="464820"/>
            </a:xfrm>
            <a:custGeom>
              <a:avLst/>
              <a:gdLst>
                <a:gd name="connsiteX0" fmla="*/ 0 w 708660"/>
                <a:gd name="connsiteY0" fmla="*/ 0 h 464820"/>
                <a:gd name="connsiteX1" fmla="*/ 0 w 708660"/>
                <a:gd name="connsiteY1" fmla="*/ 464820 h 464820"/>
                <a:gd name="connsiteX2" fmla="*/ 708660 w 708660"/>
                <a:gd name="connsiteY2" fmla="*/ 464820 h 464820"/>
              </a:gdLst>
              <a:ahLst/>
              <a:cxnLst>
                <a:cxn ang="0">
                  <a:pos x="connsiteX0" y="connsiteY0"/>
                </a:cxn>
                <a:cxn ang="0">
                  <a:pos x="connsiteX1" y="connsiteY1"/>
                </a:cxn>
                <a:cxn ang="0">
                  <a:pos x="connsiteX2" y="connsiteY2"/>
                </a:cxn>
              </a:cxnLst>
              <a:rect l="l" t="t" r="r" b="b"/>
              <a:pathLst>
                <a:path w="708660" h="464820">
                  <a:moveTo>
                    <a:pt x="0" y="0"/>
                  </a:moveTo>
                  <a:lnTo>
                    <a:pt x="0" y="464820"/>
                  </a:lnTo>
                  <a:lnTo>
                    <a:pt x="708660" y="464820"/>
                  </a:lnTo>
                </a:path>
              </a:pathLst>
            </a:custGeom>
            <a:noFill/>
            <a:ln w="9525" cap="flat" cmpd="sng" algn="ctr">
              <a:solidFill>
                <a:srgbClr val="063144">
                  <a:shade val="50000"/>
                </a:srgbClr>
              </a:solidFill>
              <a:prstDash val="solid"/>
              <a:miter lim="800000"/>
              <a:headEnd type="oval" w="sm" len="sm"/>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148" name="フローチャート: 処理 147">
              <a:extLst>
                <a:ext uri="{FF2B5EF4-FFF2-40B4-BE49-F238E27FC236}">
                  <a16:creationId xmlns:a16="http://schemas.microsoft.com/office/drawing/2014/main" id="{5EF65C33-BFD6-4599-880B-6179F6F9A614}"/>
                </a:ext>
              </a:extLst>
            </p:cNvPr>
            <p:cNvSpPr/>
            <p:nvPr/>
          </p:nvSpPr>
          <p:spPr>
            <a:xfrm>
              <a:off x="1898745" y="4351020"/>
              <a:ext cx="614490" cy="213360"/>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目視画像</a:t>
              </a:r>
              <a:r>
                <a:rPr kumimoji="0" lang="en-US" altLang="ja-JP"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49" name="フリーフォーム 183">
              <a:extLst>
                <a:ext uri="{FF2B5EF4-FFF2-40B4-BE49-F238E27FC236}">
                  <a16:creationId xmlns:a16="http://schemas.microsoft.com/office/drawing/2014/main" id="{D7843F2B-910A-4CA7-A445-1445F1356376}"/>
                </a:ext>
              </a:extLst>
            </p:cNvPr>
            <p:cNvSpPr/>
            <p:nvPr/>
          </p:nvSpPr>
          <p:spPr>
            <a:xfrm flipH="1" flipV="1">
              <a:off x="601980" y="4526279"/>
              <a:ext cx="438150" cy="651509"/>
            </a:xfrm>
            <a:custGeom>
              <a:avLst/>
              <a:gdLst>
                <a:gd name="connsiteX0" fmla="*/ 0 w 708660"/>
                <a:gd name="connsiteY0" fmla="*/ 0 h 464820"/>
                <a:gd name="connsiteX1" fmla="*/ 0 w 708660"/>
                <a:gd name="connsiteY1" fmla="*/ 464820 h 464820"/>
                <a:gd name="connsiteX2" fmla="*/ 708660 w 708660"/>
                <a:gd name="connsiteY2" fmla="*/ 464820 h 464820"/>
              </a:gdLst>
              <a:ahLst/>
              <a:cxnLst>
                <a:cxn ang="0">
                  <a:pos x="connsiteX0" y="connsiteY0"/>
                </a:cxn>
                <a:cxn ang="0">
                  <a:pos x="connsiteX1" y="connsiteY1"/>
                </a:cxn>
                <a:cxn ang="0">
                  <a:pos x="connsiteX2" y="connsiteY2"/>
                </a:cxn>
              </a:cxnLst>
              <a:rect l="l" t="t" r="r" b="b"/>
              <a:pathLst>
                <a:path w="708660" h="464820">
                  <a:moveTo>
                    <a:pt x="0" y="0"/>
                  </a:moveTo>
                  <a:lnTo>
                    <a:pt x="0" y="464820"/>
                  </a:lnTo>
                  <a:lnTo>
                    <a:pt x="708660" y="464820"/>
                  </a:lnTo>
                </a:path>
              </a:pathLst>
            </a:custGeom>
            <a:noFill/>
            <a:ln w="9525" cap="flat" cmpd="sng" algn="ctr">
              <a:solidFill>
                <a:srgbClr val="063144">
                  <a:shade val="50000"/>
                </a:srgbClr>
              </a:solidFill>
              <a:prstDash val="solid"/>
              <a:miter lim="800000"/>
              <a:headEnd type="oval" w="sm" len="sm"/>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150" name="フローチャート: 処理 149">
              <a:extLst>
                <a:ext uri="{FF2B5EF4-FFF2-40B4-BE49-F238E27FC236}">
                  <a16:creationId xmlns:a16="http://schemas.microsoft.com/office/drawing/2014/main" id="{25405C9F-BD23-48ED-B8A9-018A73D61E51}"/>
                </a:ext>
              </a:extLst>
            </p:cNvPr>
            <p:cNvSpPr/>
            <p:nvPr/>
          </p:nvSpPr>
          <p:spPr>
            <a:xfrm>
              <a:off x="544290" y="4340354"/>
              <a:ext cx="614490" cy="213360"/>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ガス濃度</a:t>
              </a:r>
              <a:r>
                <a:rPr kumimoji="0" lang="en-US" altLang="ja-JP"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1" name="フリーフォーム 185">
              <a:extLst>
                <a:ext uri="{FF2B5EF4-FFF2-40B4-BE49-F238E27FC236}">
                  <a16:creationId xmlns:a16="http://schemas.microsoft.com/office/drawing/2014/main" id="{B981C029-A3DB-47E4-BA82-E0F084129783}"/>
                </a:ext>
              </a:extLst>
            </p:cNvPr>
            <p:cNvSpPr/>
            <p:nvPr/>
          </p:nvSpPr>
          <p:spPr>
            <a:xfrm flipV="1">
              <a:off x="1769744" y="4937116"/>
              <a:ext cx="417195" cy="526423"/>
            </a:xfrm>
            <a:custGeom>
              <a:avLst/>
              <a:gdLst>
                <a:gd name="connsiteX0" fmla="*/ 0 w 708660"/>
                <a:gd name="connsiteY0" fmla="*/ 0 h 464820"/>
                <a:gd name="connsiteX1" fmla="*/ 0 w 708660"/>
                <a:gd name="connsiteY1" fmla="*/ 464820 h 464820"/>
                <a:gd name="connsiteX2" fmla="*/ 708660 w 708660"/>
                <a:gd name="connsiteY2" fmla="*/ 464820 h 464820"/>
              </a:gdLst>
              <a:ahLst/>
              <a:cxnLst>
                <a:cxn ang="0">
                  <a:pos x="connsiteX0" y="connsiteY0"/>
                </a:cxn>
                <a:cxn ang="0">
                  <a:pos x="connsiteX1" y="connsiteY1"/>
                </a:cxn>
                <a:cxn ang="0">
                  <a:pos x="connsiteX2" y="connsiteY2"/>
                </a:cxn>
              </a:cxnLst>
              <a:rect l="l" t="t" r="r" b="b"/>
              <a:pathLst>
                <a:path w="708660" h="464820">
                  <a:moveTo>
                    <a:pt x="0" y="0"/>
                  </a:moveTo>
                  <a:lnTo>
                    <a:pt x="0" y="464820"/>
                  </a:lnTo>
                  <a:lnTo>
                    <a:pt x="708660" y="464820"/>
                  </a:lnTo>
                </a:path>
              </a:pathLst>
            </a:custGeom>
            <a:noFill/>
            <a:ln w="9525" cap="flat" cmpd="sng" algn="ctr">
              <a:solidFill>
                <a:srgbClr val="063144">
                  <a:shade val="50000"/>
                </a:srgbClr>
              </a:solidFill>
              <a:prstDash val="solid"/>
              <a:miter lim="800000"/>
              <a:headEnd type="oval" w="sm" len="sm"/>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152" name="フローチャート: 処理 151">
              <a:extLst>
                <a:ext uri="{FF2B5EF4-FFF2-40B4-BE49-F238E27FC236}">
                  <a16:creationId xmlns:a16="http://schemas.microsoft.com/office/drawing/2014/main" id="{4D9A0341-C3B4-488B-B91D-1D81BF713F11}"/>
                </a:ext>
              </a:extLst>
            </p:cNvPr>
            <p:cNvSpPr/>
            <p:nvPr/>
          </p:nvSpPr>
          <p:spPr>
            <a:xfrm>
              <a:off x="244522" y="4663440"/>
              <a:ext cx="776415" cy="213360"/>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音（マイク）</a:t>
              </a:r>
              <a:r>
                <a:rPr kumimoji="0" lang="en-US" altLang="ja-JP"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3" name="フリーフォーム 187">
              <a:extLst>
                <a:ext uri="{FF2B5EF4-FFF2-40B4-BE49-F238E27FC236}">
                  <a16:creationId xmlns:a16="http://schemas.microsoft.com/office/drawing/2014/main" id="{0FC45702-F72D-4125-8793-968BB7425418}"/>
                </a:ext>
              </a:extLst>
            </p:cNvPr>
            <p:cNvSpPr/>
            <p:nvPr/>
          </p:nvSpPr>
          <p:spPr>
            <a:xfrm flipH="1" flipV="1">
              <a:off x="313101" y="4848064"/>
              <a:ext cx="504143" cy="263212"/>
            </a:xfrm>
            <a:custGeom>
              <a:avLst/>
              <a:gdLst>
                <a:gd name="connsiteX0" fmla="*/ 0 w 708660"/>
                <a:gd name="connsiteY0" fmla="*/ 0 h 464820"/>
                <a:gd name="connsiteX1" fmla="*/ 0 w 708660"/>
                <a:gd name="connsiteY1" fmla="*/ 464820 h 464820"/>
                <a:gd name="connsiteX2" fmla="*/ 708660 w 708660"/>
                <a:gd name="connsiteY2" fmla="*/ 464820 h 464820"/>
              </a:gdLst>
              <a:ahLst/>
              <a:cxnLst>
                <a:cxn ang="0">
                  <a:pos x="connsiteX0" y="connsiteY0"/>
                </a:cxn>
                <a:cxn ang="0">
                  <a:pos x="connsiteX1" y="connsiteY1"/>
                </a:cxn>
                <a:cxn ang="0">
                  <a:pos x="connsiteX2" y="connsiteY2"/>
                </a:cxn>
              </a:cxnLst>
              <a:rect l="l" t="t" r="r" b="b"/>
              <a:pathLst>
                <a:path w="708660" h="464820">
                  <a:moveTo>
                    <a:pt x="0" y="0"/>
                  </a:moveTo>
                  <a:lnTo>
                    <a:pt x="0" y="464820"/>
                  </a:lnTo>
                  <a:lnTo>
                    <a:pt x="708660" y="464820"/>
                  </a:lnTo>
                </a:path>
              </a:pathLst>
            </a:custGeom>
            <a:noFill/>
            <a:ln w="9525" cap="flat" cmpd="sng" algn="ctr">
              <a:solidFill>
                <a:srgbClr val="063144">
                  <a:shade val="50000"/>
                </a:srgbClr>
              </a:solidFill>
              <a:prstDash val="solid"/>
              <a:miter lim="800000"/>
              <a:headEnd type="oval" w="sm" len="sm"/>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154" name="フローチャート: 処理 153">
              <a:extLst>
                <a:ext uri="{FF2B5EF4-FFF2-40B4-BE49-F238E27FC236}">
                  <a16:creationId xmlns:a16="http://schemas.microsoft.com/office/drawing/2014/main" id="{A6F0918A-4F69-4761-9650-CB27AF0D3FA3}"/>
                </a:ext>
              </a:extLst>
            </p:cNvPr>
            <p:cNvSpPr/>
            <p:nvPr/>
          </p:nvSpPr>
          <p:spPr>
            <a:xfrm>
              <a:off x="1760220" y="4758690"/>
              <a:ext cx="614490" cy="213360"/>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熱画像</a:t>
              </a:r>
              <a:r>
                <a:rPr kumimoji="0" lang="en-US" altLang="ja-JP"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sp>
        <p:nvSpPr>
          <p:cNvPr id="155" name="フローチャート: 処理 154">
            <a:extLst>
              <a:ext uri="{FF2B5EF4-FFF2-40B4-BE49-F238E27FC236}">
                <a16:creationId xmlns:a16="http://schemas.microsoft.com/office/drawing/2014/main" id="{4336D7E2-B87B-4410-B2C7-7BB8FC21CA0E}"/>
              </a:ext>
            </a:extLst>
          </p:cNvPr>
          <p:cNvSpPr/>
          <p:nvPr/>
        </p:nvSpPr>
        <p:spPr>
          <a:xfrm>
            <a:off x="536875" y="6142640"/>
            <a:ext cx="969640" cy="213360"/>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1" i="0" u="sng"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EX ROVR </a:t>
            </a:r>
            <a:r>
              <a:rPr kumimoji="0" lang="ja-JP" altLang="en-US" sz="800" b="1" i="0" u="sng"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外観</a:t>
            </a:r>
            <a:r>
              <a:rPr kumimoji="0" lang="en-US" altLang="ja-JP" sz="800" b="1" i="0" u="sng"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800" b="1" i="0" u="sng"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フローチャート: 処理 155">
            <a:extLst>
              <a:ext uri="{FF2B5EF4-FFF2-40B4-BE49-F238E27FC236}">
                <a16:creationId xmlns:a16="http://schemas.microsoft.com/office/drawing/2014/main" id="{C375BE59-8101-4E62-B18F-D629C5FF6548}"/>
              </a:ext>
            </a:extLst>
          </p:cNvPr>
          <p:cNvSpPr/>
          <p:nvPr/>
        </p:nvSpPr>
        <p:spPr>
          <a:xfrm>
            <a:off x="3005476" y="6201288"/>
            <a:ext cx="2699744" cy="213360"/>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1" i="0" u="sng"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プラットホーム上のデータ提示（アラーム）＜イメージ＞</a:t>
            </a:r>
            <a:r>
              <a:rPr kumimoji="0" lang="en-US" altLang="ja-JP" sz="800" b="1" i="0" u="sng"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800" b="1" i="0" u="sng"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7" name="フローチャート: 処理 156">
            <a:extLst>
              <a:ext uri="{FF2B5EF4-FFF2-40B4-BE49-F238E27FC236}">
                <a16:creationId xmlns:a16="http://schemas.microsoft.com/office/drawing/2014/main" id="{E55EFB17-5DA7-4FA2-BD45-605406FF24AB}"/>
              </a:ext>
            </a:extLst>
          </p:cNvPr>
          <p:cNvSpPr/>
          <p:nvPr/>
        </p:nvSpPr>
        <p:spPr>
          <a:xfrm>
            <a:off x="7070132" y="4590523"/>
            <a:ext cx="1846062" cy="309035"/>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Gen1.5</a:t>
            </a:r>
            <a:r>
              <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に実装済みのハードウェア</a:t>
            </a:r>
            <a:endParaRPr kumimoji="0" lang="en-US" altLang="ja-JP"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この構成で防爆認証を取得予定</a:t>
            </a:r>
            <a:r>
              <a:rPr kumimoji="0" lang="en-US" altLang="ja-JP"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右中かっこ 157">
            <a:extLst>
              <a:ext uri="{FF2B5EF4-FFF2-40B4-BE49-F238E27FC236}">
                <a16:creationId xmlns:a16="http://schemas.microsoft.com/office/drawing/2014/main" id="{24180611-CECF-416B-851E-66E7BB1EBA42}"/>
              </a:ext>
            </a:extLst>
          </p:cNvPr>
          <p:cNvSpPr/>
          <p:nvPr/>
        </p:nvSpPr>
        <p:spPr>
          <a:xfrm>
            <a:off x="7007807" y="5004598"/>
            <a:ext cx="83820" cy="561493"/>
          </a:xfrm>
          <a:prstGeom prst="rightBrace">
            <a:avLst/>
          </a:prstGeom>
          <a:noFill/>
          <a:ln w="6350" cap="flat" cmpd="sng" algn="ctr">
            <a:solidFill>
              <a:srgbClr val="06314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Arial"/>
              <a:ea typeface="ＭＳ Ｐゴシック"/>
              <a:cs typeface="+mn-cs"/>
            </a:endParaRPr>
          </a:p>
        </p:txBody>
      </p:sp>
      <p:sp>
        <p:nvSpPr>
          <p:cNvPr id="159" name="フローチャート: 処理 158">
            <a:extLst>
              <a:ext uri="{FF2B5EF4-FFF2-40B4-BE49-F238E27FC236}">
                <a16:creationId xmlns:a16="http://schemas.microsoft.com/office/drawing/2014/main" id="{59FD9F2D-34E5-447D-BCA8-CCCE72C936C6}"/>
              </a:ext>
            </a:extLst>
          </p:cNvPr>
          <p:cNvSpPr/>
          <p:nvPr/>
        </p:nvSpPr>
        <p:spPr>
          <a:xfrm>
            <a:off x="7090616" y="5065777"/>
            <a:ext cx="1846062" cy="432578"/>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データ提示／異常判定機能</a:t>
            </a:r>
            <a:endParaRPr kumimoji="0" lang="en-US" altLang="ja-JP"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ソフトウェアのアップグレードのみの</a:t>
            </a:r>
            <a:endParaRPr kumimoji="0" lang="en-US" altLang="ja-JP"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場合、防爆認証の再取得は不要</a:t>
            </a:r>
            <a:r>
              <a:rPr kumimoji="0" lang="en-US" altLang="ja-JP"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60" name="フローチャート: 処理 159">
            <a:extLst>
              <a:ext uri="{FF2B5EF4-FFF2-40B4-BE49-F238E27FC236}">
                <a16:creationId xmlns:a16="http://schemas.microsoft.com/office/drawing/2014/main" id="{610003ED-5AAC-46D9-9A14-3C6C7C69F965}"/>
              </a:ext>
            </a:extLst>
          </p:cNvPr>
          <p:cNvSpPr/>
          <p:nvPr/>
        </p:nvSpPr>
        <p:spPr>
          <a:xfrm>
            <a:off x="7066650" y="5686535"/>
            <a:ext cx="1934209" cy="309035"/>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ハードウェアの改良（追加／改造）</a:t>
            </a:r>
            <a:endParaRPr kumimoji="0" lang="en-US" altLang="ja-JP"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については改めての防爆認証の取得要</a:t>
            </a:r>
            <a:r>
              <a:rPr kumimoji="0" lang="en-US" altLang="ja-JP"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61" name="ホームベース 164">
            <a:extLst>
              <a:ext uri="{FF2B5EF4-FFF2-40B4-BE49-F238E27FC236}">
                <a16:creationId xmlns:a16="http://schemas.microsoft.com/office/drawing/2014/main" id="{9C0CF673-23CA-404F-BF0D-09511AD4B668}"/>
              </a:ext>
            </a:extLst>
          </p:cNvPr>
          <p:cNvSpPr/>
          <p:nvPr/>
        </p:nvSpPr>
        <p:spPr>
          <a:xfrm>
            <a:off x="6356618" y="3130814"/>
            <a:ext cx="1647828" cy="213360"/>
          </a:xfrm>
          <a:prstGeom prst="homePlate">
            <a:avLst/>
          </a:prstGeom>
          <a:solidFill>
            <a:srgbClr val="F9998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振動センサ（マニ、定置）</a:t>
            </a:r>
          </a:p>
        </p:txBody>
      </p:sp>
      <p:sp>
        <p:nvSpPr>
          <p:cNvPr id="162" name="フローチャート: 処理 161">
            <a:extLst>
              <a:ext uri="{FF2B5EF4-FFF2-40B4-BE49-F238E27FC236}">
                <a16:creationId xmlns:a16="http://schemas.microsoft.com/office/drawing/2014/main" id="{A1F43DB4-D46F-4CEE-A16A-4B74FE992576}"/>
              </a:ext>
            </a:extLst>
          </p:cNvPr>
          <p:cNvSpPr/>
          <p:nvPr/>
        </p:nvSpPr>
        <p:spPr>
          <a:xfrm>
            <a:off x="216806" y="598170"/>
            <a:ext cx="1325880" cy="129540"/>
          </a:xfrm>
          <a:prstGeom prst="flowChartProcess">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prstClr val="black"/>
                </a:solidFill>
                <a:effectLst/>
                <a:uLnTx/>
                <a:uFillTx/>
                <a:latin typeface="Arial"/>
                <a:ea typeface="ＭＳ Ｐゴシック"/>
                <a:cs typeface="+mn-cs"/>
              </a:rPr>
              <a:t>2014</a:t>
            </a:r>
            <a:r>
              <a:rPr kumimoji="0" lang="ja-JP" altLang="en-US" sz="1000" b="1" i="0" u="none" strike="noStrike" kern="0" cap="none" spc="0" normalizeH="0" baseline="0" noProof="0" dirty="0">
                <a:ln>
                  <a:noFill/>
                </a:ln>
                <a:solidFill>
                  <a:prstClr val="black"/>
                </a:solidFill>
                <a:effectLst/>
                <a:uLnTx/>
                <a:uFillTx/>
                <a:latin typeface="Arial"/>
                <a:ea typeface="ＭＳ Ｐゴシック"/>
                <a:cs typeface="+mn-cs"/>
              </a:rPr>
              <a:t>～</a:t>
            </a:r>
          </a:p>
        </p:txBody>
      </p:sp>
      <p:sp>
        <p:nvSpPr>
          <p:cNvPr id="163" name="フローチャート: 処理 162">
            <a:extLst>
              <a:ext uri="{FF2B5EF4-FFF2-40B4-BE49-F238E27FC236}">
                <a16:creationId xmlns:a16="http://schemas.microsoft.com/office/drawing/2014/main" id="{5B413670-A8DB-4F5D-8FA4-C5B60A49765D}"/>
              </a:ext>
            </a:extLst>
          </p:cNvPr>
          <p:cNvSpPr/>
          <p:nvPr/>
        </p:nvSpPr>
        <p:spPr>
          <a:xfrm>
            <a:off x="517796" y="953078"/>
            <a:ext cx="1325880" cy="213360"/>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1" i="0" u="none" strike="noStrike" kern="0" cap="none" spc="0" normalizeH="0" baseline="0" noProof="0" dirty="0">
                <a:ln>
                  <a:noFill/>
                </a:ln>
                <a:solidFill>
                  <a:srgbClr val="FF0000"/>
                </a:solidFill>
                <a:effectLst/>
                <a:uLnTx/>
                <a:uFillTx/>
                <a:latin typeface="Arial"/>
                <a:ea typeface="ＭＳ Ｐゴシック"/>
                <a:cs typeface="+mn-cs"/>
              </a:rPr>
              <a:t>NEDO</a:t>
            </a:r>
            <a:r>
              <a:rPr kumimoji="0" lang="ja-JP" altLang="en-US" sz="800" b="1" i="0" u="none" strike="noStrike" kern="0" cap="none" spc="0" normalizeH="0" baseline="0" noProof="0" dirty="0">
                <a:ln>
                  <a:noFill/>
                </a:ln>
                <a:solidFill>
                  <a:srgbClr val="FF0000"/>
                </a:solidFill>
                <a:effectLst/>
                <a:uLnTx/>
                <a:uFillTx/>
                <a:latin typeface="Arial"/>
                <a:ea typeface="ＭＳ Ｐゴシック"/>
                <a:cs typeface="+mn-cs"/>
              </a:rPr>
              <a:t>研究で開発スタート</a:t>
            </a:r>
          </a:p>
        </p:txBody>
      </p:sp>
      <p:sp>
        <p:nvSpPr>
          <p:cNvPr id="164" name="V 字形矢印 89">
            <a:extLst>
              <a:ext uri="{FF2B5EF4-FFF2-40B4-BE49-F238E27FC236}">
                <a16:creationId xmlns:a16="http://schemas.microsoft.com/office/drawing/2014/main" id="{07C2232B-BCF5-4D94-B57F-15772E8CD788}"/>
              </a:ext>
            </a:extLst>
          </p:cNvPr>
          <p:cNvSpPr/>
          <p:nvPr/>
        </p:nvSpPr>
        <p:spPr>
          <a:xfrm>
            <a:off x="682918" y="899738"/>
            <a:ext cx="1055710" cy="114300"/>
          </a:xfrm>
          <a:prstGeom prst="notchedRightArrow">
            <a:avLst/>
          </a:prstGeom>
          <a:gradFill>
            <a:gsLst>
              <a:gs pos="0">
                <a:srgbClr val="F9998F">
                  <a:lumMod val="20000"/>
                  <a:lumOff val="80000"/>
                </a:srgbClr>
              </a:gs>
              <a:gs pos="100000">
                <a:srgbClr val="FF0000"/>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65" name="正方形/長方形 164">
            <a:extLst>
              <a:ext uri="{FF2B5EF4-FFF2-40B4-BE49-F238E27FC236}">
                <a16:creationId xmlns:a16="http://schemas.microsoft.com/office/drawing/2014/main" id="{69208193-EE01-4770-AC1B-268D6994F220}"/>
              </a:ext>
            </a:extLst>
          </p:cNvPr>
          <p:cNvSpPr/>
          <p:nvPr/>
        </p:nvSpPr>
        <p:spPr>
          <a:xfrm>
            <a:off x="5636208" y="4303930"/>
            <a:ext cx="1325880" cy="195588"/>
          </a:xfrm>
          <a:prstGeom prst="rect">
            <a:avLst/>
          </a:prstGeom>
          <a:noFill/>
          <a:ln w="25400" cap="flat" cmpd="sng" algn="ctr">
            <a:solidFill>
              <a:srgbClr val="FF99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66" name="フローチャート: 処理 165">
            <a:extLst>
              <a:ext uri="{FF2B5EF4-FFF2-40B4-BE49-F238E27FC236}">
                <a16:creationId xmlns:a16="http://schemas.microsoft.com/office/drawing/2014/main" id="{626EA5A3-BF59-4D40-8CE9-48B7B2CAE7E3}"/>
              </a:ext>
            </a:extLst>
          </p:cNvPr>
          <p:cNvSpPr/>
          <p:nvPr/>
        </p:nvSpPr>
        <p:spPr>
          <a:xfrm>
            <a:off x="7055737" y="4259902"/>
            <a:ext cx="988393" cy="309035"/>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今回ご提案範囲</a:t>
            </a:r>
            <a:r>
              <a:rPr kumimoji="0" lang="en-US" altLang="ja-JP"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 </a:t>
            </a:r>
            <a:endPar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67" name="ホームベース 167">
            <a:extLst>
              <a:ext uri="{FF2B5EF4-FFF2-40B4-BE49-F238E27FC236}">
                <a16:creationId xmlns:a16="http://schemas.microsoft.com/office/drawing/2014/main" id="{0F4337EC-C6DE-49FB-AE37-D9E1D959640C}"/>
              </a:ext>
            </a:extLst>
          </p:cNvPr>
          <p:cNvSpPr/>
          <p:nvPr/>
        </p:nvSpPr>
        <p:spPr>
          <a:xfrm>
            <a:off x="6427106" y="2242720"/>
            <a:ext cx="1584960" cy="213360"/>
          </a:xfrm>
          <a:prstGeom prst="homePlate">
            <a:avLst/>
          </a:prstGeom>
          <a:solidFill>
            <a:srgbClr val="F9998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マニ付き熱画像カメラ</a:t>
            </a:r>
          </a:p>
        </p:txBody>
      </p:sp>
      <p:sp>
        <p:nvSpPr>
          <p:cNvPr id="168" name="フローチャート: 処理 167">
            <a:extLst>
              <a:ext uri="{FF2B5EF4-FFF2-40B4-BE49-F238E27FC236}">
                <a16:creationId xmlns:a16="http://schemas.microsoft.com/office/drawing/2014/main" id="{1EE54A3C-2E34-4390-AE47-F690D3DF87F0}"/>
              </a:ext>
            </a:extLst>
          </p:cNvPr>
          <p:cNvSpPr/>
          <p:nvPr/>
        </p:nvSpPr>
        <p:spPr>
          <a:xfrm>
            <a:off x="301568" y="1201670"/>
            <a:ext cx="1325880" cy="213360"/>
          </a:xfrm>
          <a:prstGeom prst="flowChartProcess">
            <a:avLst/>
          </a:prstGeom>
          <a:solidFill>
            <a:sysClr val="window" lastClr="FFFFFF"/>
          </a:solidFill>
          <a:ln w="12700" cap="flat" cmpd="sng" algn="ctr">
            <a:solidFill>
              <a:sysClr val="window" lastClr="FFFFFF">
                <a:lumMod val="8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走行性能</a:t>
            </a:r>
          </a:p>
        </p:txBody>
      </p:sp>
      <p:sp>
        <p:nvSpPr>
          <p:cNvPr id="169" name="ホームベース 91">
            <a:extLst>
              <a:ext uri="{FF2B5EF4-FFF2-40B4-BE49-F238E27FC236}">
                <a16:creationId xmlns:a16="http://schemas.microsoft.com/office/drawing/2014/main" id="{13223616-F615-495B-9B4E-F730AE7922AB}"/>
              </a:ext>
            </a:extLst>
          </p:cNvPr>
          <p:cNvSpPr/>
          <p:nvPr/>
        </p:nvSpPr>
        <p:spPr>
          <a:xfrm>
            <a:off x="1722698" y="1201670"/>
            <a:ext cx="1325880" cy="213360"/>
          </a:xfrm>
          <a:prstGeom prst="homePlate">
            <a:avLst/>
          </a:prstGeom>
          <a:solidFill>
            <a:sysClr val="window" lastClr="FFFFFF"/>
          </a:solidFill>
          <a:ln w="12700" cap="flat" cmpd="sng" algn="ctr">
            <a:solidFill>
              <a:sysClr val="window" lastClr="FFFFFF">
                <a:lumMod val="8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階段含む自律走行</a:t>
            </a:r>
          </a:p>
        </p:txBody>
      </p:sp>
      <p:sp>
        <p:nvSpPr>
          <p:cNvPr id="170" name="ホームベース 92">
            <a:extLst>
              <a:ext uri="{FF2B5EF4-FFF2-40B4-BE49-F238E27FC236}">
                <a16:creationId xmlns:a16="http://schemas.microsoft.com/office/drawing/2014/main" id="{549D239F-D327-4B69-AEC5-2EC0CC4A4406}"/>
              </a:ext>
            </a:extLst>
          </p:cNvPr>
          <p:cNvSpPr/>
          <p:nvPr/>
        </p:nvSpPr>
        <p:spPr>
          <a:xfrm>
            <a:off x="3048578" y="1201670"/>
            <a:ext cx="2649600" cy="213360"/>
          </a:xfrm>
          <a:prstGeom prst="homePlate">
            <a:avLst/>
          </a:prstGeom>
          <a:solidFill>
            <a:sysClr val="window" lastClr="FFFFFF"/>
          </a:solidFill>
          <a:ln w="12700" cap="flat" cmpd="sng" algn="ctr">
            <a:solidFill>
              <a:sysClr val="window" lastClr="FFFFFF">
                <a:lumMod val="8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エンドユーザー向けマンマシンの構築</a:t>
            </a:r>
          </a:p>
        </p:txBody>
      </p:sp>
      <p:sp>
        <p:nvSpPr>
          <p:cNvPr id="171" name="ホームベース 93">
            <a:extLst>
              <a:ext uri="{FF2B5EF4-FFF2-40B4-BE49-F238E27FC236}">
                <a16:creationId xmlns:a16="http://schemas.microsoft.com/office/drawing/2014/main" id="{3CC4AB2B-AE83-481D-9DD7-C279A5DFE683}"/>
              </a:ext>
            </a:extLst>
          </p:cNvPr>
          <p:cNvSpPr/>
          <p:nvPr/>
        </p:nvSpPr>
        <p:spPr>
          <a:xfrm>
            <a:off x="6427106" y="1201670"/>
            <a:ext cx="1566412" cy="213360"/>
          </a:xfrm>
          <a:prstGeom prst="homePlate">
            <a:avLst/>
          </a:prstGeom>
          <a:solidFill>
            <a:srgbClr val="F9998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高速走行対応</a:t>
            </a:r>
          </a:p>
        </p:txBody>
      </p:sp>
      <p:sp>
        <p:nvSpPr>
          <p:cNvPr id="172" name="正方形/長方形 171">
            <a:extLst>
              <a:ext uri="{FF2B5EF4-FFF2-40B4-BE49-F238E27FC236}">
                <a16:creationId xmlns:a16="http://schemas.microsoft.com/office/drawing/2014/main" id="{D16FBE4A-F802-4061-9E64-5E32AE977970}"/>
              </a:ext>
            </a:extLst>
          </p:cNvPr>
          <p:cNvSpPr/>
          <p:nvPr/>
        </p:nvSpPr>
        <p:spPr>
          <a:xfrm>
            <a:off x="292792" y="1489196"/>
            <a:ext cx="2722996" cy="1230566"/>
          </a:xfrm>
          <a:prstGeom prst="rect">
            <a:avLst/>
          </a:prstGeom>
          <a:noFill/>
          <a:ln w="25400" cap="flat" cmpd="sng" algn="ctr">
            <a:solidFill>
              <a:srgbClr val="00B05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73" name="フリーフォーム 94">
            <a:extLst>
              <a:ext uri="{FF2B5EF4-FFF2-40B4-BE49-F238E27FC236}">
                <a16:creationId xmlns:a16="http://schemas.microsoft.com/office/drawing/2014/main" id="{4C12355E-104A-4BD0-B381-674337034875}"/>
              </a:ext>
            </a:extLst>
          </p:cNvPr>
          <p:cNvSpPr/>
          <p:nvPr/>
        </p:nvSpPr>
        <p:spPr>
          <a:xfrm>
            <a:off x="8010204" y="1311412"/>
            <a:ext cx="121920" cy="0"/>
          </a:xfrm>
          <a:custGeom>
            <a:avLst/>
            <a:gdLst>
              <a:gd name="connsiteX0" fmla="*/ 0 w 121920"/>
              <a:gd name="connsiteY0" fmla="*/ 0 h 0"/>
              <a:gd name="connsiteX1" fmla="*/ 121920 w 121920"/>
              <a:gd name="connsiteY1" fmla="*/ 0 h 0"/>
            </a:gdLst>
            <a:ahLst/>
            <a:cxnLst>
              <a:cxn ang="0">
                <a:pos x="connsiteX0" y="connsiteY0"/>
              </a:cxn>
              <a:cxn ang="0">
                <a:pos x="connsiteX1" y="connsiteY1"/>
              </a:cxn>
            </a:cxnLst>
            <a:rect l="l" t="t" r="r" b="b"/>
            <a:pathLst>
              <a:path w="121920">
                <a:moveTo>
                  <a:pt x="0" y="0"/>
                </a:moveTo>
                <a:lnTo>
                  <a:pt x="121920" y="0"/>
                </a:lnTo>
              </a:path>
            </a:pathLst>
          </a:custGeom>
          <a:noFill/>
          <a:ln w="9525" cap="flat" cmpd="sng" algn="ctr">
            <a:solidFill>
              <a:srgbClr val="063144">
                <a:shade val="50000"/>
              </a:srgbClr>
            </a:solidFill>
            <a:prstDash val="solid"/>
            <a:miter lim="800000"/>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74" name="ホームベース 155">
            <a:extLst>
              <a:ext uri="{FF2B5EF4-FFF2-40B4-BE49-F238E27FC236}">
                <a16:creationId xmlns:a16="http://schemas.microsoft.com/office/drawing/2014/main" id="{46AE4A34-3615-43AB-8FF1-E101E6A8826A}"/>
              </a:ext>
            </a:extLst>
          </p:cNvPr>
          <p:cNvSpPr/>
          <p:nvPr/>
        </p:nvSpPr>
        <p:spPr>
          <a:xfrm>
            <a:off x="3051446" y="3341006"/>
            <a:ext cx="2649600" cy="350520"/>
          </a:xfrm>
          <a:prstGeom prst="homePlate">
            <a:avLst/>
          </a:prstGeom>
          <a:solidFill>
            <a:srgbClr val="9999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データ蓄積・高度処理のための</a:t>
            </a:r>
            <a:endParaRPr kumimoji="0" lang="en-US" altLang="ja-JP"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プラットホーム（クラウド）構築</a:t>
            </a:r>
          </a:p>
        </p:txBody>
      </p:sp>
      <p:sp>
        <p:nvSpPr>
          <p:cNvPr id="175" name="ホームベース 95">
            <a:extLst>
              <a:ext uri="{FF2B5EF4-FFF2-40B4-BE49-F238E27FC236}">
                <a16:creationId xmlns:a16="http://schemas.microsoft.com/office/drawing/2014/main" id="{82DAF0F1-5D49-472C-9AEB-10CC22FB6030}"/>
              </a:ext>
            </a:extLst>
          </p:cNvPr>
          <p:cNvSpPr/>
          <p:nvPr/>
        </p:nvSpPr>
        <p:spPr>
          <a:xfrm>
            <a:off x="5687964" y="3400366"/>
            <a:ext cx="1897380" cy="253633"/>
          </a:xfrm>
          <a:prstGeom prst="homePlate">
            <a:avLst/>
          </a:prstGeom>
          <a:solidFill>
            <a:srgbClr val="CC66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大容量化対応（</a:t>
            </a:r>
            <a:r>
              <a:rPr kumimoji="0" lang="en-US" altLang="ja-JP"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5G</a:t>
            </a: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化等）</a:t>
            </a:r>
          </a:p>
        </p:txBody>
      </p:sp>
      <p:sp>
        <p:nvSpPr>
          <p:cNvPr id="176" name="正方形/長方形 175">
            <a:extLst>
              <a:ext uri="{FF2B5EF4-FFF2-40B4-BE49-F238E27FC236}">
                <a16:creationId xmlns:a16="http://schemas.microsoft.com/office/drawing/2014/main" id="{45094DC7-CDE1-4599-8497-0C2A8C446598}"/>
              </a:ext>
            </a:extLst>
          </p:cNvPr>
          <p:cNvSpPr/>
          <p:nvPr/>
        </p:nvSpPr>
        <p:spPr>
          <a:xfrm>
            <a:off x="3041666" y="720090"/>
            <a:ext cx="2646297" cy="2988000"/>
          </a:xfrm>
          <a:prstGeom prst="rect">
            <a:avLst/>
          </a:prstGeom>
          <a:noFill/>
          <a:ln w="25400" cap="flat" cmpd="sng" algn="ctr">
            <a:solidFill>
              <a:srgbClr val="FF99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77" name="フリーフォーム 96">
            <a:extLst>
              <a:ext uri="{FF2B5EF4-FFF2-40B4-BE49-F238E27FC236}">
                <a16:creationId xmlns:a16="http://schemas.microsoft.com/office/drawing/2014/main" id="{0868FAE8-A00C-4766-83CA-947C734EE493}"/>
              </a:ext>
            </a:extLst>
          </p:cNvPr>
          <p:cNvSpPr/>
          <p:nvPr/>
        </p:nvSpPr>
        <p:spPr>
          <a:xfrm>
            <a:off x="7606344" y="3547429"/>
            <a:ext cx="520022" cy="45719"/>
          </a:xfrm>
          <a:custGeom>
            <a:avLst/>
            <a:gdLst>
              <a:gd name="connsiteX0" fmla="*/ 0 w 121920"/>
              <a:gd name="connsiteY0" fmla="*/ 0 h 0"/>
              <a:gd name="connsiteX1" fmla="*/ 121920 w 121920"/>
              <a:gd name="connsiteY1" fmla="*/ 0 h 0"/>
            </a:gdLst>
            <a:ahLst/>
            <a:cxnLst>
              <a:cxn ang="0">
                <a:pos x="connsiteX0" y="connsiteY0"/>
              </a:cxn>
              <a:cxn ang="0">
                <a:pos x="connsiteX1" y="connsiteY1"/>
              </a:cxn>
            </a:cxnLst>
            <a:rect l="l" t="t" r="r" b="b"/>
            <a:pathLst>
              <a:path w="121920">
                <a:moveTo>
                  <a:pt x="0" y="0"/>
                </a:moveTo>
                <a:lnTo>
                  <a:pt x="121920" y="0"/>
                </a:lnTo>
              </a:path>
            </a:pathLst>
          </a:custGeom>
          <a:noFill/>
          <a:ln w="9525" cap="flat" cmpd="sng" algn="ctr">
            <a:solidFill>
              <a:srgbClr val="063144">
                <a:shade val="50000"/>
              </a:srgbClr>
            </a:solidFill>
            <a:prstDash val="solid"/>
            <a:miter lim="800000"/>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78" name="ホームベース 166">
            <a:extLst>
              <a:ext uri="{FF2B5EF4-FFF2-40B4-BE49-F238E27FC236}">
                <a16:creationId xmlns:a16="http://schemas.microsoft.com/office/drawing/2014/main" id="{9FF152B3-E674-4492-A850-AFF7AC6A3DDF}"/>
              </a:ext>
            </a:extLst>
          </p:cNvPr>
          <p:cNvSpPr/>
          <p:nvPr/>
        </p:nvSpPr>
        <p:spPr>
          <a:xfrm>
            <a:off x="6427106" y="2688276"/>
            <a:ext cx="1584960" cy="213360"/>
          </a:xfrm>
          <a:prstGeom prst="homePlate">
            <a:avLst/>
          </a:prstGeom>
          <a:solidFill>
            <a:srgbClr val="F9998F">
              <a:lumMod val="40000"/>
              <a:lumOff val="60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アレイマイク・超音波マイク</a:t>
            </a:r>
          </a:p>
        </p:txBody>
      </p:sp>
      <p:grpSp>
        <p:nvGrpSpPr>
          <p:cNvPr id="179" name="グループ化 178">
            <a:extLst>
              <a:ext uri="{FF2B5EF4-FFF2-40B4-BE49-F238E27FC236}">
                <a16:creationId xmlns:a16="http://schemas.microsoft.com/office/drawing/2014/main" id="{354C1E7A-A7E7-4A25-8513-5047AC53A4AD}"/>
              </a:ext>
            </a:extLst>
          </p:cNvPr>
          <p:cNvGrpSpPr/>
          <p:nvPr/>
        </p:nvGrpSpPr>
        <p:grpSpPr>
          <a:xfrm>
            <a:off x="8004446" y="1149184"/>
            <a:ext cx="137160" cy="2398246"/>
            <a:chOff x="7909560" y="1149184"/>
            <a:chExt cx="137160" cy="2398246"/>
          </a:xfrm>
        </p:grpSpPr>
        <p:sp>
          <p:nvSpPr>
            <p:cNvPr id="180" name="フリーフォーム 177">
              <a:extLst>
                <a:ext uri="{FF2B5EF4-FFF2-40B4-BE49-F238E27FC236}">
                  <a16:creationId xmlns:a16="http://schemas.microsoft.com/office/drawing/2014/main" id="{47504400-64E8-4754-93E2-24BD6AE3B5EF}"/>
                </a:ext>
              </a:extLst>
            </p:cNvPr>
            <p:cNvSpPr/>
            <p:nvPr/>
          </p:nvSpPr>
          <p:spPr>
            <a:xfrm>
              <a:off x="7924800" y="3253740"/>
              <a:ext cx="121920" cy="0"/>
            </a:xfrm>
            <a:custGeom>
              <a:avLst/>
              <a:gdLst>
                <a:gd name="connsiteX0" fmla="*/ 0 w 121920"/>
                <a:gd name="connsiteY0" fmla="*/ 0 h 0"/>
                <a:gd name="connsiteX1" fmla="*/ 121920 w 121920"/>
                <a:gd name="connsiteY1" fmla="*/ 0 h 0"/>
              </a:gdLst>
              <a:ahLst/>
              <a:cxnLst>
                <a:cxn ang="0">
                  <a:pos x="connsiteX0" y="connsiteY0"/>
                </a:cxn>
                <a:cxn ang="0">
                  <a:pos x="connsiteX1" y="connsiteY1"/>
                </a:cxn>
              </a:cxnLst>
              <a:rect l="l" t="t" r="r" b="b"/>
              <a:pathLst>
                <a:path w="121920">
                  <a:moveTo>
                    <a:pt x="0" y="0"/>
                  </a:moveTo>
                  <a:lnTo>
                    <a:pt x="121920" y="0"/>
                  </a:lnTo>
                </a:path>
              </a:pathLst>
            </a:custGeom>
            <a:noFill/>
            <a:ln w="9525" cap="flat" cmpd="sng" algn="ctr">
              <a:solidFill>
                <a:srgbClr val="063144">
                  <a:shade val="50000"/>
                </a:srgbClr>
              </a:solidFill>
              <a:prstDash val="solid"/>
              <a:miter lim="800000"/>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81" name="フリーフォーム 178">
              <a:extLst>
                <a:ext uri="{FF2B5EF4-FFF2-40B4-BE49-F238E27FC236}">
                  <a16:creationId xmlns:a16="http://schemas.microsoft.com/office/drawing/2014/main" id="{0A58B0EF-3A1A-483A-A46B-BD088B3BC18E}"/>
                </a:ext>
              </a:extLst>
            </p:cNvPr>
            <p:cNvSpPr/>
            <p:nvPr/>
          </p:nvSpPr>
          <p:spPr>
            <a:xfrm flipH="1">
              <a:off x="7985757" y="1149184"/>
              <a:ext cx="53343" cy="2398246"/>
            </a:xfrm>
            <a:custGeom>
              <a:avLst/>
              <a:gdLst>
                <a:gd name="connsiteX0" fmla="*/ 0 w 0"/>
                <a:gd name="connsiteY0" fmla="*/ 1409700 h 1409700"/>
                <a:gd name="connsiteX1" fmla="*/ 0 w 0"/>
                <a:gd name="connsiteY1" fmla="*/ 0 h 1409700"/>
              </a:gdLst>
              <a:ahLst/>
              <a:cxnLst>
                <a:cxn ang="0">
                  <a:pos x="connsiteX0" y="connsiteY0"/>
                </a:cxn>
                <a:cxn ang="0">
                  <a:pos x="connsiteX1" y="connsiteY1"/>
                </a:cxn>
              </a:cxnLst>
              <a:rect l="l" t="t" r="r" b="b"/>
              <a:pathLst>
                <a:path h="1409700">
                  <a:moveTo>
                    <a:pt x="0" y="1409700"/>
                  </a:moveTo>
                  <a:lnTo>
                    <a:pt x="0" y="0"/>
                  </a:lnTo>
                </a:path>
              </a:pathLst>
            </a:custGeom>
            <a:noFill/>
            <a:ln w="9525" cap="flat" cmpd="sng" algn="ctr">
              <a:solidFill>
                <a:srgbClr val="06314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82" name="フリーフォーム 175">
              <a:extLst>
                <a:ext uri="{FF2B5EF4-FFF2-40B4-BE49-F238E27FC236}">
                  <a16:creationId xmlns:a16="http://schemas.microsoft.com/office/drawing/2014/main" id="{4089703A-6B01-429F-BC89-3B21734C9A8B}"/>
                </a:ext>
              </a:extLst>
            </p:cNvPr>
            <p:cNvSpPr/>
            <p:nvPr/>
          </p:nvSpPr>
          <p:spPr>
            <a:xfrm>
              <a:off x="7909560" y="2349400"/>
              <a:ext cx="121920" cy="0"/>
            </a:xfrm>
            <a:custGeom>
              <a:avLst/>
              <a:gdLst>
                <a:gd name="connsiteX0" fmla="*/ 0 w 121920"/>
                <a:gd name="connsiteY0" fmla="*/ 0 h 0"/>
                <a:gd name="connsiteX1" fmla="*/ 121920 w 121920"/>
                <a:gd name="connsiteY1" fmla="*/ 0 h 0"/>
              </a:gdLst>
              <a:ahLst/>
              <a:cxnLst>
                <a:cxn ang="0">
                  <a:pos x="connsiteX0" y="connsiteY0"/>
                </a:cxn>
                <a:cxn ang="0">
                  <a:pos x="connsiteX1" y="connsiteY1"/>
                </a:cxn>
              </a:cxnLst>
              <a:rect l="l" t="t" r="r" b="b"/>
              <a:pathLst>
                <a:path w="121920">
                  <a:moveTo>
                    <a:pt x="0" y="0"/>
                  </a:moveTo>
                  <a:lnTo>
                    <a:pt x="121920" y="0"/>
                  </a:lnTo>
                </a:path>
              </a:pathLst>
            </a:custGeom>
            <a:noFill/>
            <a:ln w="9525" cap="flat" cmpd="sng" algn="ctr">
              <a:solidFill>
                <a:srgbClr val="063144">
                  <a:shade val="50000"/>
                </a:srgbClr>
              </a:solidFill>
              <a:prstDash val="solid"/>
              <a:miter lim="800000"/>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83" name="フリーフォーム 176">
              <a:extLst>
                <a:ext uri="{FF2B5EF4-FFF2-40B4-BE49-F238E27FC236}">
                  <a16:creationId xmlns:a16="http://schemas.microsoft.com/office/drawing/2014/main" id="{DD063B26-F932-4EC0-A72A-8759B41D0218}"/>
                </a:ext>
              </a:extLst>
            </p:cNvPr>
            <p:cNvSpPr/>
            <p:nvPr/>
          </p:nvSpPr>
          <p:spPr>
            <a:xfrm>
              <a:off x="7917180" y="2803582"/>
              <a:ext cx="121920" cy="0"/>
            </a:xfrm>
            <a:custGeom>
              <a:avLst/>
              <a:gdLst>
                <a:gd name="connsiteX0" fmla="*/ 0 w 121920"/>
                <a:gd name="connsiteY0" fmla="*/ 0 h 0"/>
                <a:gd name="connsiteX1" fmla="*/ 121920 w 121920"/>
                <a:gd name="connsiteY1" fmla="*/ 0 h 0"/>
              </a:gdLst>
              <a:ahLst/>
              <a:cxnLst>
                <a:cxn ang="0">
                  <a:pos x="connsiteX0" y="connsiteY0"/>
                </a:cxn>
                <a:cxn ang="0">
                  <a:pos x="connsiteX1" y="connsiteY1"/>
                </a:cxn>
              </a:cxnLst>
              <a:rect l="l" t="t" r="r" b="b"/>
              <a:pathLst>
                <a:path w="121920">
                  <a:moveTo>
                    <a:pt x="0" y="0"/>
                  </a:moveTo>
                  <a:lnTo>
                    <a:pt x="121920" y="0"/>
                  </a:lnTo>
                </a:path>
              </a:pathLst>
            </a:custGeom>
            <a:noFill/>
            <a:ln w="9525" cap="flat" cmpd="sng" algn="ctr">
              <a:solidFill>
                <a:srgbClr val="063144">
                  <a:shade val="50000"/>
                </a:srgbClr>
              </a:solidFill>
              <a:prstDash val="solid"/>
              <a:miter lim="800000"/>
              <a:head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grpSp>
      <p:sp>
        <p:nvSpPr>
          <p:cNvPr id="184" name="フリーフォーム 6">
            <a:extLst>
              <a:ext uri="{FF2B5EF4-FFF2-40B4-BE49-F238E27FC236}">
                <a16:creationId xmlns:a16="http://schemas.microsoft.com/office/drawing/2014/main" id="{05F65869-2EDC-4B2A-B596-FAE873C621BF}"/>
              </a:ext>
            </a:extLst>
          </p:cNvPr>
          <p:cNvSpPr/>
          <p:nvPr/>
        </p:nvSpPr>
        <p:spPr>
          <a:xfrm>
            <a:off x="129396" y="2018581"/>
            <a:ext cx="1354622" cy="2241321"/>
          </a:xfrm>
          <a:custGeom>
            <a:avLst/>
            <a:gdLst>
              <a:gd name="connsiteX0" fmla="*/ 155276 w 1061049"/>
              <a:gd name="connsiteY0" fmla="*/ 0 h 1958196"/>
              <a:gd name="connsiteX1" fmla="*/ 0 w 1061049"/>
              <a:gd name="connsiteY1" fmla="*/ 0 h 1958196"/>
              <a:gd name="connsiteX2" fmla="*/ 0 w 1061049"/>
              <a:gd name="connsiteY2" fmla="*/ 1958196 h 1958196"/>
              <a:gd name="connsiteX3" fmla="*/ 1061049 w 1061049"/>
              <a:gd name="connsiteY3" fmla="*/ 1958196 h 1958196"/>
            </a:gdLst>
            <a:ahLst/>
            <a:cxnLst>
              <a:cxn ang="0">
                <a:pos x="connsiteX0" y="connsiteY0"/>
              </a:cxn>
              <a:cxn ang="0">
                <a:pos x="connsiteX1" y="connsiteY1"/>
              </a:cxn>
              <a:cxn ang="0">
                <a:pos x="connsiteX2" y="connsiteY2"/>
              </a:cxn>
              <a:cxn ang="0">
                <a:pos x="connsiteX3" y="connsiteY3"/>
              </a:cxn>
            </a:cxnLst>
            <a:rect l="l" t="t" r="r" b="b"/>
            <a:pathLst>
              <a:path w="1061049" h="1958196">
                <a:moveTo>
                  <a:pt x="155276" y="0"/>
                </a:moveTo>
                <a:lnTo>
                  <a:pt x="0" y="0"/>
                </a:lnTo>
                <a:lnTo>
                  <a:pt x="0" y="1958196"/>
                </a:lnTo>
                <a:lnTo>
                  <a:pt x="1061049" y="1958196"/>
                </a:lnTo>
              </a:path>
            </a:pathLst>
          </a:custGeom>
          <a:noFill/>
          <a:ln w="19050" cap="flat" cmpd="sng" algn="ctr">
            <a:solidFill>
              <a:srgbClr val="00B05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85" name="フローチャート: 処理 184">
            <a:extLst>
              <a:ext uri="{FF2B5EF4-FFF2-40B4-BE49-F238E27FC236}">
                <a16:creationId xmlns:a16="http://schemas.microsoft.com/office/drawing/2014/main" id="{F56788C4-D7E6-43BF-8668-3ECA4E4B59AF}"/>
              </a:ext>
            </a:extLst>
          </p:cNvPr>
          <p:cNvSpPr/>
          <p:nvPr/>
        </p:nvSpPr>
        <p:spPr>
          <a:xfrm>
            <a:off x="85122" y="3834191"/>
            <a:ext cx="1569168" cy="384124"/>
          </a:xfrm>
          <a:prstGeom prst="flowChartProcess">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sym typeface="Wingdings" panose="05000000000000000000" pitchFamily="2" charset="2"/>
              </a:rPr>
              <a:t>プラント情報収集のためのセンサ類のハード実装（防爆化）はほぼ計画通りに達成見込み</a:t>
            </a:r>
            <a:endParaRPr kumimoji="0" lang="ja-JP" altLang="en-US" sz="9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86" name="フリーフォーム 7">
            <a:extLst>
              <a:ext uri="{FF2B5EF4-FFF2-40B4-BE49-F238E27FC236}">
                <a16:creationId xmlns:a16="http://schemas.microsoft.com/office/drawing/2014/main" id="{420F8F02-596A-4AAD-AD9A-0DC1E5315F66}"/>
              </a:ext>
            </a:extLst>
          </p:cNvPr>
          <p:cNvSpPr/>
          <p:nvPr/>
        </p:nvSpPr>
        <p:spPr>
          <a:xfrm>
            <a:off x="5193102" y="3657600"/>
            <a:ext cx="1164566" cy="2553419"/>
          </a:xfrm>
          <a:custGeom>
            <a:avLst/>
            <a:gdLst>
              <a:gd name="connsiteX0" fmla="*/ 1164566 w 1164566"/>
              <a:gd name="connsiteY0" fmla="*/ 0 h 2553419"/>
              <a:gd name="connsiteX1" fmla="*/ 1164566 w 1164566"/>
              <a:gd name="connsiteY1" fmla="*/ 267419 h 2553419"/>
              <a:gd name="connsiteX2" fmla="*/ 0 w 1164566"/>
              <a:gd name="connsiteY2" fmla="*/ 267419 h 2553419"/>
              <a:gd name="connsiteX3" fmla="*/ 0 w 1164566"/>
              <a:gd name="connsiteY3" fmla="*/ 2553419 h 2553419"/>
            </a:gdLst>
            <a:ahLst/>
            <a:cxnLst>
              <a:cxn ang="0">
                <a:pos x="connsiteX0" y="connsiteY0"/>
              </a:cxn>
              <a:cxn ang="0">
                <a:pos x="connsiteX1" y="connsiteY1"/>
              </a:cxn>
              <a:cxn ang="0">
                <a:pos x="connsiteX2" y="connsiteY2"/>
              </a:cxn>
              <a:cxn ang="0">
                <a:pos x="connsiteX3" y="connsiteY3"/>
              </a:cxn>
            </a:cxnLst>
            <a:rect l="l" t="t" r="r" b="b"/>
            <a:pathLst>
              <a:path w="1164566" h="2553419">
                <a:moveTo>
                  <a:pt x="1164566" y="0"/>
                </a:moveTo>
                <a:lnTo>
                  <a:pt x="1164566" y="267419"/>
                </a:lnTo>
                <a:lnTo>
                  <a:pt x="0" y="267419"/>
                </a:lnTo>
                <a:lnTo>
                  <a:pt x="0" y="2553419"/>
                </a:lnTo>
              </a:path>
            </a:pathLst>
          </a:custGeom>
          <a:noFill/>
          <a:ln w="19050" cap="flat" cmpd="sng" algn="ctr">
            <a:solidFill>
              <a:srgbClr val="CC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rial"/>
              <a:ea typeface="ＭＳ Ｐゴシック"/>
              <a:cs typeface="+mn-cs"/>
            </a:endParaRPr>
          </a:p>
        </p:txBody>
      </p:sp>
      <p:sp>
        <p:nvSpPr>
          <p:cNvPr id="187" name="タイトル 2">
            <a:extLst>
              <a:ext uri="{FF2B5EF4-FFF2-40B4-BE49-F238E27FC236}">
                <a16:creationId xmlns:a16="http://schemas.microsoft.com/office/drawing/2014/main" id="{9B48CCF2-2079-45F3-A9EC-7E4DB9337CD6}"/>
              </a:ext>
            </a:extLst>
          </p:cNvPr>
          <p:cNvSpPr txBox="1">
            <a:spLocks/>
          </p:cNvSpPr>
          <p:nvPr/>
        </p:nvSpPr>
        <p:spPr>
          <a:xfrm>
            <a:off x="512731" y="136985"/>
            <a:ext cx="7504144"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“ASCENT” </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今後の開発ロードマップ</a:t>
            </a:r>
            <a:endParaRPr lang="ja-JP" altLang="en-US" sz="16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kumimoji="1" lang="ja-JP" altLang="en-US" sz="1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DM200118">
            <a:hlinkClick r:id="" action="ppaction://media"/>
          </p:cNvPr>
          <p:cNvPicPr>
            <a:picLocks noChangeAspect="1"/>
          </p:cNvPicPr>
          <p:nvPr>
            <a:audioFile r:link="rId2"/>
            <p:extLst>
              <p:ext uri="{DAA4B4D4-6D71-4841-9C94-3DE7FCFB9230}">
                <p14:media xmlns:p14="http://schemas.microsoft.com/office/powerpoint/2010/main" r:embed="rId1">
                  <p14:fade in="500" out="1000"/>
                </p14:media>
              </p:ext>
            </p:extLst>
          </p:nvPr>
        </p:nvPicPr>
        <p:blipFill>
          <a:blip r:embed="rId9"/>
          <a:stretch>
            <a:fillRect/>
          </a:stretch>
        </p:blipFill>
        <p:spPr>
          <a:xfrm>
            <a:off x="-720000" y="0"/>
            <a:ext cx="609600" cy="609600"/>
          </a:xfrm>
          <a:prstGeom prst="rect">
            <a:avLst/>
          </a:prstGeom>
        </p:spPr>
      </p:pic>
      <p:sp>
        <p:nvSpPr>
          <p:cNvPr id="188"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175650198"/>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10"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023" fill="hold"/>
                                        <p:tgtEl>
                                          <p:spTgt spid="2"/>
                                        </p:tgtEl>
                                      </p:cBhvr>
                                    </p:cmd>
                                  </p:childTnLst>
                                </p:cTn>
                              </p:par>
                            </p:childTnLst>
                          </p:cTn>
                        </p:par>
                        <p:par>
                          <p:cTn id="7" fill="hold">
                            <p:stCondLst>
                              <p:cond delay="30023"/>
                            </p:stCondLst>
                            <p:childTnLst>
                              <p:par>
                                <p:cTn id="8" presetID="1" presetClass="entr" presetSubtype="0" fill="hold" grpId="0" nodeType="afterEffect">
                                  <p:stCondLst>
                                    <p:cond delay="999"/>
                                  </p:stCondLst>
                                  <p:childTnLst>
                                    <p:set>
                                      <p:cBhvr>
                                        <p:cTn id="9" dur="1" fill="hold">
                                          <p:stCondLst>
                                            <p:cond delay="0"/>
                                          </p:stCondLst>
                                        </p:cTn>
                                        <p:tgtEl>
                                          <p:spTgt spid="1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childTnLst>
        </p:cTn>
      </p:par>
    </p:tnLst>
    <p:bldLst>
      <p:bldP spid="18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512730" y="802633"/>
            <a:ext cx="8215634" cy="1431161"/>
          </a:xfrm>
          <a:prstGeom prst="rect">
            <a:avLst/>
          </a:prstGeom>
          <a:noFill/>
        </p:spPr>
        <p:txBody>
          <a:bodyPr wrap="square" rtlCol="0">
            <a:spAutoFit/>
          </a:bodyPr>
          <a:lstStyle/>
          <a:p>
            <a:pPr>
              <a:spcAft>
                <a:spcPts val="600"/>
              </a:spcAft>
            </a:pPr>
            <a:r>
              <a:rPr lang="ja-JP" altLang="ja-JP" u="sng" dirty="0">
                <a:latin typeface="Meiryo UI" panose="020B0604030504040204" pitchFamily="50" charset="-128"/>
                <a:ea typeface="Meiryo UI" panose="020B0604030504040204" pitchFamily="50" charset="-128"/>
              </a:rPr>
              <a:t>開催日時</a:t>
            </a:r>
            <a:r>
              <a:rPr lang="ja-JP" altLang="ja-JP"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年</a:t>
            </a: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月</a:t>
            </a: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日</a:t>
            </a:r>
            <a:endParaRPr lang="en-US" altLang="ja-JP" dirty="0">
              <a:latin typeface="Meiryo UI" panose="020B0604030504040204" pitchFamily="50" charset="-128"/>
              <a:ea typeface="Meiryo UI" panose="020B0604030504040204" pitchFamily="50" charset="-128"/>
            </a:endParaRPr>
          </a:p>
          <a:p>
            <a:pPr marL="720725">
              <a:spcAft>
                <a:spcPts val="600"/>
              </a:spcAft>
            </a:pP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　御挨拶、デモ計画説明</a:t>
            </a:r>
          </a:p>
          <a:p>
            <a:pPr marL="720725">
              <a:spcAft>
                <a:spcPts val="600"/>
              </a:spcAft>
            </a:pP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　デモ走行御見学</a:t>
            </a:r>
          </a:p>
          <a:p>
            <a:pPr marL="720725">
              <a:spcAft>
                <a:spcPts val="600"/>
              </a:spcAft>
            </a:pP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a:t>
            </a:r>
            <a:r>
              <a:rPr lang="ja-JP" altLang="ja-JP" dirty="0">
                <a:latin typeface="Meiryo UI" panose="020B0604030504040204" pitchFamily="50" charset="-128"/>
                <a:ea typeface="Meiryo UI" panose="020B0604030504040204" pitchFamily="50" charset="-128"/>
              </a:rPr>
              <a:t>　質疑応答</a:t>
            </a:r>
            <a:endParaRPr lang="en-US" altLang="ja-JP" dirty="0">
              <a:latin typeface="Meiryo UI" panose="020B0604030504040204" pitchFamily="50" charset="-128"/>
              <a:ea typeface="Meiryo UI" panose="020B0604030504040204" pitchFamily="50" charset="-128"/>
            </a:endParaRPr>
          </a:p>
        </p:txBody>
      </p:sp>
      <p:sp>
        <p:nvSpPr>
          <p:cNvPr id="4" name="タイトル 2"/>
          <p:cNvSpPr txBox="1">
            <a:spLocks/>
          </p:cNvSpPr>
          <p:nvPr/>
        </p:nvSpPr>
        <p:spPr>
          <a:xfrm>
            <a:off x="512731" y="136985"/>
            <a:ext cx="7098304"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 </a:t>
            </a:r>
            <a:r>
              <a:rPr kumimoji="1" lang="en-US" altLang="ja-JP" sz="2200" b="1"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ASCENT”</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ライブデモ概要</a:t>
            </a:r>
            <a:endParaRPr kumimoji="1" lang="ja-JP" altLang="en-US" sz="1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テキスト ボックス 4">
            <a:extLst>
              <a:ext uri="{FF2B5EF4-FFF2-40B4-BE49-F238E27FC236}">
                <a16:creationId xmlns:a16="http://schemas.microsoft.com/office/drawing/2014/main" id="{1121371C-A340-4A2C-A1C4-1248F2A9FCA8}"/>
              </a:ext>
            </a:extLst>
          </p:cNvPr>
          <p:cNvSpPr txBox="1"/>
          <p:nvPr/>
        </p:nvSpPr>
        <p:spPr>
          <a:xfrm>
            <a:off x="1" y="-903786"/>
            <a:ext cx="9144000" cy="492443"/>
          </a:xfrm>
          <a:prstGeom prst="rect">
            <a:avLst/>
          </a:prstGeom>
          <a:ln/>
        </p:spPr>
        <p:style>
          <a:lnRef idx="3">
            <a:schemeClr val="lt1"/>
          </a:lnRef>
          <a:fillRef idx="1">
            <a:schemeClr val="accent5"/>
          </a:fillRef>
          <a:effectRef idx="1">
            <a:schemeClr val="accent5"/>
          </a:effectRef>
          <a:fontRef idx="minor">
            <a:schemeClr val="lt1"/>
          </a:fontRef>
        </p:style>
        <p:txBody>
          <a:bodyPr wrap="square" rtlCol="0" anchor="ctr">
            <a:spAutoFit/>
          </a:bodyPr>
          <a:lstStyle/>
          <a:p>
            <a:pPr algn="ctr"/>
            <a:r>
              <a:rPr kumimoji="1" lang="ja-JP" altLang="en-US" sz="1600" dirty="0">
                <a:solidFill>
                  <a:schemeClr val="bg1"/>
                </a:solidFill>
                <a:latin typeface="Meiryo UI" panose="020B0604030504040204" pitchFamily="50" charset="-128"/>
                <a:ea typeface="Meiryo UI" panose="020B0604030504040204" pitchFamily="50" charset="-128"/>
              </a:rPr>
              <a:t>三菱ケミカル殿</a:t>
            </a:r>
            <a:endParaRPr kumimoji="1" lang="en-US" altLang="ja-JP" sz="1600" dirty="0">
              <a:solidFill>
                <a:schemeClr val="bg1"/>
              </a:solidFill>
              <a:latin typeface="Meiryo UI" panose="020B0604030504040204" pitchFamily="50" charset="-128"/>
              <a:ea typeface="Meiryo UI" panose="020B0604030504040204" pitchFamily="50" charset="-128"/>
            </a:endParaRPr>
          </a:p>
          <a:p>
            <a:pPr algn="ctr"/>
            <a:r>
              <a:rPr lang="en-US" altLang="ja-JP" sz="1000" dirty="0">
                <a:solidFill>
                  <a:srgbClr val="0070C0"/>
                </a:solidFill>
                <a:latin typeface="Meiryo UI" panose="020B0604030504040204" pitchFamily="50" charset="-128"/>
                <a:ea typeface="Meiryo UI" panose="020B0604030504040204" pitchFamily="50" charset="-128"/>
                <a:hlinkClick r:id="rId6">
                  <a:extLst>
                    <a:ext uri="{A12FA001-AC4F-418D-AE19-62706E023703}">
                      <ahyp:hlinkClr xmlns:ahyp="http://schemas.microsoft.com/office/drawing/2018/hyperlinkcolor" val="tx"/>
                    </a:ext>
                  </a:extLst>
                </a:hlinkClick>
              </a:rPr>
              <a:t>https://us02web.zoom.us/j/85938665059?pwd=bjk4aVJjUzU3N1Y1V3B1WXVjbmdNUT09</a:t>
            </a:r>
            <a:endParaRPr kumimoji="1" lang="ja-JP" altLang="en-US" sz="1000" dirty="0">
              <a:solidFill>
                <a:schemeClr val="bg1"/>
              </a:solidFill>
              <a:latin typeface="Meiryo UI" panose="020B0604030504040204" pitchFamily="50" charset="-128"/>
              <a:ea typeface="Meiryo UI" panose="020B0604030504040204" pitchFamily="50" charset="-128"/>
            </a:endParaRPr>
          </a:p>
        </p:txBody>
      </p:sp>
      <p:pic>
        <p:nvPicPr>
          <p:cNvPr id="6" name="図 5">
            <a:extLst>
              <a:ext uri="{FF2B5EF4-FFF2-40B4-BE49-F238E27FC236}">
                <a16:creationId xmlns:a16="http://schemas.microsoft.com/office/drawing/2014/main" id="{611B682B-FCFA-45A3-93BA-7D42CE34AEFB}"/>
              </a:ext>
            </a:extLst>
          </p:cNvPr>
          <p:cNvPicPr>
            <a:picLocks noChangeAspect="1"/>
          </p:cNvPicPr>
          <p:nvPr/>
        </p:nvPicPr>
        <p:blipFill>
          <a:blip r:embed="rId7"/>
          <a:stretch>
            <a:fillRect/>
          </a:stretch>
        </p:blipFill>
        <p:spPr>
          <a:xfrm>
            <a:off x="5064910" y="1895241"/>
            <a:ext cx="3747761" cy="3975198"/>
          </a:xfrm>
          <a:prstGeom prst="rect">
            <a:avLst/>
          </a:prstGeom>
        </p:spPr>
      </p:pic>
      <p:sp>
        <p:nvSpPr>
          <p:cNvPr id="7" name="テキスト ボックス 6">
            <a:extLst>
              <a:ext uri="{FF2B5EF4-FFF2-40B4-BE49-F238E27FC236}">
                <a16:creationId xmlns:a16="http://schemas.microsoft.com/office/drawing/2014/main" id="{2ED875E8-1B68-48E7-94C5-8415385035CE}"/>
              </a:ext>
            </a:extLst>
          </p:cNvPr>
          <p:cNvSpPr txBox="1"/>
          <p:nvPr/>
        </p:nvSpPr>
        <p:spPr>
          <a:xfrm rot="10800000" flipH="1" flipV="1">
            <a:off x="870322" y="4281035"/>
            <a:ext cx="3569851" cy="646331"/>
          </a:xfrm>
          <a:prstGeom prst="rect">
            <a:avLst/>
          </a:prstGeom>
          <a:noFill/>
        </p:spPr>
        <p:txBody>
          <a:bodyPr wrap="square" rtlCol="0">
            <a:spAutoFit/>
          </a:bodyPr>
          <a:lstStyle/>
          <a:p>
            <a:r>
              <a:rPr lang="en-US" altLang="ja-JP" dirty="0">
                <a:solidFill>
                  <a:srgbClr val="0070C0"/>
                </a:solidFill>
                <a:ea typeface="ＭＳ Ｐゴシック"/>
                <a:hlinkClick r:id="rId8">
                  <a:extLst>
                    <a:ext uri="{A12FA001-AC4F-418D-AE19-62706E023703}">
                      <ahyp:hlinkClr xmlns:ahyp="http://schemas.microsoft.com/office/drawing/2018/hyperlinkcolor" val="tx"/>
                    </a:ext>
                  </a:extLst>
                </a:hlinkClick>
              </a:rPr>
              <a:t>https://www.mhi.com/jp/products/energy/ex_rovr.html</a:t>
            </a:r>
            <a:endParaRPr lang="ja-JP" altLang="en-US" dirty="0">
              <a:solidFill>
                <a:srgbClr val="0070C0"/>
              </a:solidFill>
              <a:ea typeface="ＭＳ Ｐゴシック"/>
            </a:endParaRPr>
          </a:p>
        </p:txBody>
      </p:sp>
      <p:sp>
        <p:nvSpPr>
          <p:cNvPr id="8" name="タイトル 2">
            <a:extLst>
              <a:ext uri="{FF2B5EF4-FFF2-40B4-BE49-F238E27FC236}">
                <a16:creationId xmlns:a16="http://schemas.microsoft.com/office/drawing/2014/main" id="{27CF19F1-30BC-459C-903D-D103C0E74B3B}"/>
              </a:ext>
            </a:extLst>
          </p:cNvPr>
          <p:cNvSpPr txBox="1">
            <a:spLocks/>
          </p:cNvSpPr>
          <p:nvPr/>
        </p:nvSpPr>
        <p:spPr>
          <a:xfrm>
            <a:off x="512730" y="3746630"/>
            <a:ext cx="4839737"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1800" b="0" i="0" u="sng"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a:t>
            </a:r>
            <a:r>
              <a:rPr kumimoji="1" lang="ja-JP" altLang="en-US" sz="1800" b="0" i="0" u="sng"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lang="en-US" altLang="ja-JP" sz="1800" b="0" u="sng"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“ASCENT” </a:t>
            </a:r>
            <a:r>
              <a:rPr lang="ja-JP" altLang="en-US" sz="1800" b="0" u="sng"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製品紹介ウェブサイト</a:t>
            </a:r>
          </a:p>
          <a:p>
            <a:pPr lvl="0">
              <a:defRPr/>
            </a:pPr>
            <a:endParaRPr kumimoji="1" lang="ja-JP" altLang="en-US" sz="1800" b="0"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DM20012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20000" y="0"/>
            <a:ext cx="609600" cy="609600"/>
          </a:xfrm>
          <a:prstGeom prst="rect">
            <a:avLst/>
          </a:prstGeom>
        </p:spPr>
      </p:pic>
      <p:sp>
        <p:nvSpPr>
          <p:cNvPr id="9"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2910236578"/>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10"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5077" fill="hold"/>
                                        <p:tgtEl>
                                          <p:spTgt spid="2"/>
                                        </p:tgtEl>
                                      </p:cBhvr>
                                    </p:cmd>
                                  </p:childTnLst>
                                </p:cTn>
                              </p:par>
                            </p:childTnLst>
                          </p:cTn>
                        </p:par>
                        <p:par>
                          <p:cTn id="7" fill="hold">
                            <p:stCondLst>
                              <p:cond delay="25077"/>
                            </p:stCondLst>
                            <p:childTnLst>
                              <p:par>
                                <p:cTn id="8" presetID="1" presetClass="entr" presetSubtype="0" fill="hold" grpId="0" nodeType="afterEffect">
                                  <p:stCondLst>
                                    <p:cond delay="100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493917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itsubishi Automated Plant Inspection and Monitoring_ANIMATION">
            <a:hlinkClick r:id="" action="ppaction://media"/>
            <a:extLst>
              <a:ext uri="{FF2B5EF4-FFF2-40B4-BE49-F238E27FC236}">
                <a16:creationId xmlns:a16="http://schemas.microsoft.com/office/drawing/2014/main" id="{1DFABE73-1B91-4C11-A4B6-305908AD1F06}"/>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101600" y="773906"/>
            <a:ext cx="8953500" cy="5036344"/>
          </a:xfrm>
          <a:prstGeom prst="rect">
            <a:avLst/>
          </a:prstGeom>
        </p:spPr>
      </p:pic>
      <p:sp>
        <p:nvSpPr>
          <p:cNvPr id="5" name="タイトル 2">
            <a:extLst>
              <a:ext uri="{FF2B5EF4-FFF2-40B4-BE49-F238E27FC236}">
                <a16:creationId xmlns:a16="http://schemas.microsoft.com/office/drawing/2014/main" id="{BE2E0BD4-8B27-4D5A-8A80-8A28B51189E1}"/>
              </a:ext>
            </a:extLst>
          </p:cNvPr>
          <p:cNvSpPr txBox="1">
            <a:spLocks/>
          </p:cNvSpPr>
          <p:nvPr/>
        </p:nvSpPr>
        <p:spPr>
          <a:xfrm>
            <a:off x="512731" y="136985"/>
            <a:ext cx="7098304"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 </a:t>
            </a:r>
            <a:r>
              <a:rPr kumimoji="1" lang="en-US" altLang="ja-JP" sz="2200" b="1"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ASCENT”</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コンセプト動画</a:t>
            </a:r>
            <a:endParaRPr kumimoji="1" lang="ja-JP" altLang="en-US" sz="1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DM200128">
            <a:hlinkClick r:id="" action="ppaction://media"/>
          </p:cNvPr>
          <p:cNvPicPr>
            <a:picLocks noChangeAspect="1"/>
          </p:cNvPicPr>
          <p:nvPr>
            <a:audioFile r:link="rId4"/>
            <p:extLst>
              <p:ext uri="{DAA4B4D4-6D71-4841-9C94-3DE7FCFB9230}">
                <p14:media xmlns:p14="http://schemas.microsoft.com/office/powerpoint/2010/main" r:embed="rId3">
                  <p14:fade in="250" out="500"/>
                </p14:media>
              </p:ext>
            </p:extLst>
          </p:nvPr>
        </p:nvPicPr>
        <p:blipFill>
          <a:blip r:embed="rId9"/>
          <a:stretch>
            <a:fillRect/>
          </a:stretch>
        </p:blipFill>
        <p:spPr>
          <a:xfrm>
            <a:off x="-720000" y="0"/>
            <a:ext cx="609600" cy="609600"/>
          </a:xfrm>
          <a:prstGeom prst="rect">
            <a:avLst/>
          </a:prstGeom>
        </p:spPr>
      </p:pic>
      <p:sp>
        <p:nvSpPr>
          <p:cNvPr id="6"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864242849"/>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7" name="2sec_NM.wav"/>
          </p:stSnd>
        </p:sndAc>
      </p:transition>
    </mc:Choice>
    <mc:Fallback xmlns="">
      <p:transition spd="med" advTm="0">
        <p:fade/>
        <p:sndAc>
          <p:stSnd>
            <p:snd r:embed="rId10"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261" fill="hold"/>
                                        <p:tgtEl>
                                          <p:spTgt spid="3"/>
                                        </p:tgtEl>
                                      </p:cBhvr>
                                    </p:cmd>
                                  </p:childTnLst>
                                </p:cTn>
                              </p:par>
                              <p:par>
                                <p:cTn id="7" presetID="1" presetClass="mediacall" presetSubtype="0" fill="hold" nodeType="withEffect">
                                  <p:stCondLst>
                                    <p:cond delay="12000"/>
                                  </p:stCondLst>
                                  <p:childTnLst>
                                    <p:cmd type="call" cmd="playFrom(0.0)">
                                      <p:cBhvr>
                                        <p:cTn id="8" dur="119209" fill="hold"/>
                                        <p:tgtEl>
                                          <p:spTgt spid="2"/>
                                        </p:tgtEl>
                                      </p:cBhvr>
                                    </p:cmd>
                                  </p:childTnLst>
                                </p:cTn>
                              </p:par>
                              <p:par>
                                <p:cTn id="9" presetID="10" presetClass="exit" presetSubtype="0" fill="hold" nodeType="withEffect">
                                  <p:stCondLst>
                                    <p:cond delay="130700"/>
                                  </p:stCondLst>
                                  <p:childTnLst>
                                    <p:animEffect transition="out" filter="fade">
                                      <p:cBhvr>
                                        <p:cTn id="10" dur="500"/>
                                        <p:tgtEl>
                                          <p:spTgt spid="2"/>
                                        </p:tgtEl>
                                      </p:cBhvr>
                                    </p:animEffect>
                                    <p:set>
                                      <p:cBhvr>
                                        <p:cTn id="11" dur="1" fill="hold">
                                          <p:stCondLst>
                                            <p:cond delay="499"/>
                                          </p:stCondLst>
                                        </p:cTn>
                                        <p:tgtEl>
                                          <p:spTgt spid="2"/>
                                        </p:tgtEl>
                                        <p:attrNameLst>
                                          <p:attrName>style.visibility</p:attrName>
                                        </p:attrNameLst>
                                      </p:cBhvr>
                                      <p:to>
                                        <p:strVal val="hidden"/>
                                      </p:to>
                                    </p:set>
                                    <p:cmd type="call" cmd="stop">
                                      <p:cBhvr>
                                        <p:cTn id="12" dur="1">
                                          <p:stCondLst>
                                            <p:cond delay="499"/>
                                          </p:stCondLst>
                                        </p:cTn>
                                        <p:tgtEl>
                                          <p:spTgt spid="2"/>
                                        </p:tgtEl>
                                      </p:cBhvr>
                                    </p:cmd>
                                  </p:childTnLst>
                                </p:cTn>
                              </p:par>
                            </p:childTnLst>
                          </p:cTn>
                        </p:par>
                        <p:par>
                          <p:cTn id="13" fill="hold">
                            <p:stCondLst>
                              <p:cond delay="131209"/>
                            </p:stCondLst>
                            <p:childTnLst>
                              <p:par>
                                <p:cTn id="14" presetID="1"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2"/>
                </p:tgtEl>
              </p:cMediaNode>
            </p:video>
            <p:audio>
              <p:cMediaNode vol="80000">
                <p:cTn id="17" fill="hold" display="0">
                  <p:stCondLst>
                    <p:cond delay="indefinite"/>
                  </p:stCondLst>
                  <p:endCondLst>
                    <p:cond evt="onStopAudio" delay="0">
                      <p:tgtEl>
                        <p:sldTgt/>
                      </p:tgtEl>
                    </p:cond>
                  </p:endCondLst>
                </p:cTn>
                <p:tgtEl>
                  <p:spTgt spid="3"/>
                </p:tgtEl>
              </p:cMediaNode>
            </p:audio>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p:cNvGrpSpPr/>
          <p:nvPr/>
        </p:nvGrpSpPr>
        <p:grpSpPr>
          <a:xfrm>
            <a:off x="6520449" y="3260584"/>
            <a:ext cx="2465245" cy="2725259"/>
            <a:chOff x="6611943" y="3261755"/>
            <a:chExt cx="2465245" cy="2725259"/>
          </a:xfrm>
        </p:grpSpPr>
        <p:sp>
          <p:nvSpPr>
            <p:cNvPr id="72" name="テキスト ボックス 71"/>
            <p:cNvSpPr txBox="1"/>
            <p:nvPr/>
          </p:nvSpPr>
          <p:spPr>
            <a:xfrm>
              <a:off x="6611943" y="5587124"/>
              <a:ext cx="2421876" cy="399890"/>
            </a:xfrm>
            <a:prstGeom prst="rect">
              <a:avLst/>
            </a:prstGeom>
            <a:noFill/>
            <a:ln w="12700" cmpd="sng">
              <a:noFill/>
            </a:ln>
          </p:spPr>
          <p:style>
            <a:lnRef idx="0">
              <a:scrgbClr r="0" g="0" b="0"/>
            </a:lnRef>
            <a:fillRef idx="0">
              <a:scrgbClr r="0" g="0" b="0"/>
            </a:fillRef>
            <a:effectRef idx="0">
              <a:scrgbClr r="0" g="0" b="0"/>
            </a:effectRef>
            <a:fontRef idx="minor">
              <a:schemeClr val="dk1"/>
            </a:fontRef>
          </p:style>
          <p:txBody>
            <a:bodyPr wrap="square" lIns="0" tIns="36000" rIns="0" bIns="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spcBef>
                  <a:spcPts val="0"/>
                </a:spcBef>
              </a:pPr>
              <a:r>
                <a:rPr kumimoji="1" lang="ja-JP" altLang="en-US" b="0" i="0" u="sng"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ステーション</a:t>
              </a:r>
              <a:endParaRPr lang="en-US" altLang="ja-JP" u="sng"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algn="ctr">
                <a:spcBef>
                  <a:spcPts val="0"/>
                </a:spcBef>
              </a:pPr>
              <a:r>
                <a:rPr kumimoji="1" lang="ja-JP" altLang="en-US" b="0" i="0" u="sng"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（非接触給電および保護ガス補充充填）</a:t>
              </a:r>
              <a:endParaRPr kumimoji="1" lang="en-US" altLang="ja-JP" b="0" i="0" u="sng"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テキスト ボックス 77"/>
            <p:cNvSpPr txBox="1"/>
            <p:nvPr/>
          </p:nvSpPr>
          <p:spPr>
            <a:xfrm>
              <a:off x="8039958" y="3675555"/>
              <a:ext cx="1037230" cy="392415"/>
            </a:xfrm>
            <a:prstGeom prst="rect">
              <a:avLst/>
            </a:prstGeom>
            <a:noFill/>
          </p:spPr>
          <p:txBody>
            <a:bodyPr wrap="square" lIns="0" rtlCol="0">
              <a:spAutoFit/>
            </a:bodyPr>
            <a:lstStyle/>
            <a:p>
              <a:pPr algn="ctr"/>
              <a:r>
                <a:rPr lang="ja-JP" altLang="en-US" sz="105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圧縮空気</a:t>
              </a:r>
              <a:endParaRPr lang="en-US" altLang="ja-JP" sz="105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（保護ガスとして）</a:t>
              </a:r>
            </a:p>
          </p:txBody>
        </p:sp>
        <p:grpSp>
          <p:nvGrpSpPr>
            <p:cNvPr id="2" name="グループ化 1"/>
            <p:cNvGrpSpPr/>
            <p:nvPr/>
          </p:nvGrpSpPr>
          <p:grpSpPr>
            <a:xfrm>
              <a:off x="6881669" y="3261755"/>
              <a:ext cx="1944400" cy="2242422"/>
              <a:chOff x="6881669" y="3319505"/>
              <a:chExt cx="1944400" cy="2242422"/>
            </a:xfrm>
          </p:grpSpPr>
          <p:pic>
            <p:nvPicPr>
              <p:cNvPr id="71" name="Picture 4" descr="\\qs0220\common9\genkibu\gensosetsu\NEDO防爆\(100)画像\20180919_OF棟\CIMG826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881669" y="4103627"/>
                <a:ext cx="1944400" cy="1458300"/>
              </a:xfrm>
              <a:prstGeom prst="rect">
                <a:avLst/>
              </a:prstGeom>
              <a:noFill/>
              <a:extLst>
                <a:ext uri="{909E8E84-426E-40DD-AFC4-6F175D3DCCD1}">
                  <a14:hiddenFill xmlns:a14="http://schemas.microsoft.com/office/drawing/2010/main">
                    <a:solidFill>
                      <a:srgbClr val="FFFFFF"/>
                    </a:solidFill>
                  </a14:hiddenFill>
                </a:ext>
              </a:extLst>
            </p:spPr>
          </p:pic>
          <p:sp>
            <p:nvSpPr>
              <p:cNvPr id="73" name="円/楕円 72"/>
              <p:cNvSpPr/>
              <p:nvPr/>
            </p:nvSpPr>
            <p:spPr bwMode="auto">
              <a:xfrm>
                <a:off x="7038614" y="3319505"/>
                <a:ext cx="432000" cy="432000"/>
              </a:xfrm>
              <a:prstGeom prst="ellipse">
                <a:avLst/>
              </a:prstGeom>
              <a:noFill/>
              <a:ln w="9525" cap="flat" cmpd="sng" algn="ctr">
                <a:solidFill>
                  <a:srgbClr val="FF0000"/>
                </a:solidFill>
                <a:prstDash val="solid"/>
                <a:round/>
                <a:headEnd type="none" w="med" len="med"/>
                <a:tailEnd type="triangle" w="med" len="med"/>
              </a:ln>
              <a:effectLst/>
            </p:spPr>
            <p:txBody>
              <a:bodyPr vert="horz" wrap="square" lIns="72000" tIns="0" rIns="36000" bIns="0" numCol="1" rtlCol="0" anchor="t" anchorCtr="0" compatLnSpc="1">
                <a:prstTxWarp prst="textNoShape">
                  <a:avLst/>
                </a:prstTxWarp>
              </a:bodyPr>
              <a:lstStyle/>
              <a:p>
                <a:pPr marL="342900" indent="-342900" algn="ctr" defTabSz="457200">
                  <a:lnSpc>
                    <a:spcPct val="90000"/>
                  </a:lnSpc>
                  <a:spcBef>
                    <a:spcPct val="20000"/>
                  </a:spcBef>
                  <a:buFont typeface="Arial" pitchFamily="34" charset="0"/>
                  <a:buNone/>
                </a:pPr>
                <a:r>
                  <a:rPr lang="ja-JP" altLang="en-US" sz="2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4" name="円/楕円 73"/>
              <p:cNvSpPr/>
              <p:nvPr/>
            </p:nvSpPr>
            <p:spPr bwMode="auto">
              <a:xfrm>
                <a:off x="8331342" y="3333399"/>
                <a:ext cx="432000" cy="432000"/>
              </a:xfrm>
              <a:prstGeom prst="ellipse">
                <a:avLst/>
              </a:prstGeom>
              <a:noFill/>
              <a:ln w="9525" cap="flat" cmpd="sng" algn="ctr">
                <a:solidFill>
                  <a:srgbClr val="00B0F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二等辺三角形 74"/>
              <p:cNvSpPr/>
              <p:nvPr/>
            </p:nvSpPr>
            <p:spPr bwMode="auto">
              <a:xfrm rot="16200000" flipH="1">
                <a:off x="8352781" y="3475986"/>
                <a:ext cx="145951" cy="150197"/>
              </a:xfrm>
              <a:prstGeom prst="triangle">
                <a:avLst/>
              </a:prstGeom>
              <a:noFill/>
              <a:ln w="9525" cap="flat" cmpd="sng" algn="ctr">
                <a:solidFill>
                  <a:srgbClr val="00B0F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6" name="カギ線コネクタ 75"/>
              <p:cNvCxnSpPr>
                <a:stCxn id="74" idx="2"/>
              </p:cNvCxnSpPr>
              <p:nvPr/>
            </p:nvCxnSpPr>
            <p:spPr bwMode="auto">
              <a:xfrm rot="10800000" flipV="1">
                <a:off x="8004248" y="3549399"/>
                <a:ext cx="327095" cy="554228"/>
              </a:xfrm>
              <a:prstGeom prst="bentConnector2">
                <a:avLst/>
              </a:prstGeom>
              <a:solidFill>
                <a:srgbClr val="063144"/>
              </a:solidFill>
              <a:ln w="9525" cap="flat" cmpd="sng" algn="ctr">
                <a:solidFill>
                  <a:srgbClr val="00B0F0"/>
                </a:solidFill>
                <a:prstDash val="solid"/>
                <a:round/>
                <a:headEnd type="none" w="med" len="med"/>
                <a:tailEnd type="triangle" w="med" len="med"/>
              </a:ln>
              <a:effectLst/>
            </p:spPr>
          </p:cxnSp>
          <p:cxnSp>
            <p:nvCxnSpPr>
              <p:cNvPr id="77" name="カギ線コネクタ 76"/>
              <p:cNvCxnSpPr>
                <a:stCxn id="73" idx="6"/>
                <a:endCxn id="71" idx="0"/>
              </p:cNvCxnSpPr>
              <p:nvPr/>
            </p:nvCxnSpPr>
            <p:spPr bwMode="auto">
              <a:xfrm>
                <a:off x="7470614" y="3535505"/>
                <a:ext cx="383255" cy="568122"/>
              </a:xfrm>
              <a:prstGeom prst="bentConnector2">
                <a:avLst/>
              </a:prstGeom>
              <a:solidFill>
                <a:srgbClr val="063144"/>
              </a:solidFill>
              <a:ln w="9525" cap="flat" cmpd="sng" algn="ctr">
                <a:solidFill>
                  <a:srgbClr val="FF0000"/>
                </a:solidFill>
                <a:prstDash val="solid"/>
                <a:round/>
                <a:headEnd type="none" w="med" len="med"/>
                <a:tailEnd type="triangle" w="med" len="med"/>
              </a:ln>
              <a:effectLst/>
            </p:spPr>
          </p:cxnSp>
          <p:sp>
            <p:nvSpPr>
              <p:cNvPr id="79" name="テキスト ボックス 78"/>
              <p:cNvSpPr txBox="1"/>
              <p:nvPr/>
            </p:nvSpPr>
            <p:spPr>
              <a:xfrm>
                <a:off x="6983427" y="3722369"/>
                <a:ext cx="1457324" cy="253916"/>
              </a:xfrm>
              <a:prstGeom prst="rect">
                <a:avLst/>
              </a:prstGeom>
              <a:noFill/>
            </p:spPr>
            <p:txBody>
              <a:bodyPr wrap="square" rtlCol="0">
                <a:spAutoFit/>
              </a:bodyPr>
              <a:lstStyle/>
              <a:p>
                <a:r>
                  <a:rPr lang="en-US" altLang="ja-JP" sz="105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AC</a:t>
                </a:r>
                <a:r>
                  <a:rPr lang="ja-JP" altLang="en-US" sz="105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電源</a:t>
                </a:r>
              </a:p>
            </p:txBody>
          </p:sp>
        </p:grpSp>
      </p:grpSp>
      <p:sp>
        <p:nvSpPr>
          <p:cNvPr id="61" name="タイトル 2"/>
          <p:cNvSpPr txBox="1">
            <a:spLocks/>
          </p:cNvSpPr>
          <p:nvPr/>
        </p:nvSpPr>
        <p:spPr>
          <a:xfrm>
            <a:off x="512731" y="136985"/>
            <a:ext cx="7098304"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 </a:t>
            </a:r>
            <a:r>
              <a:rPr kumimoji="1" lang="en-US" altLang="ja-JP" sz="2200" b="1"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ASCENT”</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外観（</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デモ機：</a:t>
            </a: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1.5</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世代機）</a:t>
            </a:r>
            <a:endParaRPr kumimoji="1" lang="ja-JP" altLang="en-US" sz="1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 name="グループ化 4"/>
          <p:cNvGrpSpPr/>
          <p:nvPr/>
        </p:nvGrpSpPr>
        <p:grpSpPr>
          <a:xfrm>
            <a:off x="331694" y="618565"/>
            <a:ext cx="6382871" cy="5638799"/>
            <a:chOff x="331694" y="618565"/>
            <a:chExt cx="6382871" cy="5638799"/>
          </a:xfrm>
        </p:grpSpPr>
        <p:pic>
          <p:nvPicPr>
            <p:cNvPr id="3" name="図 2" descr="191101_国際ロボット展2019日本語(高解像度）_1025_01.pdf - Adobe Acrobat Reader DC"/>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31694" y="770963"/>
              <a:ext cx="6156169" cy="5486401"/>
            </a:xfrm>
            <a:prstGeom prst="rect">
              <a:avLst/>
            </a:prstGeom>
          </p:spPr>
        </p:pic>
        <p:sp>
          <p:nvSpPr>
            <p:cNvPr id="4" name="フリーフォーム 3"/>
            <p:cNvSpPr/>
            <p:nvPr/>
          </p:nvSpPr>
          <p:spPr>
            <a:xfrm>
              <a:off x="4150659" y="618565"/>
              <a:ext cx="2563906" cy="4455459"/>
            </a:xfrm>
            <a:custGeom>
              <a:avLst/>
              <a:gdLst>
                <a:gd name="connsiteX0" fmla="*/ 8965 w 2563906"/>
                <a:gd name="connsiteY0" fmla="*/ 0 h 4455459"/>
                <a:gd name="connsiteX1" fmla="*/ 0 w 2563906"/>
                <a:gd name="connsiteY1" fmla="*/ 2034988 h 4455459"/>
                <a:gd name="connsiteX2" fmla="*/ 107576 w 2563906"/>
                <a:gd name="connsiteY2" fmla="*/ 2034988 h 4455459"/>
                <a:gd name="connsiteX3" fmla="*/ 1013012 w 2563906"/>
                <a:gd name="connsiteY3" fmla="*/ 2196353 h 4455459"/>
                <a:gd name="connsiteX4" fmla="*/ 1021976 w 2563906"/>
                <a:gd name="connsiteY4" fmla="*/ 3585882 h 4455459"/>
                <a:gd name="connsiteX5" fmla="*/ 1210235 w 2563906"/>
                <a:gd name="connsiteY5" fmla="*/ 4455459 h 4455459"/>
                <a:gd name="connsiteX6" fmla="*/ 2519082 w 2563906"/>
                <a:gd name="connsiteY6" fmla="*/ 4419600 h 4455459"/>
                <a:gd name="connsiteX7" fmla="*/ 2563906 w 2563906"/>
                <a:gd name="connsiteY7" fmla="*/ 62753 h 4455459"/>
                <a:gd name="connsiteX8" fmla="*/ 8965 w 2563906"/>
                <a:gd name="connsiteY8" fmla="*/ 0 h 445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3906" h="4455459">
                  <a:moveTo>
                    <a:pt x="8965" y="0"/>
                  </a:moveTo>
                  <a:cubicBezTo>
                    <a:pt x="5977" y="678329"/>
                    <a:pt x="2988" y="1356659"/>
                    <a:pt x="0" y="2034988"/>
                  </a:cubicBezTo>
                  <a:lnTo>
                    <a:pt x="107576" y="2034988"/>
                  </a:lnTo>
                  <a:lnTo>
                    <a:pt x="1013012" y="2196353"/>
                  </a:lnTo>
                  <a:lnTo>
                    <a:pt x="1021976" y="3585882"/>
                  </a:lnTo>
                  <a:lnTo>
                    <a:pt x="1210235" y="4455459"/>
                  </a:lnTo>
                  <a:lnTo>
                    <a:pt x="2519082" y="4419600"/>
                  </a:lnTo>
                  <a:lnTo>
                    <a:pt x="2563906" y="62753"/>
                  </a:lnTo>
                  <a:lnTo>
                    <a:pt x="896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6" name="テキスト ボックス 5"/>
          <p:cNvSpPr txBox="1"/>
          <p:nvPr/>
        </p:nvSpPr>
        <p:spPr>
          <a:xfrm>
            <a:off x="5512118" y="2878227"/>
            <a:ext cx="3473576" cy="400110"/>
          </a:xfrm>
          <a:prstGeom prst="rect">
            <a:avLst/>
          </a:prstGeom>
          <a:noFill/>
        </p:spPr>
        <p:txBody>
          <a:bodyPr wrap="square" rtlCol="0">
            <a:spAutoFit/>
          </a:bodyPr>
          <a:lstStyle/>
          <a:p>
            <a:r>
              <a:rPr kumimoji="1" lang="ja-JP" altLang="en-US" sz="1000" dirty="0">
                <a:latin typeface="Meiryo UI" panose="020B0604030504040204" pitchFamily="50" charset="-128"/>
                <a:ea typeface="Meiryo UI" panose="020B0604030504040204" pitchFamily="50" charset="-128"/>
                <a:cs typeface="Meiryo UI" panose="020B0604030504040204" pitchFamily="50" charset="-128"/>
              </a:rPr>
              <a:t>本写真は</a:t>
            </a: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2019</a:t>
            </a:r>
            <a:r>
              <a:rPr kumimoji="1" lang="ja-JP" altLang="en-US" sz="10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sz="1000" dirty="0">
                <a:latin typeface="Meiryo UI" panose="020B0604030504040204" pitchFamily="50" charset="-128"/>
                <a:ea typeface="Meiryo UI" panose="020B0604030504040204" pitchFamily="50" charset="-128"/>
                <a:cs typeface="Meiryo UI" panose="020B0604030504040204" pitchFamily="50" charset="-128"/>
              </a:rPr>
              <a:t>月時点のプロトタイプ機（ステーションは試作機）であり、製品</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の</a:t>
            </a:r>
            <a:r>
              <a:rPr kumimoji="1" lang="ja-JP" altLang="en-US" sz="1000" dirty="0">
                <a:latin typeface="Meiryo UI" panose="020B0604030504040204" pitchFamily="50" charset="-128"/>
                <a:ea typeface="Meiryo UI" panose="020B0604030504040204" pitchFamily="50" charset="-128"/>
                <a:cs typeface="Meiryo UI" panose="020B0604030504040204" pitchFamily="50" charset="-128"/>
              </a:rPr>
              <a:t>外観は今後変わります。</a:t>
            </a:r>
          </a:p>
        </p:txBody>
      </p:sp>
      <p:graphicFrame>
        <p:nvGraphicFramePr>
          <p:cNvPr id="18" name="Table 1"/>
          <p:cNvGraphicFramePr>
            <a:graphicFrameLocks noGrp="1"/>
          </p:cNvGraphicFramePr>
          <p:nvPr>
            <p:extLst>
              <p:ext uri="{D42A27DB-BD31-4B8C-83A1-F6EECF244321}">
                <p14:modId xmlns:p14="http://schemas.microsoft.com/office/powerpoint/2010/main" val="1159469861"/>
              </p:ext>
            </p:extLst>
          </p:nvPr>
        </p:nvGraphicFramePr>
        <p:xfrm>
          <a:off x="5125673" y="651734"/>
          <a:ext cx="3774235" cy="2194560"/>
        </p:xfrm>
        <a:graphic>
          <a:graphicData uri="http://schemas.openxmlformats.org/drawingml/2006/table">
            <a:tbl>
              <a:tblPr firstRow="1" bandRow="1">
                <a:tableStyleId>{5C22544A-7EE6-4342-B048-85BDC9FD1C3A}</a:tableStyleId>
              </a:tblPr>
              <a:tblGrid>
                <a:gridCol w="1100101">
                  <a:extLst>
                    <a:ext uri="{9D8B030D-6E8A-4147-A177-3AD203B41FA5}">
                      <a16:colId xmlns:a16="http://schemas.microsoft.com/office/drawing/2014/main" val="496911082"/>
                    </a:ext>
                  </a:extLst>
                </a:gridCol>
                <a:gridCol w="2674134">
                  <a:extLst>
                    <a:ext uri="{9D8B030D-6E8A-4147-A177-3AD203B41FA5}">
                      <a16:colId xmlns:a16="http://schemas.microsoft.com/office/drawing/2014/main" val="1925507250"/>
                    </a:ext>
                  </a:extLst>
                </a:gridCol>
              </a:tblGrid>
              <a:tr h="178186">
                <a:tc gridSpan="2">
                  <a:txBody>
                    <a:bodyPr/>
                    <a:lstStyle/>
                    <a:p>
                      <a:pPr algn="ctr"/>
                      <a:r>
                        <a:rPr kumimoji="1" lang="en-US" altLang="ja-JP" sz="12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eiryo UI" panose="020B0604030504040204" pitchFamily="50" charset="-128"/>
                        </a:rPr>
                        <a:t>EX ROVR “ASCENT”</a:t>
                      </a:r>
                      <a:r>
                        <a:rPr kumimoji="1" lang="ja-JP" altLang="en-US" sz="12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eiryo UI" panose="020B0604030504040204" pitchFamily="50" charset="-128"/>
                        </a:rPr>
                        <a:t> 主要目</a:t>
                      </a:r>
                      <a:endParaRPr lang="en-US" sz="1200" dirty="0">
                        <a:solidFill>
                          <a:schemeClr val="bg1"/>
                        </a:solidFill>
                        <a:latin typeface="Meiryo UI" panose="020B0604030504040204" pitchFamily="50" charset="-128"/>
                        <a:ea typeface="Meiryo UI" panose="020B0604030504040204" pitchFamily="50" charset="-128"/>
                      </a:endParaRPr>
                    </a:p>
                  </a:txBody>
                  <a:tcPr/>
                </a:tc>
                <a:tc hMerge="1">
                  <a:txBody>
                    <a:bodyPr/>
                    <a:lstStyle/>
                    <a:p>
                      <a:endParaRPr lang="en-US" dirty="0"/>
                    </a:p>
                  </a:txBody>
                  <a:tcPr/>
                </a:tc>
                <a:extLst>
                  <a:ext uri="{0D108BD9-81ED-4DB2-BD59-A6C34878D82A}">
                    <a16:rowId xmlns:a16="http://schemas.microsoft.com/office/drawing/2014/main" val="3043296130"/>
                  </a:ext>
                </a:extLst>
              </a:tr>
              <a:tr h="0">
                <a:tc>
                  <a:txBody>
                    <a:bodyPr/>
                    <a:lstStyle/>
                    <a:p>
                      <a:r>
                        <a:rPr lang="ja-JP" altLang="en-US" sz="1200" dirty="0">
                          <a:latin typeface="Meiryo UI" panose="020B0604030504040204" pitchFamily="50" charset="-128"/>
                          <a:ea typeface="Meiryo UI" panose="020B0604030504040204" pitchFamily="50" charset="-128"/>
                        </a:rPr>
                        <a:t>全長</a:t>
                      </a:r>
                      <a:endParaRPr lang="en-US" sz="1200" dirty="0">
                        <a:latin typeface="Meiryo UI" panose="020B0604030504040204" pitchFamily="50" charset="-128"/>
                        <a:ea typeface="Meiryo UI" panose="020B0604030504040204" pitchFamily="50" charset="-128"/>
                      </a:endParaRPr>
                    </a:p>
                  </a:txBody>
                  <a:tcPr/>
                </a:tc>
                <a:tc>
                  <a:txBody>
                    <a:bodyPr/>
                    <a:lstStyle/>
                    <a:p>
                      <a:r>
                        <a:rPr lang="en-US" sz="1200" dirty="0">
                          <a:solidFill>
                            <a:schemeClr val="tx1"/>
                          </a:solidFill>
                          <a:latin typeface="Meiryo UI" panose="020B0604030504040204" pitchFamily="50" charset="-128"/>
                          <a:ea typeface="Meiryo UI" panose="020B0604030504040204" pitchFamily="50" charset="-128"/>
                        </a:rPr>
                        <a:t>700-1200mm</a:t>
                      </a:r>
                    </a:p>
                  </a:txBody>
                  <a:tcPr/>
                </a:tc>
                <a:extLst>
                  <a:ext uri="{0D108BD9-81ED-4DB2-BD59-A6C34878D82A}">
                    <a16:rowId xmlns:a16="http://schemas.microsoft.com/office/drawing/2014/main" val="3021535224"/>
                  </a:ext>
                </a:extLst>
              </a:tr>
              <a:tr h="118496">
                <a:tc>
                  <a:txBody>
                    <a:bodyPr/>
                    <a:lstStyle/>
                    <a:p>
                      <a:r>
                        <a:rPr lang="ja-JP" altLang="en-US" sz="1200" dirty="0">
                          <a:solidFill>
                            <a:schemeClr val="tx1"/>
                          </a:solidFill>
                          <a:latin typeface="Meiryo UI" panose="020B0604030504040204" pitchFamily="50" charset="-128"/>
                          <a:ea typeface="Meiryo UI" panose="020B0604030504040204" pitchFamily="50" charset="-128"/>
                        </a:rPr>
                        <a:t>全幅</a:t>
                      </a:r>
                      <a:endParaRPr lang="en-US" sz="1200" dirty="0">
                        <a:solidFill>
                          <a:schemeClr val="tx1"/>
                        </a:solidFill>
                        <a:latin typeface="Meiryo UI" panose="020B0604030504040204" pitchFamily="50" charset="-128"/>
                        <a:ea typeface="Meiryo UI" panose="020B0604030504040204" pitchFamily="50" charset="-128"/>
                      </a:endParaRPr>
                    </a:p>
                  </a:txBody>
                  <a:tcPr/>
                </a:tc>
                <a:tc>
                  <a:txBody>
                    <a:bodyPr/>
                    <a:lstStyle/>
                    <a:p>
                      <a:r>
                        <a:rPr lang="en-US" sz="1200" dirty="0">
                          <a:solidFill>
                            <a:schemeClr val="tx1"/>
                          </a:solidFill>
                          <a:latin typeface="Meiryo UI" panose="020B0604030504040204" pitchFamily="50" charset="-128"/>
                          <a:ea typeface="Meiryo UI" panose="020B0604030504040204" pitchFamily="50" charset="-128"/>
                        </a:rPr>
                        <a:t>450mm</a:t>
                      </a:r>
                    </a:p>
                  </a:txBody>
                  <a:tcPr/>
                </a:tc>
                <a:extLst>
                  <a:ext uri="{0D108BD9-81ED-4DB2-BD59-A6C34878D82A}">
                    <a16:rowId xmlns:a16="http://schemas.microsoft.com/office/drawing/2014/main" val="2085547226"/>
                  </a:ext>
                </a:extLst>
              </a:tr>
              <a:tr h="0">
                <a:tc>
                  <a:txBody>
                    <a:bodyPr/>
                    <a:lstStyle/>
                    <a:p>
                      <a:r>
                        <a:rPr lang="ja-JP" altLang="en-US" sz="1200" dirty="0">
                          <a:solidFill>
                            <a:schemeClr val="tx1"/>
                          </a:solidFill>
                          <a:latin typeface="Meiryo UI" panose="020B0604030504040204" pitchFamily="50" charset="-128"/>
                          <a:ea typeface="Meiryo UI" panose="020B0604030504040204" pitchFamily="50" charset="-128"/>
                        </a:rPr>
                        <a:t>全高</a:t>
                      </a:r>
                      <a:endParaRPr lang="en-US" sz="1200" dirty="0">
                        <a:solidFill>
                          <a:schemeClr val="tx1"/>
                        </a:solidFill>
                        <a:latin typeface="Meiryo UI" panose="020B0604030504040204" pitchFamily="50" charset="-128"/>
                        <a:ea typeface="Meiryo UI" panose="020B0604030504040204" pitchFamily="50" charset="-128"/>
                      </a:endParaRPr>
                    </a:p>
                  </a:txBody>
                  <a:tcPr/>
                </a:tc>
                <a:tc>
                  <a:txBody>
                    <a:bodyPr/>
                    <a:lstStyle/>
                    <a:p>
                      <a:r>
                        <a:rPr lang="en-US" sz="1200" baseline="0" dirty="0">
                          <a:solidFill>
                            <a:schemeClr val="tx1"/>
                          </a:solidFill>
                          <a:latin typeface="Meiryo UI" panose="020B0604030504040204" pitchFamily="50" charset="-128"/>
                          <a:ea typeface="Meiryo UI" panose="020B0604030504040204" pitchFamily="50" charset="-128"/>
                        </a:rPr>
                        <a:t>540mm</a:t>
                      </a:r>
                      <a:endParaRPr lang="en-US" sz="1200" dirty="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886060955"/>
                  </a:ext>
                </a:extLst>
              </a:tr>
              <a:tr h="246131">
                <a:tc>
                  <a:txBody>
                    <a:bodyPr/>
                    <a:lstStyle/>
                    <a:p>
                      <a:r>
                        <a:rPr lang="ja-JP" altLang="en-US" sz="1200" dirty="0">
                          <a:solidFill>
                            <a:schemeClr val="tx1"/>
                          </a:solidFill>
                          <a:latin typeface="Meiryo UI" panose="020B0604030504040204" pitchFamily="50" charset="-128"/>
                          <a:ea typeface="Meiryo UI" panose="020B0604030504040204" pitchFamily="50" charset="-128"/>
                        </a:rPr>
                        <a:t>全重量</a:t>
                      </a:r>
                      <a:endParaRPr lang="en-US" sz="1200" dirty="0">
                        <a:solidFill>
                          <a:schemeClr val="tx1"/>
                        </a:solidFill>
                        <a:latin typeface="Meiryo UI" panose="020B0604030504040204" pitchFamily="50" charset="-128"/>
                        <a:ea typeface="Meiryo UI" panose="020B0604030504040204" pitchFamily="50" charset="-128"/>
                      </a:endParaRPr>
                    </a:p>
                  </a:txBody>
                  <a:tcP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約</a:t>
                      </a:r>
                      <a:r>
                        <a:rPr lang="en-US" sz="1200" dirty="0">
                          <a:solidFill>
                            <a:schemeClr val="tx1"/>
                          </a:solidFill>
                          <a:latin typeface="Meiryo UI" panose="020B0604030504040204" pitchFamily="50" charset="-128"/>
                          <a:ea typeface="Meiryo UI" panose="020B0604030504040204" pitchFamily="50" charset="-128"/>
                        </a:rPr>
                        <a:t>75kg</a:t>
                      </a:r>
                    </a:p>
                  </a:txBody>
                  <a:tcPr/>
                </a:tc>
                <a:extLst>
                  <a:ext uri="{0D108BD9-81ED-4DB2-BD59-A6C34878D82A}">
                    <a16:rowId xmlns:a16="http://schemas.microsoft.com/office/drawing/2014/main" val="1959901037"/>
                  </a:ext>
                </a:extLst>
              </a:tr>
              <a:tr h="0">
                <a:tc>
                  <a:txBody>
                    <a:bodyPr/>
                    <a:lstStyle/>
                    <a:p>
                      <a:r>
                        <a:rPr lang="ja-JP" altLang="en-US" sz="1200" dirty="0">
                          <a:solidFill>
                            <a:schemeClr val="tx1"/>
                          </a:solidFill>
                          <a:latin typeface="Meiryo UI" panose="020B0604030504040204" pitchFamily="50" charset="-128"/>
                          <a:ea typeface="Meiryo UI" panose="020B0604030504040204" pitchFamily="50" charset="-128"/>
                        </a:rPr>
                        <a:t>移動速度</a:t>
                      </a:r>
                      <a:endParaRPr lang="en-US" sz="1200" dirty="0">
                        <a:solidFill>
                          <a:schemeClr val="tx1"/>
                        </a:solidFill>
                        <a:latin typeface="Meiryo UI" panose="020B0604030504040204" pitchFamily="50" charset="-128"/>
                        <a:ea typeface="Meiryo UI" panose="020B0604030504040204" pitchFamily="50" charset="-128"/>
                      </a:endParaRPr>
                    </a:p>
                  </a:txBody>
                  <a:tcP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約</a:t>
                      </a:r>
                      <a:r>
                        <a:rPr lang="en-US" sz="1200" dirty="0">
                          <a:solidFill>
                            <a:schemeClr val="tx1"/>
                          </a:solidFill>
                          <a:latin typeface="Meiryo UI" panose="020B0604030504040204" pitchFamily="50" charset="-128"/>
                          <a:ea typeface="Meiryo UI" panose="020B0604030504040204" pitchFamily="50" charset="-128"/>
                        </a:rPr>
                        <a:t>1.2km/h </a:t>
                      </a:r>
                      <a:r>
                        <a:rPr lang="en-US" sz="1200" baseline="0" dirty="0">
                          <a:solidFill>
                            <a:schemeClr val="tx1"/>
                          </a:solidFill>
                          <a:latin typeface="Meiryo UI" panose="020B0604030504040204" pitchFamily="50" charset="-128"/>
                          <a:ea typeface="Meiryo UI" panose="020B0604030504040204" pitchFamily="50" charset="-128"/>
                        </a:rPr>
                        <a:t>(</a:t>
                      </a:r>
                      <a:r>
                        <a:rPr lang="ja-JP" altLang="en-US" sz="1200" baseline="0" dirty="0">
                          <a:solidFill>
                            <a:schemeClr val="tx1"/>
                          </a:solidFill>
                          <a:latin typeface="Meiryo UI" panose="020B0604030504040204" pitchFamily="50" charset="-128"/>
                          <a:ea typeface="Meiryo UI" panose="020B0604030504040204" pitchFamily="50" charset="-128"/>
                        </a:rPr>
                        <a:t>平地での最高速度</a:t>
                      </a:r>
                      <a:r>
                        <a:rPr lang="en-US" sz="1200" baseline="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106854421"/>
                  </a:ext>
                </a:extLst>
              </a:tr>
              <a:tr h="0">
                <a:tc>
                  <a:txBody>
                    <a:bodyPr/>
                    <a:lstStyle/>
                    <a:p>
                      <a:r>
                        <a:rPr lang="ja-JP" altLang="en-US" sz="1200" dirty="0">
                          <a:solidFill>
                            <a:schemeClr val="tx1"/>
                          </a:solidFill>
                          <a:latin typeface="Meiryo UI" panose="020B0604030504040204" pitchFamily="50" charset="-128"/>
                          <a:ea typeface="Meiryo UI" panose="020B0604030504040204" pitchFamily="50" charset="-128"/>
                        </a:rPr>
                        <a:t>マニ先端力</a:t>
                      </a:r>
                      <a:endParaRPr lang="en-US" sz="1200" dirty="0">
                        <a:solidFill>
                          <a:schemeClr val="tx1"/>
                        </a:solidFill>
                        <a:latin typeface="Meiryo UI" panose="020B0604030504040204" pitchFamily="50" charset="-128"/>
                        <a:ea typeface="Meiryo UI" panose="020B0604030504040204" pitchFamily="50" charset="-128"/>
                      </a:endParaRPr>
                    </a:p>
                  </a:txBody>
                  <a:tcP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約</a:t>
                      </a:r>
                      <a:r>
                        <a:rPr lang="en-US" sz="1200" dirty="0">
                          <a:solidFill>
                            <a:schemeClr val="tx1"/>
                          </a:solidFill>
                          <a:latin typeface="Meiryo UI" panose="020B0604030504040204" pitchFamily="50" charset="-128"/>
                          <a:ea typeface="Meiryo UI" panose="020B0604030504040204" pitchFamily="50" charset="-128"/>
                        </a:rPr>
                        <a:t>3kg</a:t>
                      </a:r>
                    </a:p>
                  </a:txBody>
                  <a:tcPr/>
                </a:tc>
                <a:extLst>
                  <a:ext uri="{0D108BD9-81ED-4DB2-BD59-A6C34878D82A}">
                    <a16:rowId xmlns:a16="http://schemas.microsoft.com/office/drawing/2014/main" val="1846538881"/>
                  </a:ext>
                </a:extLst>
              </a:tr>
              <a:tr h="0">
                <a:tc>
                  <a:txBody>
                    <a:bodyPr/>
                    <a:lstStyle/>
                    <a:p>
                      <a:r>
                        <a:rPr lang="ja-JP" altLang="en-US" sz="1200" dirty="0">
                          <a:latin typeface="Meiryo UI" panose="020B0604030504040204" pitchFamily="50" charset="-128"/>
                          <a:ea typeface="Meiryo UI" panose="020B0604030504040204" pitchFamily="50" charset="-128"/>
                        </a:rPr>
                        <a:t>防爆検定</a:t>
                      </a:r>
                      <a:endParaRPr lang="en-US" sz="1200" dirty="0">
                        <a:latin typeface="Meiryo UI" panose="020B0604030504040204" pitchFamily="50" charset="-128"/>
                        <a:ea typeface="Meiryo UI" panose="020B0604030504040204" pitchFamily="50" charset="-128"/>
                      </a:endParaRPr>
                    </a:p>
                  </a:txBody>
                  <a:tcPr/>
                </a:tc>
                <a:tc>
                  <a:txBody>
                    <a:bodyPr/>
                    <a:lstStyle/>
                    <a:p>
                      <a:r>
                        <a:rPr lang="ja-JP" altLang="en-US" sz="1200" dirty="0">
                          <a:latin typeface="Meiryo UI" panose="020B0604030504040204" pitchFamily="50" charset="-128"/>
                          <a:ea typeface="Meiryo UI" panose="020B0604030504040204" pitchFamily="50" charset="-128"/>
                        </a:rPr>
                        <a:t>日本</a:t>
                      </a:r>
                      <a:r>
                        <a:rPr lang="en-US" altLang="ja-JP" sz="1200" dirty="0">
                          <a:latin typeface="Meiryo UI" panose="020B0604030504040204" pitchFamily="50" charset="-128"/>
                          <a:ea typeface="Meiryo UI" panose="020B0604030504040204" pitchFamily="50" charset="-128"/>
                        </a:rPr>
                        <a:t>(</a:t>
                      </a:r>
                      <a:r>
                        <a:rPr lang="en-US" sz="1200" dirty="0">
                          <a:latin typeface="Meiryo UI" panose="020B0604030504040204" pitchFamily="50" charset="-128"/>
                          <a:ea typeface="Meiryo UI" panose="020B0604030504040204" pitchFamily="50" charset="-128"/>
                        </a:rPr>
                        <a:t>Ex2015)  Zone 1</a:t>
                      </a:r>
                    </a:p>
                  </a:txBody>
                  <a:tcPr/>
                </a:tc>
                <a:extLst>
                  <a:ext uri="{0D108BD9-81ED-4DB2-BD59-A6C34878D82A}">
                    <a16:rowId xmlns:a16="http://schemas.microsoft.com/office/drawing/2014/main" val="1304296057"/>
                  </a:ext>
                </a:extLst>
              </a:tr>
            </a:tbl>
          </a:graphicData>
        </a:graphic>
      </p:graphicFrame>
      <p:pic>
        <p:nvPicPr>
          <p:cNvPr id="8" name="DM200126">
            <a:hlinkClick r:id="" action="ppaction://media"/>
          </p:cNvPr>
          <p:cNvPicPr>
            <a:picLocks noChangeAspect="1"/>
          </p:cNvPicPr>
          <p:nvPr>
            <a:audioFile r:link="rId2"/>
            <p:extLst>
              <p:ext uri="{DAA4B4D4-6D71-4841-9C94-3DE7FCFB9230}">
                <p14:media xmlns:p14="http://schemas.microsoft.com/office/powerpoint/2010/main" r:embed="rId1">
                  <p14:fade in="250" out="500"/>
                </p14:media>
              </p:ext>
            </p:extLst>
          </p:nvPr>
        </p:nvPicPr>
        <p:blipFill>
          <a:blip r:embed="rId8"/>
          <a:stretch>
            <a:fillRect/>
          </a:stretch>
        </p:blipFill>
        <p:spPr>
          <a:xfrm>
            <a:off x="-720000" y="0"/>
            <a:ext cx="609600" cy="609600"/>
          </a:xfrm>
          <a:prstGeom prst="rect">
            <a:avLst/>
          </a:prstGeom>
        </p:spPr>
      </p:pic>
      <p:sp>
        <p:nvSpPr>
          <p:cNvPr id="20"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01003257"/>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9"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2197" fill="hold"/>
                                        <p:tgtEl>
                                          <p:spTgt spid="8"/>
                                        </p:tgtEl>
                                      </p:cBhvr>
                                    </p:cmd>
                                  </p:childTnLst>
                                </p:cTn>
                              </p:par>
                            </p:childTnLst>
                          </p:cTn>
                        </p:par>
                        <p:par>
                          <p:cTn id="7" fill="hold">
                            <p:stCondLst>
                              <p:cond delay="22197"/>
                            </p:stCondLst>
                            <p:childTnLst>
                              <p:par>
                                <p:cTn id="8" presetID="1" presetClass="entr" presetSubtype="0" fill="hold" grpId="0" nodeType="afterEffect">
                                  <p:stCondLst>
                                    <p:cond delay="100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8"/>
                </p:tgtEl>
              </p:cMediaNode>
            </p:audio>
          </p:childTnLst>
        </p:cTn>
      </p:par>
    </p:tnLst>
    <p:bldLst>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bwMode="auto">
          <a:xfrm flipH="1">
            <a:off x="1042935" y="2340149"/>
            <a:ext cx="517959" cy="60079"/>
          </a:xfrm>
          <a:prstGeom prst="rect">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切り取った四角形 14"/>
          <p:cNvSpPr/>
          <p:nvPr/>
        </p:nvSpPr>
        <p:spPr bwMode="auto">
          <a:xfrm flipH="1" flipV="1">
            <a:off x="920543" y="2080464"/>
            <a:ext cx="780539" cy="269803"/>
          </a:xfrm>
          <a:prstGeom prst="snip2SameRect">
            <a:avLst>
              <a:gd name="adj1" fmla="val 50000"/>
              <a:gd name="adj2" fmla="val 0"/>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弦 16"/>
          <p:cNvSpPr/>
          <p:nvPr/>
        </p:nvSpPr>
        <p:spPr bwMode="auto">
          <a:xfrm flipH="1">
            <a:off x="912227" y="2041138"/>
            <a:ext cx="130318" cy="127959"/>
          </a:xfrm>
          <a:prstGeom prst="chord">
            <a:avLst>
              <a:gd name="adj1" fmla="val 9956643"/>
              <a:gd name="adj2" fmla="val 865991"/>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角丸四角形 17"/>
          <p:cNvSpPr/>
          <p:nvPr/>
        </p:nvSpPr>
        <p:spPr bwMode="auto">
          <a:xfrm flipH="1">
            <a:off x="723270" y="2396926"/>
            <a:ext cx="1136982" cy="294153"/>
          </a:xfrm>
          <a:prstGeom prst="roundRect">
            <a:avLst>
              <a:gd name="adj" fmla="val 50000"/>
            </a:avLst>
          </a:prstGeom>
          <a:solidFill>
            <a:srgbClr val="FFFFFF">
              <a:lumMod val="75000"/>
            </a:srgbClr>
          </a:solidFill>
          <a:ln w="19050"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角丸四角形 19"/>
          <p:cNvSpPr/>
          <p:nvPr/>
        </p:nvSpPr>
        <p:spPr bwMode="auto">
          <a:xfrm rot="18749988" flipH="1">
            <a:off x="1560846" y="2237892"/>
            <a:ext cx="623757" cy="294153"/>
          </a:xfrm>
          <a:prstGeom prst="roundRect">
            <a:avLst>
              <a:gd name="adj" fmla="val 50000"/>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角丸四角形 20"/>
          <p:cNvSpPr/>
          <p:nvPr/>
        </p:nvSpPr>
        <p:spPr bwMode="auto">
          <a:xfrm rot="3571161">
            <a:off x="445727" y="2216589"/>
            <a:ext cx="623757" cy="294153"/>
          </a:xfrm>
          <a:prstGeom prst="roundRect">
            <a:avLst>
              <a:gd name="adj" fmla="val 50000"/>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弦 21"/>
          <p:cNvSpPr/>
          <p:nvPr/>
        </p:nvSpPr>
        <p:spPr bwMode="auto">
          <a:xfrm flipH="1">
            <a:off x="1100599" y="2041138"/>
            <a:ext cx="130318" cy="127959"/>
          </a:xfrm>
          <a:prstGeom prst="chord">
            <a:avLst>
              <a:gd name="adj1" fmla="val 9956643"/>
              <a:gd name="adj2" fmla="val 865991"/>
            </a:avLst>
          </a:prstGeom>
          <a:solidFill>
            <a:srgbClr val="FFFFFF">
              <a:lumMod val="75000"/>
            </a:srgbClr>
          </a:solidFill>
          <a:ln w="952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円/楕円 22"/>
          <p:cNvSpPr/>
          <p:nvPr/>
        </p:nvSpPr>
        <p:spPr>
          <a:xfrm flipH="1">
            <a:off x="1122300" y="1576977"/>
            <a:ext cx="108000" cy="108000"/>
          </a:xfrm>
          <a:prstGeom prst="ellipse">
            <a:avLst/>
          </a:prstGeom>
          <a:solidFill>
            <a:srgbClr val="FFFFFF">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フリーフォーム 23"/>
          <p:cNvSpPr/>
          <p:nvPr/>
        </p:nvSpPr>
        <p:spPr>
          <a:xfrm flipH="1">
            <a:off x="989380" y="1587952"/>
            <a:ext cx="147637" cy="38100"/>
          </a:xfrm>
          <a:custGeom>
            <a:avLst/>
            <a:gdLst>
              <a:gd name="connsiteX0" fmla="*/ 0 w 133350"/>
              <a:gd name="connsiteY0" fmla="*/ 38100 h 38100"/>
              <a:gd name="connsiteX1" fmla="*/ 50006 w 133350"/>
              <a:gd name="connsiteY1" fmla="*/ 38100 h 38100"/>
              <a:gd name="connsiteX2" fmla="*/ 69056 w 133350"/>
              <a:gd name="connsiteY2" fmla="*/ 0 h 38100"/>
              <a:gd name="connsiteX3" fmla="*/ 133350 w 133350"/>
              <a:gd name="connsiteY3" fmla="*/ 0 h 38100"/>
              <a:gd name="connsiteX4" fmla="*/ 133350 w 133350"/>
              <a:gd name="connsiteY4" fmla="*/ 2381 h 38100"/>
              <a:gd name="connsiteX0" fmla="*/ 0 w 147637"/>
              <a:gd name="connsiteY0" fmla="*/ 38100 h 38100"/>
              <a:gd name="connsiteX1" fmla="*/ 50006 w 147637"/>
              <a:gd name="connsiteY1" fmla="*/ 38100 h 38100"/>
              <a:gd name="connsiteX2" fmla="*/ 69056 w 147637"/>
              <a:gd name="connsiteY2" fmla="*/ 0 h 38100"/>
              <a:gd name="connsiteX3" fmla="*/ 133350 w 147637"/>
              <a:gd name="connsiteY3" fmla="*/ 0 h 38100"/>
              <a:gd name="connsiteX4" fmla="*/ 147637 w 147637"/>
              <a:gd name="connsiteY4" fmla="*/ 0 h 38100"/>
              <a:gd name="connsiteX0" fmla="*/ 0 w 147637"/>
              <a:gd name="connsiteY0" fmla="*/ 38100 h 38100"/>
              <a:gd name="connsiteX1" fmla="*/ 50006 w 147637"/>
              <a:gd name="connsiteY1" fmla="*/ 38100 h 38100"/>
              <a:gd name="connsiteX2" fmla="*/ 69056 w 147637"/>
              <a:gd name="connsiteY2" fmla="*/ 0 h 38100"/>
              <a:gd name="connsiteX3" fmla="*/ 147637 w 147637"/>
              <a:gd name="connsiteY3" fmla="*/ 0 h 38100"/>
            </a:gdLst>
            <a:ahLst/>
            <a:cxnLst>
              <a:cxn ang="0">
                <a:pos x="connsiteX0" y="connsiteY0"/>
              </a:cxn>
              <a:cxn ang="0">
                <a:pos x="connsiteX1" y="connsiteY1"/>
              </a:cxn>
              <a:cxn ang="0">
                <a:pos x="connsiteX2" y="connsiteY2"/>
              </a:cxn>
              <a:cxn ang="0">
                <a:pos x="connsiteX3" y="connsiteY3"/>
              </a:cxn>
            </a:cxnLst>
            <a:rect l="l" t="t" r="r" b="b"/>
            <a:pathLst>
              <a:path w="147637" h="38100">
                <a:moveTo>
                  <a:pt x="0" y="38100"/>
                </a:moveTo>
                <a:lnTo>
                  <a:pt x="50006" y="38100"/>
                </a:lnTo>
                <a:lnTo>
                  <a:pt x="69056" y="0"/>
                </a:lnTo>
                <a:lnTo>
                  <a:pt x="147637" y="0"/>
                </a:lnTo>
              </a:path>
            </a:pathLst>
          </a:custGeom>
          <a:noFill/>
          <a:ln w="285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フリーフォーム 24"/>
          <p:cNvSpPr/>
          <p:nvPr/>
        </p:nvSpPr>
        <p:spPr>
          <a:xfrm flipH="1">
            <a:off x="1028832" y="1619138"/>
            <a:ext cx="88106" cy="78581"/>
          </a:xfrm>
          <a:custGeom>
            <a:avLst/>
            <a:gdLst>
              <a:gd name="connsiteX0" fmla="*/ 0 w 133350"/>
              <a:gd name="connsiteY0" fmla="*/ 38100 h 38100"/>
              <a:gd name="connsiteX1" fmla="*/ 50006 w 133350"/>
              <a:gd name="connsiteY1" fmla="*/ 38100 h 38100"/>
              <a:gd name="connsiteX2" fmla="*/ 69056 w 133350"/>
              <a:gd name="connsiteY2" fmla="*/ 0 h 38100"/>
              <a:gd name="connsiteX3" fmla="*/ 133350 w 133350"/>
              <a:gd name="connsiteY3" fmla="*/ 0 h 38100"/>
              <a:gd name="connsiteX4" fmla="*/ 133350 w 133350"/>
              <a:gd name="connsiteY4" fmla="*/ 2381 h 38100"/>
              <a:gd name="connsiteX0" fmla="*/ 0 w 147637"/>
              <a:gd name="connsiteY0" fmla="*/ 38100 h 38100"/>
              <a:gd name="connsiteX1" fmla="*/ 50006 w 147637"/>
              <a:gd name="connsiteY1" fmla="*/ 38100 h 38100"/>
              <a:gd name="connsiteX2" fmla="*/ 69056 w 147637"/>
              <a:gd name="connsiteY2" fmla="*/ 0 h 38100"/>
              <a:gd name="connsiteX3" fmla="*/ 133350 w 147637"/>
              <a:gd name="connsiteY3" fmla="*/ 0 h 38100"/>
              <a:gd name="connsiteX4" fmla="*/ 147637 w 147637"/>
              <a:gd name="connsiteY4" fmla="*/ 0 h 38100"/>
              <a:gd name="connsiteX0" fmla="*/ 0 w 133350"/>
              <a:gd name="connsiteY0" fmla="*/ 38100 h 38100"/>
              <a:gd name="connsiteX1" fmla="*/ 50006 w 133350"/>
              <a:gd name="connsiteY1" fmla="*/ 38100 h 38100"/>
              <a:gd name="connsiteX2" fmla="*/ 69056 w 133350"/>
              <a:gd name="connsiteY2" fmla="*/ 0 h 38100"/>
              <a:gd name="connsiteX3" fmla="*/ 133350 w 133350"/>
              <a:gd name="connsiteY3" fmla="*/ 0 h 38100"/>
              <a:gd name="connsiteX0" fmla="*/ 0 w 83344"/>
              <a:gd name="connsiteY0" fmla="*/ 38100 h 38100"/>
              <a:gd name="connsiteX1" fmla="*/ 19050 w 83344"/>
              <a:gd name="connsiteY1" fmla="*/ 0 h 38100"/>
              <a:gd name="connsiteX2" fmla="*/ 83344 w 83344"/>
              <a:gd name="connsiteY2" fmla="*/ 0 h 38100"/>
              <a:gd name="connsiteX0" fmla="*/ 9525 w 64294"/>
              <a:gd name="connsiteY0" fmla="*/ 0 h 76200"/>
              <a:gd name="connsiteX1" fmla="*/ 0 w 64294"/>
              <a:gd name="connsiteY1" fmla="*/ 76200 h 76200"/>
              <a:gd name="connsiteX2" fmla="*/ 64294 w 64294"/>
              <a:gd name="connsiteY2" fmla="*/ 76200 h 76200"/>
              <a:gd name="connsiteX0" fmla="*/ 33337 w 88106"/>
              <a:gd name="connsiteY0" fmla="*/ 0 h 78581"/>
              <a:gd name="connsiteX1" fmla="*/ 0 w 88106"/>
              <a:gd name="connsiteY1" fmla="*/ 78581 h 78581"/>
              <a:gd name="connsiteX2" fmla="*/ 88106 w 88106"/>
              <a:gd name="connsiteY2" fmla="*/ 76200 h 78581"/>
            </a:gdLst>
            <a:ahLst/>
            <a:cxnLst>
              <a:cxn ang="0">
                <a:pos x="connsiteX0" y="connsiteY0"/>
              </a:cxn>
              <a:cxn ang="0">
                <a:pos x="connsiteX1" y="connsiteY1"/>
              </a:cxn>
              <a:cxn ang="0">
                <a:pos x="connsiteX2" y="connsiteY2"/>
              </a:cxn>
            </a:cxnLst>
            <a:rect l="l" t="t" r="r" b="b"/>
            <a:pathLst>
              <a:path w="88106" h="78581">
                <a:moveTo>
                  <a:pt x="33337" y="0"/>
                </a:moveTo>
                <a:lnTo>
                  <a:pt x="0" y="78581"/>
                </a:lnTo>
                <a:lnTo>
                  <a:pt x="88106" y="76200"/>
                </a:lnTo>
              </a:path>
            </a:pathLst>
          </a:custGeom>
          <a:noFill/>
          <a:ln w="285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正方形/長方形 29"/>
          <p:cNvSpPr/>
          <p:nvPr/>
        </p:nvSpPr>
        <p:spPr bwMode="auto">
          <a:xfrm rot="3780000" flipH="1">
            <a:off x="1334353" y="1729007"/>
            <a:ext cx="45719" cy="504000"/>
          </a:xfrm>
          <a:prstGeom prst="rect">
            <a:avLst/>
          </a:prstGeom>
          <a:solidFill>
            <a:srgbClr val="FFFFFF">
              <a:lumMod val="75000"/>
            </a:srgbClr>
          </a:solidFill>
          <a:ln w="952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p:cNvSpPr/>
          <p:nvPr/>
        </p:nvSpPr>
        <p:spPr bwMode="auto">
          <a:xfrm rot="7260000" flipH="1">
            <a:off x="1341485" y="1491830"/>
            <a:ext cx="45719" cy="504000"/>
          </a:xfrm>
          <a:prstGeom prst="rect">
            <a:avLst/>
          </a:prstGeom>
          <a:solidFill>
            <a:srgbClr val="FFFFFF">
              <a:lumMod val="75000"/>
            </a:srgbClr>
          </a:solidFill>
          <a:ln w="952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円/楕円 31"/>
          <p:cNvSpPr/>
          <p:nvPr/>
        </p:nvSpPr>
        <p:spPr>
          <a:xfrm flipH="1">
            <a:off x="1495872" y="1800289"/>
            <a:ext cx="108000" cy="108000"/>
          </a:xfrm>
          <a:prstGeom prst="ellipse">
            <a:avLst/>
          </a:prstGeom>
          <a:solidFill>
            <a:srgbClr val="FFFFFF">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33" name="Picture 16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99026" y="4036343"/>
            <a:ext cx="720000" cy="720000"/>
          </a:xfrm>
          <a:prstGeom prst="rect">
            <a:avLst/>
          </a:prstGeom>
        </p:spPr>
      </p:pic>
      <p:pic>
        <p:nvPicPr>
          <p:cNvPr id="34" name="Picture 16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70135" y="4677045"/>
            <a:ext cx="1083864" cy="1083864"/>
          </a:xfrm>
          <a:prstGeom prst="rect">
            <a:avLst/>
          </a:prstGeom>
        </p:spPr>
      </p:pic>
      <p:pic>
        <p:nvPicPr>
          <p:cNvPr id="35" name="Picture 17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26109" y="4932827"/>
            <a:ext cx="573061" cy="573061"/>
          </a:xfrm>
          <a:prstGeom prst="rect">
            <a:avLst/>
          </a:prstGeom>
        </p:spPr>
      </p:pic>
      <p:pic>
        <p:nvPicPr>
          <p:cNvPr id="36" name="Picture 18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45035" y="5177752"/>
            <a:ext cx="1025907" cy="1025907"/>
          </a:xfrm>
          <a:prstGeom prst="rect">
            <a:avLst/>
          </a:prstGeom>
        </p:spPr>
      </p:pic>
      <p:pic>
        <p:nvPicPr>
          <p:cNvPr id="37" name="Picture 18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875784" y="5555379"/>
            <a:ext cx="720000" cy="720000"/>
          </a:xfrm>
          <a:prstGeom prst="rect">
            <a:avLst/>
          </a:prstGeom>
        </p:spPr>
      </p:pic>
      <p:pic>
        <p:nvPicPr>
          <p:cNvPr id="38" name="Picture 2"/>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rot="16200000" flipH="1">
            <a:off x="1451252" y="3829551"/>
            <a:ext cx="269367" cy="720000"/>
          </a:xfrm>
          <a:prstGeom prst="rect">
            <a:avLst/>
          </a:prstGeom>
        </p:spPr>
      </p:pic>
      <p:pic>
        <p:nvPicPr>
          <p:cNvPr id="39" name="Picture 16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301914" y="2223310"/>
            <a:ext cx="436712" cy="436712"/>
          </a:xfrm>
          <a:prstGeom prst="rect">
            <a:avLst/>
          </a:prstGeom>
        </p:spPr>
      </p:pic>
      <p:pic>
        <p:nvPicPr>
          <p:cNvPr id="40" name="Picture 19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380619" y="1973565"/>
            <a:ext cx="360000" cy="360000"/>
          </a:xfrm>
          <a:prstGeom prst="rect">
            <a:avLst/>
          </a:prstGeom>
        </p:spPr>
      </p:pic>
      <p:pic>
        <p:nvPicPr>
          <p:cNvPr id="41" name="Picture 3"/>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123799" y="1803892"/>
            <a:ext cx="720000" cy="447467"/>
          </a:xfrm>
          <a:prstGeom prst="rect">
            <a:avLst/>
          </a:prstGeom>
        </p:spPr>
      </p:pic>
      <p:pic>
        <p:nvPicPr>
          <p:cNvPr id="42" name="Picture 170"/>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28186" y="4203335"/>
            <a:ext cx="944294" cy="944294"/>
          </a:xfrm>
          <a:prstGeom prst="rect">
            <a:avLst/>
          </a:prstGeom>
        </p:spPr>
      </p:pic>
      <p:pic>
        <p:nvPicPr>
          <p:cNvPr id="43" name="Picture 2"/>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1432539" y="4299520"/>
            <a:ext cx="291176" cy="475523"/>
          </a:xfrm>
          <a:prstGeom prst="rect">
            <a:avLst/>
          </a:prstGeom>
        </p:spPr>
      </p:pic>
      <p:pic>
        <p:nvPicPr>
          <p:cNvPr id="44" name="Picture 16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99026" y="1793565"/>
            <a:ext cx="720000" cy="720000"/>
          </a:xfrm>
          <a:prstGeom prst="rect">
            <a:avLst/>
          </a:prstGeom>
        </p:spPr>
      </p:pic>
      <p:pic>
        <p:nvPicPr>
          <p:cNvPr id="45" name="Picture 16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491959" y="4605465"/>
            <a:ext cx="436712" cy="436712"/>
          </a:xfrm>
          <a:prstGeom prst="rect">
            <a:avLst/>
          </a:prstGeom>
        </p:spPr>
      </p:pic>
      <p:pic>
        <p:nvPicPr>
          <p:cNvPr id="46" name="Picture 65"/>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408781" y="1298227"/>
            <a:ext cx="1821101" cy="1821101"/>
          </a:xfrm>
          <a:prstGeom prst="rect">
            <a:avLst/>
          </a:prstGeom>
        </p:spPr>
      </p:pic>
      <p:pic>
        <p:nvPicPr>
          <p:cNvPr id="47" name="Picture 188"/>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963249" y="2232063"/>
            <a:ext cx="1073458" cy="1073458"/>
          </a:xfrm>
          <a:prstGeom prst="rect">
            <a:avLst/>
          </a:prstGeom>
        </p:spPr>
      </p:pic>
      <p:pic>
        <p:nvPicPr>
          <p:cNvPr id="48" name="Picture 65"/>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7355107" y="1470099"/>
            <a:ext cx="1397996" cy="1397996"/>
          </a:xfrm>
          <a:prstGeom prst="rect">
            <a:avLst/>
          </a:prstGeom>
        </p:spPr>
      </p:pic>
      <p:pic>
        <p:nvPicPr>
          <p:cNvPr id="49" name="Picture 65"/>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7419229" y="3598993"/>
            <a:ext cx="1397996" cy="1397996"/>
          </a:xfrm>
          <a:prstGeom prst="rect">
            <a:avLst/>
          </a:prstGeom>
        </p:spPr>
      </p:pic>
      <p:pic>
        <p:nvPicPr>
          <p:cNvPr id="50" name="Picture 68"/>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6476826" y="5356573"/>
            <a:ext cx="676190" cy="676190"/>
          </a:xfrm>
          <a:prstGeom prst="rect">
            <a:avLst/>
          </a:prstGeom>
        </p:spPr>
      </p:pic>
      <p:pic>
        <p:nvPicPr>
          <p:cNvPr id="51" name="Picture 60">
            <a:extLst>
              <a:ext uri="{FF2B5EF4-FFF2-40B4-BE49-F238E27FC236}">
                <a16:creationId xmlns:a16="http://schemas.microsoft.com/office/drawing/2014/main" id="{A9857C85-928F-094D-819C-F46943A6AFC9}"/>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4418100" y="2737452"/>
            <a:ext cx="795070" cy="795070"/>
          </a:xfrm>
          <a:prstGeom prst="rect">
            <a:avLst/>
          </a:prstGeom>
        </p:spPr>
      </p:pic>
      <p:pic>
        <p:nvPicPr>
          <p:cNvPr id="52" name="Picture 18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569115" y="5565341"/>
            <a:ext cx="720000" cy="720000"/>
          </a:xfrm>
          <a:prstGeom prst="rect">
            <a:avLst/>
          </a:prstGeom>
        </p:spPr>
      </p:pic>
      <p:pic>
        <p:nvPicPr>
          <p:cNvPr id="53" name="図 52">
            <a:extLst>
              <a:ext uri="{FF2B5EF4-FFF2-40B4-BE49-F238E27FC236}">
                <a16:creationId xmlns:a16="http://schemas.microsoft.com/office/drawing/2014/main" id="{F5115A90-89DA-E743-8320-FC0B35479E59}"/>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3739477" y="2763403"/>
            <a:ext cx="760501" cy="760501"/>
          </a:xfrm>
          <a:prstGeom prst="rect">
            <a:avLst/>
          </a:prstGeom>
        </p:spPr>
      </p:pic>
      <p:cxnSp>
        <p:nvCxnSpPr>
          <p:cNvPr id="54" name="直線コネクタ 53"/>
          <p:cNvCxnSpPr>
            <a:stCxn id="41" idx="3"/>
          </p:cNvCxnSpPr>
          <p:nvPr/>
        </p:nvCxnSpPr>
        <p:spPr>
          <a:xfrm flipV="1">
            <a:off x="1843799" y="2020284"/>
            <a:ext cx="612000" cy="7342"/>
          </a:xfrm>
          <a:prstGeom prst="line">
            <a:avLst/>
          </a:prstGeom>
          <a:noFill/>
          <a:ln w="28575" cap="flat" cmpd="sng" algn="ctr">
            <a:solidFill>
              <a:srgbClr val="006487">
                <a:lumMod val="60000"/>
                <a:lumOff val="40000"/>
              </a:srgbClr>
            </a:solidFill>
            <a:prstDash val="solid"/>
            <a:miter lim="800000"/>
            <a:headEnd type="triangle"/>
            <a:tailEnd type="triangle"/>
          </a:ln>
          <a:effectLst/>
        </p:spPr>
      </p:cxnSp>
      <p:cxnSp>
        <p:nvCxnSpPr>
          <p:cNvPr id="55" name="直線コネクタ 54"/>
          <p:cNvCxnSpPr/>
          <p:nvPr/>
        </p:nvCxnSpPr>
        <p:spPr>
          <a:xfrm>
            <a:off x="3047382" y="2027625"/>
            <a:ext cx="544165" cy="372603"/>
          </a:xfrm>
          <a:prstGeom prst="line">
            <a:avLst/>
          </a:prstGeom>
          <a:noFill/>
          <a:ln w="28575" cap="flat" cmpd="sng" algn="ctr">
            <a:solidFill>
              <a:srgbClr val="006487">
                <a:lumMod val="60000"/>
                <a:lumOff val="40000"/>
              </a:srgbClr>
            </a:solidFill>
            <a:prstDash val="solid"/>
            <a:miter lim="800000"/>
            <a:headEnd type="triangle"/>
            <a:tailEnd type="triangle"/>
          </a:ln>
          <a:effectLst/>
        </p:spPr>
      </p:cxnSp>
      <p:cxnSp>
        <p:nvCxnSpPr>
          <p:cNvPr id="56" name="直線コネクタ 55"/>
          <p:cNvCxnSpPr/>
          <p:nvPr/>
        </p:nvCxnSpPr>
        <p:spPr>
          <a:xfrm>
            <a:off x="1764906" y="4312649"/>
            <a:ext cx="690893" cy="0"/>
          </a:xfrm>
          <a:prstGeom prst="line">
            <a:avLst/>
          </a:prstGeom>
          <a:noFill/>
          <a:ln w="28575" cap="flat" cmpd="sng" algn="ctr">
            <a:solidFill>
              <a:srgbClr val="006487">
                <a:lumMod val="60000"/>
                <a:lumOff val="40000"/>
              </a:srgbClr>
            </a:solidFill>
            <a:prstDash val="solid"/>
            <a:miter lim="800000"/>
            <a:headEnd type="triangle"/>
            <a:tailEnd type="triangle"/>
          </a:ln>
          <a:effectLst/>
        </p:spPr>
      </p:cxnSp>
      <p:cxnSp>
        <p:nvCxnSpPr>
          <p:cNvPr id="57" name="直線コネクタ 56"/>
          <p:cNvCxnSpPr/>
          <p:nvPr/>
        </p:nvCxnSpPr>
        <p:spPr>
          <a:xfrm flipV="1">
            <a:off x="3047382" y="2441666"/>
            <a:ext cx="544165" cy="1846272"/>
          </a:xfrm>
          <a:prstGeom prst="line">
            <a:avLst/>
          </a:prstGeom>
          <a:noFill/>
          <a:ln w="28575" cap="flat" cmpd="sng" algn="ctr">
            <a:solidFill>
              <a:srgbClr val="006487">
                <a:lumMod val="60000"/>
                <a:lumOff val="40000"/>
              </a:srgbClr>
            </a:solidFill>
            <a:prstDash val="solid"/>
            <a:miter lim="800000"/>
            <a:headEnd type="triangle"/>
            <a:tailEnd type="triangle"/>
          </a:ln>
          <a:effectLst/>
        </p:spPr>
      </p:cxnSp>
      <p:cxnSp>
        <p:nvCxnSpPr>
          <p:cNvPr id="60" name="直線コネクタ 59"/>
          <p:cNvCxnSpPr/>
          <p:nvPr/>
        </p:nvCxnSpPr>
        <p:spPr>
          <a:xfrm flipV="1">
            <a:off x="5133311" y="2361950"/>
            <a:ext cx="2316398" cy="0"/>
          </a:xfrm>
          <a:prstGeom prst="line">
            <a:avLst/>
          </a:prstGeom>
          <a:noFill/>
          <a:ln w="76200" cap="flat" cmpd="sng" algn="ctr">
            <a:solidFill>
              <a:srgbClr val="006487">
                <a:lumMod val="60000"/>
                <a:lumOff val="40000"/>
              </a:srgbClr>
            </a:solidFill>
            <a:prstDash val="solid"/>
            <a:miter lim="800000"/>
            <a:tailEnd type="triangle" w="med" len="med"/>
          </a:ln>
          <a:effectLst/>
        </p:spPr>
      </p:cxnSp>
      <p:cxnSp>
        <p:nvCxnSpPr>
          <p:cNvPr id="61" name="カギ線コネクタ 60"/>
          <p:cNvCxnSpPr/>
          <p:nvPr/>
        </p:nvCxnSpPr>
        <p:spPr>
          <a:xfrm>
            <a:off x="5133311" y="2363665"/>
            <a:ext cx="2416761" cy="2173616"/>
          </a:xfrm>
          <a:prstGeom prst="bentConnector3">
            <a:avLst>
              <a:gd name="adj1" fmla="val 52045"/>
            </a:avLst>
          </a:prstGeom>
          <a:noFill/>
          <a:ln w="76200" cap="flat" cmpd="sng" algn="ctr">
            <a:solidFill>
              <a:srgbClr val="006487">
                <a:lumMod val="60000"/>
                <a:lumOff val="40000"/>
              </a:srgbClr>
            </a:solidFill>
            <a:prstDash val="solid"/>
            <a:miter lim="800000"/>
            <a:tailEnd type="triangle"/>
          </a:ln>
          <a:effectLst/>
        </p:spPr>
      </p:cxnSp>
      <p:cxnSp>
        <p:nvCxnSpPr>
          <p:cNvPr id="62" name="直線コネクタ 61"/>
          <p:cNvCxnSpPr/>
          <p:nvPr/>
        </p:nvCxnSpPr>
        <p:spPr>
          <a:xfrm>
            <a:off x="7058122" y="5677137"/>
            <a:ext cx="540000" cy="0"/>
          </a:xfrm>
          <a:prstGeom prst="line">
            <a:avLst/>
          </a:prstGeom>
          <a:noFill/>
          <a:ln w="76200" cap="flat" cmpd="sng" algn="ctr">
            <a:solidFill>
              <a:srgbClr val="006487">
                <a:lumMod val="60000"/>
                <a:lumOff val="40000"/>
              </a:srgbClr>
            </a:solidFill>
            <a:prstDash val="solid"/>
            <a:miter lim="800000"/>
            <a:tailEnd type="triangle"/>
          </a:ln>
          <a:effectLst/>
        </p:spPr>
      </p:cxnSp>
      <p:cxnSp>
        <p:nvCxnSpPr>
          <p:cNvPr id="63" name="直線コネクタ 62"/>
          <p:cNvCxnSpPr/>
          <p:nvPr/>
        </p:nvCxnSpPr>
        <p:spPr>
          <a:xfrm flipV="1">
            <a:off x="6358856" y="5695286"/>
            <a:ext cx="180000" cy="0"/>
          </a:xfrm>
          <a:prstGeom prst="line">
            <a:avLst/>
          </a:prstGeom>
          <a:noFill/>
          <a:ln w="76200" cap="flat" cmpd="sng" algn="ctr">
            <a:solidFill>
              <a:srgbClr val="006487">
                <a:lumMod val="60000"/>
                <a:lumOff val="40000"/>
              </a:srgbClr>
            </a:solidFill>
            <a:prstDash val="solid"/>
            <a:miter lim="800000"/>
          </a:ln>
          <a:effectLst/>
        </p:spPr>
      </p:cxnSp>
      <p:cxnSp>
        <p:nvCxnSpPr>
          <p:cNvPr id="64" name="直線コネクタ 63"/>
          <p:cNvCxnSpPr/>
          <p:nvPr/>
        </p:nvCxnSpPr>
        <p:spPr>
          <a:xfrm>
            <a:off x="6388857" y="4528761"/>
            <a:ext cx="0" cy="1148376"/>
          </a:xfrm>
          <a:prstGeom prst="line">
            <a:avLst/>
          </a:prstGeom>
          <a:noFill/>
          <a:ln w="76200" cap="flat" cmpd="sng" algn="ctr">
            <a:solidFill>
              <a:srgbClr val="006487">
                <a:lumMod val="60000"/>
                <a:lumOff val="40000"/>
              </a:srgbClr>
            </a:solidFill>
            <a:prstDash val="solid"/>
            <a:miter lim="800000"/>
          </a:ln>
          <a:effectLst/>
        </p:spPr>
      </p:cxnSp>
      <p:cxnSp>
        <p:nvCxnSpPr>
          <p:cNvPr id="65" name="カギ線コネクタ 64"/>
          <p:cNvCxnSpPr/>
          <p:nvPr/>
        </p:nvCxnSpPr>
        <p:spPr>
          <a:xfrm>
            <a:off x="6388857" y="4535436"/>
            <a:ext cx="1209265" cy="912720"/>
          </a:xfrm>
          <a:prstGeom prst="bentConnector3">
            <a:avLst>
              <a:gd name="adj1" fmla="val 57494"/>
            </a:avLst>
          </a:prstGeom>
          <a:noFill/>
          <a:ln w="76200" cap="flat" cmpd="sng" algn="ctr">
            <a:solidFill>
              <a:srgbClr val="006487">
                <a:lumMod val="60000"/>
                <a:lumOff val="40000"/>
              </a:srgbClr>
            </a:solidFill>
            <a:prstDash val="solid"/>
            <a:miter lim="800000"/>
            <a:tailEnd type="triangle"/>
          </a:ln>
          <a:effectLst/>
        </p:spPr>
      </p:cxnSp>
      <p:sp>
        <p:nvSpPr>
          <p:cNvPr id="66" name="正方形/長方形 65"/>
          <p:cNvSpPr/>
          <p:nvPr/>
        </p:nvSpPr>
        <p:spPr>
          <a:xfrm>
            <a:off x="3321547" y="1383984"/>
            <a:ext cx="5495678" cy="2390876"/>
          </a:xfrm>
          <a:prstGeom prst="rect">
            <a:avLst/>
          </a:prstGeom>
          <a:noFill/>
          <a:ln w="12700" cap="flat" cmpd="sng" algn="ctr">
            <a:solidFill>
              <a:srgbClr val="DC691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Arial"/>
              <a:cs typeface="+mn-cs"/>
            </a:endParaRPr>
          </a:p>
        </p:txBody>
      </p:sp>
      <p:pic>
        <p:nvPicPr>
          <p:cNvPr id="67" name="Picture 4"/>
          <p:cNvPicPr>
            <a:picLocks noChangeAspect="1" noChangeArrowheads="1"/>
          </p:cNvPicPr>
          <p:nvPr/>
        </p:nvPicPr>
        <p:blipFill>
          <a:blip r:embed="rId23" cstate="screen">
            <a:extLst>
              <a:ext uri="{BEBA8EAE-BF5A-486C-A8C5-ECC9F3942E4B}">
                <a14:imgProps xmlns:a14="http://schemas.microsoft.com/office/drawing/2010/main">
                  <a14:imgLayer r:embed="rId24">
                    <a14:imgEffect>
                      <a14:backgroundRemoval t="9894" b="92403" l="5125" r="100000">
                        <a14:foregroundMark x1="28250" y1="63958" x2="28250" y2="63958"/>
                        <a14:foregroundMark x1="34000" y1="60954" x2="34000" y2="60954"/>
                        <a14:foregroundMark x1="35750" y1="58834" x2="35750" y2="58834"/>
                        <a14:foregroundMark x1="34250" y1="53004" x2="34250" y2="53004"/>
                        <a14:foregroundMark x1="32500" y1="48233" x2="32500" y2="48233"/>
                        <a14:foregroundMark x1="32500" y1="46996" x2="32500" y2="46996"/>
                        <a14:foregroundMark x1="31000" y1="53357" x2="31000" y2="53357"/>
                        <a14:foregroundMark x1="30750" y1="55124" x2="30750" y2="55124"/>
                        <a14:foregroundMark x1="29250" y1="59364" x2="29250" y2="59364"/>
                        <a14:foregroundMark x1="40250" y1="49117" x2="40250" y2="49117"/>
                        <a14:foregroundMark x1="41250" y1="55477" x2="41250" y2="55477"/>
                        <a14:foregroundMark x1="41500" y1="60247" x2="41500" y2="60247"/>
                        <a14:foregroundMark x1="42375" y1="63074" x2="42375" y2="63074"/>
                        <a14:foregroundMark x1="43000" y1="64488" x2="43000" y2="64488"/>
                        <a14:foregroundMark x1="45750" y1="54240" x2="45750" y2="54240"/>
                        <a14:foregroundMark x1="47250" y1="49117" x2="47250" y2="49117"/>
                        <a14:foregroundMark x1="47750" y1="48233" x2="47750" y2="48233"/>
                        <a14:foregroundMark x1="50750" y1="58127" x2="50750" y2="58127"/>
                        <a14:foregroundMark x1="53250" y1="65724" x2="53250" y2="65724"/>
                        <a14:foregroundMark x1="53250" y1="66078" x2="53250" y2="66078"/>
                        <a14:foregroundMark x1="53750" y1="58834" x2="53750" y2="58834"/>
                        <a14:foregroundMark x1="55250" y1="54240" x2="55250" y2="54240"/>
                        <a14:foregroundMark x1="68750" y1="48233" x2="68750" y2="48233"/>
                        <a14:foregroundMark x1="66750" y1="45760" x2="66750" y2="45760"/>
                        <a14:foregroundMark x1="62250" y1="46996" x2="62250" y2="46996"/>
                        <a14:foregroundMark x1="61625" y1="52120" x2="61625" y2="52120"/>
                        <a14:foregroundMark x1="63750" y1="56714" x2="63750" y2="56714"/>
                        <a14:foregroundMark x1="67250" y1="59364" x2="67250" y2="59364"/>
                        <a14:foregroundMark x1="69125" y1="65194" x2="69125" y2="65194"/>
                        <a14:foregroundMark x1="64250" y1="70318" x2="64250" y2="70318"/>
                      </a14:backgroundRemoval>
                    </a14:imgEffect>
                  </a14:imgLayer>
                </a14:imgProps>
              </a:ext>
              <a:ext uri="{28A0092B-C50C-407E-A947-70E740481C1C}">
                <a14:useLocalDpi xmlns:a14="http://schemas.microsoft.com/office/drawing/2010/main"/>
              </a:ext>
            </a:extLst>
          </a:blip>
          <a:srcRect/>
          <a:stretch>
            <a:fillRect/>
          </a:stretch>
        </p:blipFill>
        <p:spPr bwMode="auto">
          <a:xfrm>
            <a:off x="3435995" y="1044743"/>
            <a:ext cx="867400" cy="61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8" name="Picture 7"/>
          <p:cNvPicPr>
            <a:picLocks noChangeAspect="1" noChangeArrowheads="1"/>
          </p:cNvPicPr>
          <p:nvPr/>
        </p:nvPicPr>
        <p:blipFill rotWithShape="1">
          <a:blip r:embed="rId25" cstate="screen">
            <a:extLst>
              <a:ext uri="{28A0092B-C50C-407E-A947-70E740481C1C}">
                <a14:useLocalDpi xmlns:a14="http://schemas.microsoft.com/office/drawing/2010/main"/>
              </a:ext>
            </a:extLst>
          </a:blip>
          <a:srcRect/>
          <a:stretch/>
        </p:blipFill>
        <p:spPr bwMode="auto">
          <a:xfrm>
            <a:off x="7645035" y="4697661"/>
            <a:ext cx="1151025" cy="384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9" name="正方形/長方形 68"/>
          <p:cNvSpPr/>
          <p:nvPr/>
        </p:nvSpPr>
        <p:spPr>
          <a:xfrm>
            <a:off x="1836876" y="3918590"/>
            <a:ext cx="413896" cy="430887"/>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p>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正方形/長方形 69"/>
          <p:cNvSpPr/>
          <p:nvPr/>
        </p:nvSpPr>
        <p:spPr>
          <a:xfrm>
            <a:off x="1906554" y="1627816"/>
            <a:ext cx="413896" cy="430887"/>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p>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正方形/長方形 70"/>
          <p:cNvSpPr/>
          <p:nvPr/>
        </p:nvSpPr>
        <p:spPr>
          <a:xfrm>
            <a:off x="4788831" y="3264104"/>
            <a:ext cx="1669683" cy="707886"/>
          </a:xfrm>
          <a:prstGeom prst="rect">
            <a:avLst/>
          </a:prstGeom>
        </p:spPr>
        <p:txBody>
          <a:bodyPr wrap="square">
            <a:spAutoFit/>
          </a:bodyPr>
          <a:lstStyle/>
          <a:p>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ロボット動作管理アプリ</a:t>
            </a: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画像処理アプリ</a:t>
            </a: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0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（学習・デジタル化 将来）</a:t>
            </a:r>
            <a:endParaRPr lang="en-US" altLang="ja-JP" sz="10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endPar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正方形/長方形 71"/>
          <p:cNvSpPr/>
          <p:nvPr/>
        </p:nvSpPr>
        <p:spPr>
          <a:xfrm>
            <a:off x="3361853" y="3315624"/>
            <a:ext cx="840294" cy="400110"/>
          </a:xfrm>
          <a:prstGeom prst="rect">
            <a:avLst/>
          </a:prstGeom>
        </p:spPr>
        <p:txBody>
          <a:bodyPr wrap="none">
            <a:spAutoFit/>
          </a:bodyPr>
          <a:lstStyle/>
          <a:p>
            <a:pPr algn="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ダッシュボード</a:t>
            </a: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アプリ</a:t>
            </a:r>
          </a:p>
        </p:txBody>
      </p:sp>
      <p:sp>
        <p:nvSpPr>
          <p:cNvPr id="73" name="正方形/長方形 72"/>
          <p:cNvSpPr/>
          <p:nvPr/>
        </p:nvSpPr>
        <p:spPr>
          <a:xfrm>
            <a:off x="5369201" y="5322413"/>
            <a:ext cx="867545" cy="215444"/>
          </a:xfrm>
          <a:prstGeom prst="rect">
            <a:avLst/>
          </a:prstGeom>
        </p:spPr>
        <p:txBody>
          <a:bodyPr wrap="none">
            <a:spAutoFit/>
          </a:bodyPr>
          <a:lstStyle/>
          <a:p>
            <a:pPr algn="ctr"/>
            <a:r>
              <a:rPr lang="ja-JP" altLang="en-US" sz="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スケジュール管理</a:t>
            </a:r>
          </a:p>
        </p:txBody>
      </p:sp>
      <p:sp>
        <p:nvSpPr>
          <p:cNvPr id="74" name="正方形/長方形 73"/>
          <p:cNvSpPr/>
          <p:nvPr/>
        </p:nvSpPr>
        <p:spPr>
          <a:xfrm>
            <a:off x="5345719" y="5868890"/>
            <a:ext cx="832279" cy="215444"/>
          </a:xfrm>
          <a:prstGeom prst="rect">
            <a:avLst/>
          </a:prstGeom>
        </p:spPr>
        <p:txBody>
          <a:bodyPr wrap="none">
            <a:spAutoFit/>
          </a:bodyPr>
          <a:lstStyle/>
          <a:p>
            <a:pPr algn="ctr"/>
            <a:r>
              <a:rPr lang="ja-JP" altLang="en-US" sz="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履歴データ監視</a:t>
            </a:r>
          </a:p>
        </p:txBody>
      </p:sp>
      <p:sp>
        <p:nvSpPr>
          <p:cNvPr id="75" name="正方形/長方形 74"/>
          <p:cNvSpPr/>
          <p:nvPr/>
        </p:nvSpPr>
        <p:spPr>
          <a:xfrm>
            <a:off x="2986059" y="5835938"/>
            <a:ext cx="870751" cy="338554"/>
          </a:xfrm>
          <a:prstGeom prst="rect">
            <a:avLst/>
          </a:prstGeom>
        </p:spPr>
        <p:txBody>
          <a:bodyPr wrap="none">
            <a:spAutoFit/>
          </a:bodyPr>
          <a:lstStyle/>
          <a:p>
            <a:pPr algn="ctr"/>
            <a:r>
              <a:rPr lang="ja-JP" altLang="en-US" sz="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リアルタイムデータ</a:t>
            </a:r>
            <a:endParaRPr lang="en-US" altLang="ja-JP" sz="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アラーム</a:t>
            </a:r>
          </a:p>
        </p:txBody>
      </p:sp>
      <p:sp>
        <p:nvSpPr>
          <p:cNvPr id="76" name="正方形/長方形 75"/>
          <p:cNvSpPr/>
          <p:nvPr/>
        </p:nvSpPr>
        <p:spPr>
          <a:xfrm>
            <a:off x="3012071" y="5372758"/>
            <a:ext cx="851515" cy="215444"/>
          </a:xfrm>
          <a:prstGeom prst="rect">
            <a:avLst/>
          </a:prstGeom>
        </p:spPr>
        <p:txBody>
          <a:bodyPr wrap="none">
            <a:spAutoFit/>
          </a:bodyPr>
          <a:lstStyle/>
          <a:p>
            <a:pPr algn="ctr"/>
            <a:r>
              <a:rPr lang="ja-JP" altLang="en-US" sz="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現在位置・状態</a:t>
            </a:r>
          </a:p>
        </p:txBody>
      </p:sp>
      <p:sp>
        <p:nvSpPr>
          <p:cNvPr id="77" name="正方形/長方形 76"/>
          <p:cNvSpPr/>
          <p:nvPr/>
        </p:nvSpPr>
        <p:spPr>
          <a:xfrm>
            <a:off x="1893204" y="2997397"/>
            <a:ext cx="1374094" cy="523220"/>
          </a:xfrm>
          <a:prstGeom prst="rect">
            <a:avLst/>
          </a:prstGeom>
        </p:spPr>
        <p:txBody>
          <a:bodyPr wrap="none">
            <a:spAutoFit/>
          </a:bodyPr>
          <a:lstStyle/>
          <a:p>
            <a:pPr algn="ctr"/>
            <a:r>
              <a:rPr lang="ja-JP" altLang="en-US" sz="1400" dirty="0">
                <a:solidFill>
                  <a:srgbClr val="FFFFFF">
                    <a:lumMod val="65000"/>
                  </a:srgb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キャリアの閉域網</a:t>
            </a:r>
            <a:endParaRPr lang="en-US" altLang="ja-JP" sz="1400" dirty="0">
              <a:solidFill>
                <a:srgbClr val="FFFFFF">
                  <a:lumMod val="65000"/>
                </a:srgb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400" dirty="0">
                <a:solidFill>
                  <a:srgbClr val="FFFFFF">
                    <a:lumMod val="65000"/>
                  </a:srgb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（グローバル）</a:t>
            </a:r>
          </a:p>
        </p:txBody>
      </p:sp>
      <p:pic>
        <p:nvPicPr>
          <p:cNvPr id="78" name="Picture 8"/>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1461278" y="1114221"/>
            <a:ext cx="607256" cy="2785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9" name="Picture 191"/>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8320217" y="1457972"/>
            <a:ext cx="529960" cy="529960"/>
          </a:xfrm>
          <a:prstGeom prst="rect">
            <a:avLst/>
          </a:prstGeom>
        </p:spPr>
      </p:pic>
      <p:pic>
        <p:nvPicPr>
          <p:cNvPr id="80" name="Picture 19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380619" y="4146609"/>
            <a:ext cx="360000" cy="360000"/>
          </a:xfrm>
          <a:prstGeom prst="rect">
            <a:avLst/>
          </a:prstGeom>
        </p:spPr>
      </p:pic>
      <p:pic>
        <p:nvPicPr>
          <p:cNvPr id="81" name="Picture 19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391808" y="5777057"/>
            <a:ext cx="360000" cy="360000"/>
          </a:xfrm>
          <a:prstGeom prst="rect">
            <a:avLst/>
          </a:prstGeom>
        </p:spPr>
      </p:pic>
      <p:pic>
        <p:nvPicPr>
          <p:cNvPr id="82" name="Picture 19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760834" y="3734824"/>
            <a:ext cx="360000" cy="360000"/>
          </a:xfrm>
          <a:prstGeom prst="rect">
            <a:avLst/>
          </a:prstGeom>
        </p:spPr>
      </p:pic>
      <p:pic>
        <p:nvPicPr>
          <p:cNvPr id="83" name="Picture 19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863586" y="3774860"/>
            <a:ext cx="360000" cy="360000"/>
          </a:xfrm>
          <a:prstGeom prst="rect">
            <a:avLst/>
          </a:prstGeom>
        </p:spPr>
      </p:pic>
      <p:cxnSp>
        <p:nvCxnSpPr>
          <p:cNvPr id="84" name="直線コネクタ 83"/>
          <p:cNvCxnSpPr/>
          <p:nvPr/>
        </p:nvCxnSpPr>
        <p:spPr>
          <a:xfrm>
            <a:off x="6216600" y="671888"/>
            <a:ext cx="0" cy="5624134"/>
          </a:xfrm>
          <a:prstGeom prst="line">
            <a:avLst/>
          </a:prstGeom>
          <a:noFill/>
          <a:ln w="28575" cap="flat" cmpd="sng" algn="ctr">
            <a:solidFill>
              <a:srgbClr val="FFFFFF">
                <a:lumMod val="65000"/>
              </a:srgbClr>
            </a:solidFill>
            <a:prstDash val="dashDot"/>
            <a:miter lim="800000"/>
          </a:ln>
          <a:effectLst/>
        </p:spPr>
      </p:cxnSp>
      <p:sp>
        <p:nvSpPr>
          <p:cNvPr id="85" name="正方形/長方形 84"/>
          <p:cNvSpPr/>
          <p:nvPr/>
        </p:nvSpPr>
        <p:spPr>
          <a:xfrm>
            <a:off x="1042935" y="2674961"/>
            <a:ext cx="691215" cy="307777"/>
          </a:xfrm>
          <a:prstGeom prst="rect">
            <a:avLst/>
          </a:prstGeom>
        </p:spPr>
        <p:txBody>
          <a:bodyPr wrap="none">
            <a:spAutoFit/>
          </a:bodyPr>
          <a:lstStyle/>
          <a:p>
            <a:r>
              <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ロボット</a:t>
            </a:r>
          </a:p>
        </p:txBody>
      </p:sp>
      <p:sp>
        <p:nvSpPr>
          <p:cNvPr id="86" name="正方形/長方形 85"/>
          <p:cNvSpPr/>
          <p:nvPr/>
        </p:nvSpPr>
        <p:spPr>
          <a:xfrm>
            <a:off x="631320" y="4937723"/>
            <a:ext cx="1261884" cy="307777"/>
          </a:xfrm>
          <a:prstGeom prst="rect">
            <a:avLst/>
          </a:prstGeom>
        </p:spPr>
        <p:txBody>
          <a:bodyPr wrap="none">
            <a:spAutoFit/>
          </a:bodyPr>
          <a:lstStyle/>
          <a:p>
            <a:r>
              <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遠隔操作端末</a:t>
            </a:r>
          </a:p>
        </p:txBody>
      </p:sp>
      <p:sp>
        <p:nvSpPr>
          <p:cNvPr id="87" name="正方形/長方形 86"/>
          <p:cNvSpPr/>
          <p:nvPr/>
        </p:nvSpPr>
        <p:spPr>
          <a:xfrm>
            <a:off x="1392542" y="1326680"/>
            <a:ext cx="791820" cy="307777"/>
          </a:xfrm>
          <a:prstGeom prst="rect">
            <a:avLst/>
          </a:prstGeom>
        </p:spPr>
        <p:txBody>
          <a:bodyPr wrap="none">
            <a:spAutoFit/>
          </a:bodyPr>
          <a:lstStyle/>
          <a:p>
            <a:r>
              <a:rPr lang="en-US" altLang="ja-JP" sz="1400" dirty="0">
                <a:solidFill>
                  <a:srgbClr val="E31F26">
                    <a:lumMod val="75000"/>
                  </a:srgb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Zone 1</a:t>
            </a:r>
            <a:endParaRPr lang="ja-JP" altLang="en-US" sz="1400" dirty="0">
              <a:solidFill>
                <a:srgbClr val="E31F26">
                  <a:lumMod val="75000"/>
                </a:srgbClr>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矢印コネクタ 87"/>
          <p:cNvCxnSpPr/>
          <p:nvPr/>
        </p:nvCxnSpPr>
        <p:spPr>
          <a:xfrm>
            <a:off x="6225230" y="993558"/>
            <a:ext cx="2600233" cy="0"/>
          </a:xfrm>
          <a:prstGeom prst="straightConnector1">
            <a:avLst/>
          </a:prstGeom>
          <a:noFill/>
          <a:ln w="28575" cap="flat" cmpd="sng" algn="ctr">
            <a:solidFill>
              <a:srgbClr val="FFFFFF">
                <a:lumMod val="65000"/>
              </a:srgbClr>
            </a:solidFill>
            <a:prstDash val="solid"/>
            <a:miter lim="800000"/>
            <a:headEnd type="arrow"/>
            <a:tailEnd type="arrow"/>
          </a:ln>
          <a:effectLst/>
        </p:spPr>
      </p:cxnSp>
      <p:cxnSp>
        <p:nvCxnSpPr>
          <p:cNvPr id="89" name="直線矢印コネクタ 88"/>
          <p:cNvCxnSpPr/>
          <p:nvPr/>
        </p:nvCxnSpPr>
        <p:spPr>
          <a:xfrm>
            <a:off x="458942" y="985322"/>
            <a:ext cx="5757658" cy="0"/>
          </a:xfrm>
          <a:prstGeom prst="straightConnector1">
            <a:avLst/>
          </a:prstGeom>
          <a:noFill/>
          <a:ln w="28575" cap="flat" cmpd="sng" algn="ctr">
            <a:solidFill>
              <a:srgbClr val="FFFFFF">
                <a:lumMod val="65000"/>
              </a:srgbClr>
            </a:solidFill>
            <a:prstDash val="solid"/>
            <a:miter lim="800000"/>
            <a:headEnd type="arrow"/>
            <a:tailEnd type="arrow"/>
          </a:ln>
          <a:effectLst/>
        </p:spPr>
      </p:cxnSp>
      <p:sp>
        <p:nvSpPr>
          <p:cNvPr id="90" name="正方形/長方形 89"/>
          <p:cNvSpPr/>
          <p:nvPr/>
        </p:nvSpPr>
        <p:spPr>
          <a:xfrm>
            <a:off x="2656790" y="677545"/>
            <a:ext cx="1111202" cy="307777"/>
          </a:xfrm>
          <a:prstGeom prst="rect">
            <a:avLst/>
          </a:prstGeom>
        </p:spPr>
        <p:txBody>
          <a:bodyPr wrap="none">
            <a:spAutoFit/>
          </a:bodyPr>
          <a:lstStyle/>
          <a:p>
            <a:r>
              <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標準システム</a:t>
            </a:r>
          </a:p>
        </p:txBody>
      </p:sp>
      <p:sp>
        <p:nvSpPr>
          <p:cNvPr id="91" name="正方形/長方形 90"/>
          <p:cNvSpPr/>
          <p:nvPr/>
        </p:nvSpPr>
        <p:spPr>
          <a:xfrm>
            <a:off x="6846999" y="685781"/>
            <a:ext cx="1550424" cy="307777"/>
          </a:xfrm>
          <a:prstGeom prst="rect">
            <a:avLst/>
          </a:prstGeom>
        </p:spPr>
        <p:txBody>
          <a:bodyPr wrap="none">
            <a:spAutoFit/>
          </a:bodyPr>
          <a:lstStyle/>
          <a:p>
            <a:r>
              <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オプショナルシステム</a:t>
            </a:r>
          </a:p>
        </p:txBody>
      </p:sp>
      <p:sp>
        <p:nvSpPr>
          <p:cNvPr id="92" name="正方形/長方形 91"/>
          <p:cNvSpPr/>
          <p:nvPr/>
        </p:nvSpPr>
        <p:spPr>
          <a:xfrm>
            <a:off x="7435355" y="5899928"/>
            <a:ext cx="1444626" cy="261610"/>
          </a:xfrm>
          <a:prstGeom prst="rect">
            <a:avLst/>
          </a:prstGeom>
        </p:spPr>
        <p:txBody>
          <a:bodyPr wrap="none">
            <a:spAutoFit/>
          </a:bodyPr>
          <a:lstStyle/>
          <a:p>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ユーザサーバーシステム</a:t>
            </a:r>
          </a:p>
        </p:txBody>
      </p:sp>
      <p:sp>
        <p:nvSpPr>
          <p:cNvPr id="93" name="正方形/長方形 92"/>
          <p:cNvSpPr/>
          <p:nvPr/>
        </p:nvSpPr>
        <p:spPr>
          <a:xfrm>
            <a:off x="4583570" y="1549464"/>
            <a:ext cx="1516569" cy="523220"/>
          </a:xfrm>
          <a:prstGeom prst="rect">
            <a:avLst/>
          </a:prstGeom>
        </p:spPr>
        <p:txBody>
          <a:bodyPr wrap="none">
            <a:spAutoFit/>
          </a:bodyPr>
          <a:lstStyle/>
          <a:p>
            <a:r>
              <a:rPr lang="en-US" altLang="ja-JP"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Virtual</a:t>
            </a:r>
          </a:p>
          <a:p>
            <a:r>
              <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Private Cloud</a:t>
            </a:r>
            <a:endPar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正方形/長方形 93"/>
          <p:cNvSpPr/>
          <p:nvPr/>
        </p:nvSpPr>
        <p:spPr>
          <a:xfrm>
            <a:off x="4059351" y="2156800"/>
            <a:ext cx="538930" cy="307777"/>
          </a:xfrm>
          <a:prstGeom prst="rect">
            <a:avLst/>
          </a:prstGeom>
        </p:spPr>
        <p:txBody>
          <a:bodyPr wrap="none">
            <a:spAutoFit/>
          </a:bodyPr>
          <a:lstStyle/>
          <a:p>
            <a:r>
              <a:rPr lang="en-US" altLang="ja-JP"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MHI</a:t>
            </a:r>
            <a:endParaRPr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正方形/長方形 94"/>
          <p:cNvSpPr/>
          <p:nvPr/>
        </p:nvSpPr>
        <p:spPr>
          <a:xfrm>
            <a:off x="7550072" y="1566914"/>
            <a:ext cx="458780"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VPC</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正方形/長方形 95"/>
          <p:cNvSpPr/>
          <p:nvPr/>
        </p:nvSpPr>
        <p:spPr>
          <a:xfrm>
            <a:off x="7828485" y="2175907"/>
            <a:ext cx="497252"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User</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正方形/長方形 96"/>
          <p:cNvSpPr/>
          <p:nvPr/>
        </p:nvSpPr>
        <p:spPr>
          <a:xfrm>
            <a:off x="7909362" y="4358363"/>
            <a:ext cx="497252"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User</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98" name="Picture 191"/>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3284992" y="1627134"/>
            <a:ext cx="529960" cy="529960"/>
          </a:xfrm>
          <a:prstGeom prst="rect">
            <a:avLst/>
          </a:prstGeom>
        </p:spPr>
      </p:pic>
      <p:sp>
        <p:nvSpPr>
          <p:cNvPr id="99" name="正方形/長方形 98"/>
          <p:cNvSpPr/>
          <p:nvPr/>
        </p:nvSpPr>
        <p:spPr>
          <a:xfrm>
            <a:off x="6594762" y="4224308"/>
            <a:ext cx="825867" cy="246221"/>
          </a:xfrm>
          <a:prstGeom prst="rect">
            <a:avLst/>
          </a:prstGeom>
        </p:spPr>
        <p:txBody>
          <a:bodyPr wrap="none">
            <a:spAutoFit/>
          </a:bodyPr>
          <a:lstStyle/>
          <a:p>
            <a:pPr algn="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物理専用線</a:t>
            </a:r>
          </a:p>
        </p:txBody>
      </p:sp>
      <p:sp>
        <p:nvSpPr>
          <p:cNvPr id="100" name="正方形/長方形 99"/>
          <p:cNvSpPr/>
          <p:nvPr/>
        </p:nvSpPr>
        <p:spPr>
          <a:xfrm>
            <a:off x="6595238" y="5872430"/>
            <a:ext cx="825867" cy="246221"/>
          </a:xfrm>
          <a:prstGeom prst="rect">
            <a:avLst/>
          </a:prstGeom>
        </p:spPr>
        <p:txBody>
          <a:bodyPr wrap="none">
            <a:spAutoFit/>
          </a:bodyPr>
          <a:lstStyle/>
          <a:p>
            <a:pPr algn="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仮想専用線</a:t>
            </a:r>
          </a:p>
        </p:txBody>
      </p:sp>
      <p:pic>
        <p:nvPicPr>
          <p:cNvPr id="101" name="Picture 42">
            <a:extLst>
              <a:ext uri="{FF2B5EF4-FFF2-40B4-BE49-F238E27FC236}">
                <a16:creationId xmlns:a16="http://schemas.microsoft.com/office/drawing/2014/main" id="{D7054A21-B46B-E94C-A16E-432E375E4925}"/>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3189208" y="5456418"/>
            <a:ext cx="540000" cy="540000"/>
          </a:xfrm>
          <a:prstGeom prst="rect">
            <a:avLst/>
          </a:prstGeom>
        </p:spPr>
      </p:pic>
      <p:pic>
        <p:nvPicPr>
          <p:cNvPr id="102" name="Picture 62">
            <a:extLst>
              <a:ext uri="{FF2B5EF4-FFF2-40B4-BE49-F238E27FC236}">
                <a16:creationId xmlns:a16="http://schemas.microsoft.com/office/drawing/2014/main" id="{09D8A463-8295-7C49-A76E-D256FEF3D846}"/>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5470650" y="5442457"/>
            <a:ext cx="540000" cy="540000"/>
          </a:xfrm>
          <a:prstGeom prst="rect">
            <a:avLst/>
          </a:prstGeom>
        </p:spPr>
      </p:pic>
      <p:pic>
        <p:nvPicPr>
          <p:cNvPr id="103" name="図 102">
            <a:extLst>
              <a:ext uri="{FF2B5EF4-FFF2-40B4-BE49-F238E27FC236}">
                <a16:creationId xmlns:a16="http://schemas.microsoft.com/office/drawing/2014/main" id="{48017FE2-99AA-0542-8CB8-571936764AB1}"/>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3189208" y="4975500"/>
            <a:ext cx="540000" cy="540000"/>
          </a:xfrm>
          <a:prstGeom prst="rect">
            <a:avLst/>
          </a:prstGeom>
        </p:spPr>
      </p:pic>
      <p:pic>
        <p:nvPicPr>
          <p:cNvPr id="104" name="Picture 120"/>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5470650" y="4923135"/>
            <a:ext cx="540000" cy="540000"/>
          </a:xfrm>
          <a:prstGeom prst="rect">
            <a:avLst/>
          </a:prstGeom>
        </p:spPr>
      </p:pic>
      <p:pic>
        <p:nvPicPr>
          <p:cNvPr id="105" name="図 104">
            <a:extLst>
              <a:ext uri="{FF2B5EF4-FFF2-40B4-BE49-F238E27FC236}">
                <a16:creationId xmlns:a16="http://schemas.microsoft.com/office/drawing/2014/main" id="{3F64C38F-F2F4-7944-A89E-F98941EDB071}"/>
              </a:ext>
            </a:extLst>
          </p:cNvPr>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1265154" y="5052795"/>
            <a:ext cx="720000" cy="720000"/>
          </a:xfrm>
          <a:prstGeom prst="rect">
            <a:avLst/>
          </a:prstGeom>
        </p:spPr>
      </p:pic>
      <p:sp>
        <p:nvSpPr>
          <p:cNvPr id="107" name="正方形/長方形 106"/>
          <p:cNvSpPr/>
          <p:nvPr/>
        </p:nvSpPr>
        <p:spPr>
          <a:xfrm>
            <a:off x="1056433" y="4523869"/>
            <a:ext cx="386644" cy="184666"/>
          </a:xfrm>
          <a:prstGeom prst="rect">
            <a:avLst/>
          </a:prstGeom>
        </p:spPr>
        <p:txBody>
          <a:bodyPr wrap="none">
            <a:spAutoFit/>
          </a:bodyPr>
          <a:lstStyle/>
          <a:p>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Linux</a:t>
            </a:r>
            <a:endPar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正方形/長方形 107"/>
          <p:cNvSpPr/>
          <p:nvPr/>
        </p:nvSpPr>
        <p:spPr>
          <a:xfrm>
            <a:off x="3714080" y="5231539"/>
            <a:ext cx="415498" cy="184666"/>
          </a:xfrm>
          <a:prstGeom prst="rect">
            <a:avLst/>
          </a:prstGeom>
        </p:spPr>
        <p:txBody>
          <a:bodyPr wrap="none">
            <a:spAutoFit/>
          </a:bodyPr>
          <a:lstStyle/>
          <a:p>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WWW</a:t>
            </a:r>
            <a:endPar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正方形/長方形 108"/>
          <p:cNvSpPr/>
          <p:nvPr/>
        </p:nvSpPr>
        <p:spPr>
          <a:xfrm>
            <a:off x="5085729" y="5138147"/>
            <a:ext cx="415498" cy="184666"/>
          </a:xfrm>
          <a:prstGeom prst="rect">
            <a:avLst/>
          </a:prstGeom>
        </p:spPr>
        <p:txBody>
          <a:bodyPr wrap="none">
            <a:spAutoFit/>
          </a:bodyPr>
          <a:lstStyle/>
          <a:p>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WWW</a:t>
            </a:r>
            <a:endPar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0" name="正方形/長方形 109"/>
          <p:cNvSpPr/>
          <p:nvPr/>
        </p:nvSpPr>
        <p:spPr>
          <a:xfrm>
            <a:off x="1720153" y="5178997"/>
            <a:ext cx="1141659" cy="553998"/>
          </a:xfrm>
          <a:prstGeom prst="rect">
            <a:avLst/>
          </a:prstGeom>
        </p:spPr>
        <p:txBody>
          <a:bodyPr wrap="none">
            <a:spAutoFit/>
          </a:bodyPr>
          <a:lstStyle/>
          <a:p>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遠隔操作</a:t>
            </a: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地図・シナリオ作成</a:t>
            </a: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アプリ</a:t>
            </a:r>
          </a:p>
        </p:txBody>
      </p:sp>
      <p:sp>
        <p:nvSpPr>
          <p:cNvPr id="111" name="円/楕円 110"/>
          <p:cNvSpPr/>
          <p:nvPr/>
        </p:nvSpPr>
        <p:spPr>
          <a:xfrm>
            <a:off x="4129077" y="3858132"/>
            <a:ext cx="756000" cy="756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Arial"/>
              <a:cs typeface="+mn-cs"/>
            </a:endParaRPr>
          </a:p>
        </p:txBody>
      </p:sp>
      <p:pic>
        <p:nvPicPr>
          <p:cNvPr id="113" name="Picture 18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72125" y="5180358"/>
            <a:ext cx="720000" cy="720000"/>
          </a:xfrm>
          <a:prstGeom prst="rect">
            <a:avLst/>
          </a:prstGeom>
        </p:spPr>
      </p:pic>
      <p:sp>
        <p:nvSpPr>
          <p:cNvPr id="114" name="正方形/長方形 113"/>
          <p:cNvSpPr/>
          <p:nvPr/>
        </p:nvSpPr>
        <p:spPr>
          <a:xfrm>
            <a:off x="2830965" y="4724251"/>
            <a:ext cx="1435008" cy="246221"/>
          </a:xfrm>
          <a:prstGeom prst="rect">
            <a:avLst/>
          </a:prstGeom>
        </p:spPr>
        <p:txBody>
          <a:bodyPr wrap="none">
            <a:spAutoFit/>
          </a:bodyPr>
          <a:lstStyle/>
          <a:p>
            <a:pPr algn="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ロボット毎のダッシュボード</a:t>
            </a:r>
          </a:p>
        </p:txBody>
      </p:sp>
      <p:sp>
        <p:nvSpPr>
          <p:cNvPr id="115" name="正方形/長方形 114"/>
          <p:cNvSpPr/>
          <p:nvPr/>
        </p:nvSpPr>
        <p:spPr>
          <a:xfrm>
            <a:off x="4744277" y="4720688"/>
            <a:ext cx="1245854" cy="246221"/>
          </a:xfrm>
          <a:prstGeom prst="rect">
            <a:avLst/>
          </a:prstGeom>
        </p:spPr>
        <p:txBody>
          <a:bodyPr wrap="none">
            <a:spAutoFit/>
          </a:bodyPr>
          <a:lstStyle/>
          <a:p>
            <a:pPr algn="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ユーザ毎の監視画面</a:t>
            </a:r>
          </a:p>
        </p:txBody>
      </p:sp>
      <p:sp>
        <p:nvSpPr>
          <p:cNvPr id="117" name="正方形/長方形 116"/>
          <p:cNvSpPr/>
          <p:nvPr/>
        </p:nvSpPr>
        <p:spPr>
          <a:xfrm>
            <a:off x="2435059" y="1645060"/>
            <a:ext cx="647933" cy="246221"/>
          </a:xfrm>
          <a:prstGeom prst="rect">
            <a:avLst/>
          </a:prstGeom>
        </p:spPr>
        <p:txBody>
          <a:bodyPr wrap="none">
            <a:spAutoFit/>
          </a:bodyPr>
          <a:lstStyle/>
          <a:p>
            <a:pPr algn="ctr"/>
            <a:r>
              <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4G/LTE</a:t>
            </a:r>
            <a:endPar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正方形/長方形 117"/>
          <p:cNvSpPr/>
          <p:nvPr/>
        </p:nvSpPr>
        <p:spPr>
          <a:xfrm>
            <a:off x="2435059" y="3914824"/>
            <a:ext cx="647933" cy="246221"/>
          </a:xfrm>
          <a:prstGeom prst="rect">
            <a:avLst/>
          </a:prstGeom>
        </p:spPr>
        <p:txBody>
          <a:bodyPr wrap="none">
            <a:spAutoFit/>
          </a:bodyPr>
          <a:lstStyle/>
          <a:p>
            <a:pPr algn="ctr"/>
            <a:r>
              <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4G/LTE</a:t>
            </a:r>
            <a:endPar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9" name="円弧 118"/>
          <p:cNvSpPr/>
          <p:nvPr/>
        </p:nvSpPr>
        <p:spPr>
          <a:xfrm>
            <a:off x="-1276922" y="124859"/>
            <a:ext cx="3567904" cy="3474134"/>
          </a:xfrm>
          <a:prstGeom prst="arc">
            <a:avLst>
              <a:gd name="adj1" fmla="val 20079654"/>
              <a:gd name="adj2" fmla="val 5362472"/>
            </a:avLst>
          </a:prstGeom>
          <a:ln w="38100">
            <a:solidFill>
              <a:srgbClr val="FF0000">
                <a:alpha val="41176"/>
              </a:srgb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ja-JP" altLang="en-US" dirty="0"/>
          </a:p>
        </p:txBody>
      </p:sp>
      <p:sp>
        <p:nvSpPr>
          <p:cNvPr id="58" name="フリーフォーム 57"/>
          <p:cNvSpPr/>
          <p:nvPr/>
        </p:nvSpPr>
        <p:spPr>
          <a:xfrm>
            <a:off x="4062900" y="3449190"/>
            <a:ext cx="332171" cy="1607820"/>
          </a:xfrm>
          <a:custGeom>
            <a:avLst/>
            <a:gdLst>
              <a:gd name="connsiteX0" fmla="*/ 68580 w 330528"/>
              <a:gd name="connsiteY0" fmla="*/ 0 h 1607820"/>
              <a:gd name="connsiteX1" fmla="*/ 205740 w 330528"/>
              <a:gd name="connsiteY1" fmla="*/ 205740 h 1607820"/>
              <a:gd name="connsiteX2" fmla="*/ 312420 w 330528"/>
              <a:gd name="connsiteY2" fmla="*/ 571500 h 1607820"/>
              <a:gd name="connsiteX3" fmla="*/ 320040 w 330528"/>
              <a:gd name="connsiteY3" fmla="*/ 1150620 h 1607820"/>
              <a:gd name="connsiteX4" fmla="*/ 205740 w 330528"/>
              <a:gd name="connsiteY4" fmla="*/ 1386840 h 1607820"/>
              <a:gd name="connsiteX5" fmla="*/ 0 w 330528"/>
              <a:gd name="connsiteY5" fmla="*/ 1607820 h 1607820"/>
              <a:gd name="connsiteX0" fmla="*/ 68580 w 332171"/>
              <a:gd name="connsiteY0" fmla="*/ 0 h 1607820"/>
              <a:gd name="connsiteX1" fmla="*/ 205740 w 332171"/>
              <a:gd name="connsiteY1" fmla="*/ 205740 h 1607820"/>
              <a:gd name="connsiteX2" fmla="*/ 312420 w 332171"/>
              <a:gd name="connsiteY2" fmla="*/ 571500 h 1607820"/>
              <a:gd name="connsiteX3" fmla="*/ 320040 w 332171"/>
              <a:gd name="connsiteY3" fmla="*/ 1150620 h 1607820"/>
              <a:gd name="connsiteX4" fmla="*/ 182880 w 332171"/>
              <a:gd name="connsiteY4" fmla="*/ 1409700 h 1607820"/>
              <a:gd name="connsiteX5" fmla="*/ 0 w 332171"/>
              <a:gd name="connsiteY5" fmla="*/ 1607820 h 1607820"/>
              <a:gd name="connsiteX0" fmla="*/ 68580 w 332171"/>
              <a:gd name="connsiteY0" fmla="*/ 0 h 1607820"/>
              <a:gd name="connsiteX1" fmla="*/ 205740 w 332171"/>
              <a:gd name="connsiteY1" fmla="*/ 205740 h 1607820"/>
              <a:gd name="connsiteX2" fmla="*/ 312420 w 332171"/>
              <a:gd name="connsiteY2" fmla="*/ 571500 h 1607820"/>
              <a:gd name="connsiteX3" fmla="*/ 320040 w 332171"/>
              <a:gd name="connsiteY3" fmla="*/ 1036320 h 1607820"/>
              <a:gd name="connsiteX4" fmla="*/ 182880 w 332171"/>
              <a:gd name="connsiteY4" fmla="*/ 1409700 h 1607820"/>
              <a:gd name="connsiteX5" fmla="*/ 0 w 332171"/>
              <a:gd name="connsiteY5" fmla="*/ 1607820 h 1607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2171" h="1607820">
                <a:moveTo>
                  <a:pt x="68580" y="0"/>
                </a:moveTo>
                <a:cubicBezTo>
                  <a:pt x="116840" y="55245"/>
                  <a:pt x="165100" y="110490"/>
                  <a:pt x="205740" y="205740"/>
                </a:cubicBezTo>
                <a:cubicBezTo>
                  <a:pt x="246380" y="300990"/>
                  <a:pt x="293370" y="433070"/>
                  <a:pt x="312420" y="571500"/>
                </a:cubicBezTo>
                <a:cubicBezTo>
                  <a:pt x="331470" y="709930"/>
                  <a:pt x="341630" y="896620"/>
                  <a:pt x="320040" y="1036320"/>
                </a:cubicBezTo>
                <a:cubicBezTo>
                  <a:pt x="298450" y="1176020"/>
                  <a:pt x="236220" y="1314450"/>
                  <a:pt x="182880" y="1409700"/>
                </a:cubicBezTo>
                <a:cubicBezTo>
                  <a:pt x="129540" y="1504950"/>
                  <a:pt x="76200" y="1535430"/>
                  <a:pt x="0" y="1607820"/>
                </a:cubicBezTo>
              </a:path>
            </a:pathLst>
          </a:custGeom>
          <a:noFill/>
          <a:ln w="28575" cap="flat" cmpd="sng" algn="ctr">
            <a:solidFill>
              <a:srgbClr val="006487">
                <a:lumMod val="60000"/>
                <a:lumOff val="40000"/>
              </a:srgbClr>
            </a:solidFill>
            <a:prstDash val="solid"/>
            <a:miter lim="800000"/>
            <a:headEnd type="none"/>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Arial"/>
              <a:cs typeface="+mn-cs"/>
            </a:endParaRPr>
          </a:p>
        </p:txBody>
      </p:sp>
      <p:sp>
        <p:nvSpPr>
          <p:cNvPr id="59" name="フリーフォーム 58"/>
          <p:cNvSpPr/>
          <p:nvPr/>
        </p:nvSpPr>
        <p:spPr>
          <a:xfrm flipH="1">
            <a:off x="4611144" y="3449190"/>
            <a:ext cx="332171" cy="1607820"/>
          </a:xfrm>
          <a:custGeom>
            <a:avLst/>
            <a:gdLst>
              <a:gd name="connsiteX0" fmla="*/ 68580 w 330528"/>
              <a:gd name="connsiteY0" fmla="*/ 0 h 1607820"/>
              <a:gd name="connsiteX1" fmla="*/ 205740 w 330528"/>
              <a:gd name="connsiteY1" fmla="*/ 205740 h 1607820"/>
              <a:gd name="connsiteX2" fmla="*/ 312420 w 330528"/>
              <a:gd name="connsiteY2" fmla="*/ 571500 h 1607820"/>
              <a:gd name="connsiteX3" fmla="*/ 320040 w 330528"/>
              <a:gd name="connsiteY3" fmla="*/ 1150620 h 1607820"/>
              <a:gd name="connsiteX4" fmla="*/ 205740 w 330528"/>
              <a:gd name="connsiteY4" fmla="*/ 1386840 h 1607820"/>
              <a:gd name="connsiteX5" fmla="*/ 0 w 330528"/>
              <a:gd name="connsiteY5" fmla="*/ 1607820 h 1607820"/>
              <a:gd name="connsiteX0" fmla="*/ 68580 w 332171"/>
              <a:gd name="connsiteY0" fmla="*/ 0 h 1607820"/>
              <a:gd name="connsiteX1" fmla="*/ 205740 w 332171"/>
              <a:gd name="connsiteY1" fmla="*/ 205740 h 1607820"/>
              <a:gd name="connsiteX2" fmla="*/ 312420 w 332171"/>
              <a:gd name="connsiteY2" fmla="*/ 571500 h 1607820"/>
              <a:gd name="connsiteX3" fmla="*/ 320040 w 332171"/>
              <a:gd name="connsiteY3" fmla="*/ 1150620 h 1607820"/>
              <a:gd name="connsiteX4" fmla="*/ 182880 w 332171"/>
              <a:gd name="connsiteY4" fmla="*/ 1409700 h 1607820"/>
              <a:gd name="connsiteX5" fmla="*/ 0 w 332171"/>
              <a:gd name="connsiteY5" fmla="*/ 1607820 h 1607820"/>
              <a:gd name="connsiteX0" fmla="*/ 68580 w 332171"/>
              <a:gd name="connsiteY0" fmla="*/ 0 h 1607820"/>
              <a:gd name="connsiteX1" fmla="*/ 205740 w 332171"/>
              <a:gd name="connsiteY1" fmla="*/ 205740 h 1607820"/>
              <a:gd name="connsiteX2" fmla="*/ 312420 w 332171"/>
              <a:gd name="connsiteY2" fmla="*/ 571500 h 1607820"/>
              <a:gd name="connsiteX3" fmla="*/ 320040 w 332171"/>
              <a:gd name="connsiteY3" fmla="*/ 1036320 h 1607820"/>
              <a:gd name="connsiteX4" fmla="*/ 182880 w 332171"/>
              <a:gd name="connsiteY4" fmla="*/ 1409700 h 1607820"/>
              <a:gd name="connsiteX5" fmla="*/ 0 w 332171"/>
              <a:gd name="connsiteY5" fmla="*/ 1607820 h 1607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2171" h="1607820">
                <a:moveTo>
                  <a:pt x="68580" y="0"/>
                </a:moveTo>
                <a:cubicBezTo>
                  <a:pt x="116840" y="55245"/>
                  <a:pt x="165100" y="110490"/>
                  <a:pt x="205740" y="205740"/>
                </a:cubicBezTo>
                <a:cubicBezTo>
                  <a:pt x="246380" y="300990"/>
                  <a:pt x="293370" y="433070"/>
                  <a:pt x="312420" y="571500"/>
                </a:cubicBezTo>
                <a:cubicBezTo>
                  <a:pt x="331470" y="709930"/>
                  <a:pt x="341630" y="896620"/>
                  <a:pt x="320040" y="1036320"/>
                </a:cubicBezTo>
                <a:cubicBezTo>
                  <a:pt x="298450" y="1176020"/>
                  <a:pt x="236220" y="1314450"/>
                  <a:pt x="182880" y="1409700"/>
                </a:cubicBezTo>
                <a:cubicBezTo>
                  <a:pt x="129540" y="1504950"/>
                  <a:pt x="76200" y="1535430"/>
                  <a:pt x="0" y="1607820"/>
                </a:cubicBezTo>
              </a:path>
            </a:pathLst>
          </a:custGeom>
          <a:noFill/>
          <a:ln w="28575" cap="flat" cmpd="sng" algn="ctr">
            <a:solidFill>
              <a:srgbClr val="006487">
                <a:lumMod val="60000"/>
                <a:lumOff val="40000"/>
              </a:srgbClr>
            </a:solidFill>
            <a:prstDash val="solid"/>
            <a:miter lim="800000"/>
            <a:headEnd type="triangle"/>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Arial"/>
              <a:cs typeface="+mn-cs"/>
            </a:endParaRPr>
          </a:p>
        </p:txBody>
      </p:sp>
      <p:sp>
        <p:nvSpPr>
          <p:cNvPr id="106" name="円/楕円 105"/>
          <p:cNvSpPr/>
          <p:nvPr/>
        </p:nvSpPr>
        <p:spPr>
          <a:xfrm>
            <a:off x="4125565" y="3868065"/>
            <a:ext cx="756000" cy="756000"/>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12" name="Picture 68"/>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a:off x="3890335" y="3623311"/>
            <a:ext cx="1230499" cy="1230499"/>
          </a:xfrm>
          <a:prstGeom prst="rect">
            <a:avLst/>
          </a:prstGeom>
        </p:spPr>
      </p:pic>
      <p:sp>
        <p:nvSpPr>
          <p:cNvPr id="116" name="正方形/長方形 115"/>
          <p:cNvSpPr/>
          <p:nvPr/>
        </p:nvSpPr>
        <p:spPr>
          <a:xfrm>
            <a:off x="3670844" y="6118651"/>
            <a:ext cx="497252"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User</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0" name="正方形/長方形 119"/>
          <p:cNvSpPr/>
          <p:nvPr/>
        </p:nvSpPr>
        <p:spPr>
          <a:xfrm>
            <a:off x="5013946" y="6118379"/>
            <a:ext cx="497252"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User</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1" name="正方形/長方形 120"/>
          <p:cNvSpPr/>
          <p:nvPr/>
        </p:nvSpPr>
        <p:spPr>
          <a:xfrm>
            <a:off x="749059" y="5784574"/>
            <a:ext cx="1136850"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User</a:t>
            </a:r>
            <a:r>
              <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(or MHI)</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3" name="正方形/長方形 122"/>
          <p:cNvSpPr/>
          <p:nvPr/>
        </p:nvSpPr>
        <p:spPr>
          <a:xfrm>
            <a:off x="4786696" y="2640425"/>
            <a:ext cx="413896"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4" name="正方形/長方形 123"/>
          <p:cNvSpPr/>
          <p:nvPr/>
        </p:nvSpPr>
        <p:spPr>
          <a:xfrm>
            <a:off x="999644" y="1105343"/>
            <a:ext cx="543739" cy="307777"/>
          </a:xfrm>
          <a:prstGeom prst="rect">
            <a:avLst/>
          </a:prstGeom>
        </p:spPr>
        <p:txBody>
          <a:bodyPr wrap="none">
            <a:spAutoFit/>
          </a:bodyPr>
          <a:lstStyle/>
          <a:p>
            <a:pPr algn="ctr"/>
            <a:r>
              <a:rPr lang="ja-JP" altLang="en-US" sz="1400" dirty="0">
                <a:solidFill>
                  <a:srgbClr val="00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日本</a:t>
            </a:r>
          </a:p>
        </p:txBody>
      </p:sp>
      <p:sp>
        <p:nvSpPr>
          <p:cNvPr id="125" name="正方形/長方形 124"/>
          <p:cNvSpPr/>
          <p:nvPr/>
        </p:nvSpPr>
        <p:spPr>
          <a:xfrm>
            <a:off x="498331" y="4536022"/>
            <a:ext cx="413896"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6" name="正方形/長方形 125"/>
          <p:cNvSpPr/>
          <p:nvPr/>
        </p:nvSpPr>
        <p:spPr>
          <a:xfrm>
            <a:off x="4029673" y="5253890"/>
            <a:ext cx="413896"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7" name="正方形/長方形 126"/>
          <p:cNvSpPr/>
          <p:nvPr/>
        </p:nvSpPr>
        <p:spPr>
          <a:xfrm>
            <a:off x="4570281" y="5253890"/>
            <a:ext cx="413896" cy="261610"/>
          </a:xfrm>
          <a:prstGeom prst="rect">
            <a:avLst/>
          </a:prstGeom>
        </p:spPr>
        <p:txBody>
          <a:bodyPr wrap="none">
            <a:spAutoFit/>
          </a:bodyPr>
          <a:lstStyle/>
          <a:p>
            <a:r>
              <a:rPr lang="en-US" altLang="ja-JP"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endParaRPr lang="ja-JP" altLang="en-US" sz="11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8" name="タイトル 2"/>
          <p:cNvSpPr txBox="1">
            <a:spLocks/>
          </p:cNvSpPr>
          <p:nvPr/>
        </p:nvSpPr>
        <p:spPr>
          <a:xfrm>
            <a:off x="512731" y="136985"/>
            <a:ext cx="7504144"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kumimoji="1" lang="en-US" altLang="ja-JP"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EX ROVR</a:t>
            </a:r>
            <a:r>
              <a:rPr kumimoji="1" lang="ja-JP" altLang="en-US" sz="2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“ASCENT” </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グローバル</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IoT</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クラウドシステム構成</a:t>
            </a:r>
            <a:endParaRPr lang="ja-JP" altLang="en-US" sz="16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kumimoji="1" lang="ja-JP" altLang="en-US" sz="1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正方形/長方形 121">
            <a:extLst>
              <a:ext uri="{FF2B5EF4-FFF2-40B4-BE49-F238E27FC236}">
                <a16:creationId xmlns:a16="http://schemas.microsoft.com/office/drawing/2014/main" id="{1043237B-40AE-447A-B489-6952CB0646B0}"/>
              </a:ext>
            </a:extLst>
          </p:cNvPr>
          <p:cNvSpPr/>
          <p:nvPr/>
        </p:nvSpPr>
        <p:spPr>
          <a:xfrm>
            <a:off x="120593" y="6069543"/>
            <a:ext cx="5115503" cy="797654"/>
          </a:xfrm>
          <a:prstGeom prst="rect">
            <a:avLst/>
          </a:prstGeom>
        </p:spPr>
        <p:txBody>
          <a:bodyPr wrap="none">
            <a:spAutoFit/>
          </a:bodyPr>
          <a:lstStyle/>
          <a:p>
            <a:pPr>
              <a:lnSpc>
                <a:spcPts val="1100"/>
              </a:lnSpc>
            </a:pPr>
            <a:r>
              <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法令等により、国・地域・キャリアの制限があります</a:t>
            </a: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nSpc>
                <a:spcPts val="1100"/>
              </a:lnSpc>
            </a:pPr>
            <a:r>
              <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別途使用料がかかります</a:t>
            </a: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nSpc>
                <a:spcPts val="1100"/>
              </a:lnSpc>
            </a:pP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nSpc>
                <a:spcPts val="1100"/>
              </a:lnSpc>
            </a:pP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nSpc>
                <a:spcPts val="1100"/>
              </a:lnSpc>
            </a:pPr>
            <a:r>
              <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遠隔操作端末</a:t>
            </a:r>
            <a:r>
              <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台を標準システムに含みます。　ダッシュボード・監視画面用</a:t>
            </a:r>
            <a:r>
              <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PC</a:t>
            </a: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は含みません</a:t>
            </a:r>
          </a:p>
        </p:txBody>
      </p:sp>
      <p:pic>
        <p:nvPicPr>
          <p:cNvPr id="3" name="P5_JV_R1">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34"/>
          <a:stretch>
            <a:fillRect/>
          </a:stretch>
        </p:blipFill>
        <p:spPr>
          <a:xfrm>
            <a:off x="-720000" y="0"/>
            <a:ext cx="609600" cy="609600"/>
          </a:xfrm>
          <a:prstGeom prst="rect">
            <a:avLst/>
          </a:prstGeom>
        </p:spPr>
      </p:pic>
      <p:sp>
        <p:nvSpPr>
          <p:cNvPr id="129"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355006663"/>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35"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4106" fill="hold"/>
                                        <p:tgtEl>
                                          <p:spTgt spid="3"/>
                                        </p:tgtEl>
                                      </p:cBhvr>
                                    </p:cmd>
                                  </p:childTnLst>
                                </p:cTn>
                              </p:par>
                            </p:childTnLst>
                          </p:cTn>
                        </p:par>
                        <p:par>
                          <p:cTn id="7" fill="hold">
                            <p:stCondLst>
                              <p:cond delay="104106"/>
                            </p:stCondLst>
                            <p:childTnLst>
                              <p:par>
                                <p:cTn id="8" presetID="1" presetClass="entr" presetSubtype="0" fill="hold" grpId="0" nodeType="afterEffect">
                                  <p:stCondLst>
                                    <p:cond delay="1000"/>
                                  </p:stCondLst>
                                  <p:childTnLst>
                                    <p:set>
                                      <p:cBhvr>
                                        <p:cTn id="9"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3"/>
                </p:tgtEl>
              </p:cMediaNode>
            </p:audio>
          </p:childTnLst>
        </p:cTn>
      </p:par>
    </p:tnLst>
    <p:bldLst>
      <p:bldP spid="1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B7646A0-2311-4A72-A523-16507724AF8C}"/>
              </a:ext>
            </a:extLst>
          </p:cNvPr>
          <p:cNvSpPr txBox="1">
            <a:spLocks/>
          </p:cNvSpPr>
          <p:nvPr/>
        </p:nvSpPr>
        <p:spPr>
          <a:xfrm>
            <a:off x="512731" y="136985"/>
            <a:ext cx="7666069"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lvl="0">
              <a:defRPr/>
            </a:pP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EX ROVR “ASCENT”</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セットアップ</a:t>
            </a:r>
            <a:r>
              <a:rPr lang="en-US" altLang="ja-JP"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自動巡回の手順</a:t>
            </a:r>
            <a:endParaRPr lang="ja-JP" altLang="en-US" sz="18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a:extLst>
              <a:ext uri="{FF2B5EF4-FFF2-40B4-BE49-F238E27FC236}">
                <a16:creationId xmlns:a16="http://schemas.microsoft.com/office/drawing/2014/main" id="{7312C541-CD5E-4228-9C01-C199916302C6}"/>
              </a:ext>
            </a:extLst>
          </p:cNvPr>
          <p:cNvSpPr txBox="1"/>
          <p:nvPr/>
        </p:nvSpPr>
        <p:spPr>
          <a:xfrm>
            <a:off x="512731" y="3429000"/>
            <a:ext cx="8201779" cy="400110"/>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ja-JP" altLang="en-US" sz="2000" dirty="0">
                <a:latin typeface="Meiryo UI" panose="020B0604030504040204" pitchFamily="50" charset="-128"/>
                <a:ea typeface="Meiryo UI" panose="020B0604030504040204" pitchFamily="50" charset="-128"/>
              </a:rPr>
              <a:t>次ページ以降で</a:t>
            </a:r>
            <a:r>
              <a:rPr lang="ja-JP" altLang="en-US" sz="20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セットアップ</a:t>
            </a:r>
            <a:r>
              <a:rPr lang="en-US" altLang="ja-JP" sz="20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自動巡回の</a:t>
            </a:r>
            <a:r>
              <a:rPr lang="ja-JP" altLang="en-US" sz="2000" dirty="0">
                <a:latin typeface="Meiryo UI" panose="020B0604030504040204" pitchFamily="50" charset="-128"/>
                <a:ea typeface="Meiryo UI" panose="020B0604030504040204" pitchFamily="50" charset="-128"/>
              </a:rPr>
              <a:t>手順をご説明します</a:t>
            </a:r>
          </a:p>
        </p:txBody>
      </p:sp>
      <p:pic>
        <p:nvPicPr>
          <p:cNvPr id="2" name="DM20009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0000" y="0"/>
            <a:ext cx="609600" cy="609600"/>
          </a:xfrm>
          <a:prstGeom prst="rect">
            <a:avLst/>
          </a:prstGeom>
        </p:spPr>
      </p:pic>
      <p:sp>
        <p:nvSpPr>
          <p:cNvPr id="5"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58824381"/>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7"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941" fill="hold"/>
                                        <p:tgtEl>
                                          <p:spTgt spid="2"/>
                                        </p:tgtEl>
                                      </p:cBhvr>
                                    </p:cmd>
                                  </p:childTnLst>
                                </p:cTn>
                              </p:par>
                            </p:childTnLst>
                          </p:cTn>
                        </p:par>
                        <p:par>
                          <p:cTn id="7" fill="hold">
                            <p:stCondLst>
                              <p:cond delay="7941"/>
                            </p:stCondLst>
                            <p:childTnLst>
                              <p:par>
                                <p:cTn id="8" presetID="1" presetClass="entr" presetSubtype="0" fill="hold" grpId="0" nodeType="afterEffect">
                                  <p:stCondLst>
                                    <p:cond delay="100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B5F22F2B-CF48-4715-9280-7C54FDAE27DC}"/>
              </a:ext>
            </a:extLst>
          </p:cNvPr>
          <p:cNvSpPr txBox="1">
            <a:spLocks/>
          </p:cNvSpPr>
          <p:nvPr/>
        </p:nvSpPr>
        <p:spPr>
          <a:xfrm>
            <a:off x="253454" y="128594"/>
            <a:ext cx="7032837"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r>
              <a:rPr lang="ja-JP" altLang="en-US" sz="2000">
                <a:latin typeface="Meiryo UI" panose="020B0604030504040204" pitchFamily="50" charset="-128"/>
                <a:ea typeface="Meiryo UI" panose="020B0604030504040204" pitchFamily="50" charset="-128"/>
              </a:rPr>
              <a:t>まず、ステーションを設置し、電源と空気圧をつなぎこむ</a:t>
            </a:r>
            <a:endParaRPr lang="ja-JP" altLang="en-US" sz="2000" dirty="0">
              <a:latin typeface="Meiryo UI" panose="020B0604030504040204" pitchFamily="50" charset="-128"/>
              <a:ea typeface="Meiryo UI" panose="020B0604030504040204" pitchFamily="50" charset="-128"/>
            </a:endParaRPr>
          </a:p>
        </p:txBody>
      </p:sp>
      <p:pic>
        <p:nvPicPr>
          <p:cNvPr id="19" name="Picture 2" descr="\\qs0220\common9\genkibu\gensosetsu\NEDO防爆\大西ワーク\デモ説明コンテンツ\DSC02654.JPG">
            <a:extLst>
              <a:ext uri="{FF2B5EF4-FFF2-40B4-BE49-F238E27FC236}">
                <a16:creationId xmlns:a16="http://schemas.microsoft.com/office/drawing/2014/main" id="{26BDE384-95F3-4E3C-B46D-25E894DBB6B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14033" y="780890"/>
            <a:ext cx="7200001" cy="54000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qs0220\common9\genkibu\gensosetsu\NEDO防爆\大西ワーク\デモ説明コンテンツ\DSC02663.JPG">
            <a:extLst>
              <a:ext uri="{FF2B5EF4-FFF2-40B4-BE49-F238E27FC236}">
                <a16:creationId xmlns:a16="http://schemas.microsoft.com/office/drawing/2014/main" id="{13B2E50A-5C26-40C9-957D-35DE7EFE48BE}"/>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14035" y="780890"/>
            <a:ext cx="7199999" cy="5400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qs0220\common9\genkibu\gensosetsu\NEDO防爆\大西ワーク\デモ説明コンテンツ\DSC02666.JPG">
            <a:extLst>
              <a:ext uri="{FF2B5EF4-FFF2-40B4-BE49-F238E27FC236}">
                <a16:creationId xmlns:a16="http://schemas.microsoft.com/office/drawing/2014/main" id="{CEB0D3B9-1BC4-46FD-8253-063417E7A8DE}"/>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002433" y="786730"/>
            <a:ext cx="7199999" cy="5400000"/>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グループ化 21">
            <a:extLst>
              <a:ext uri="{FF2B5EF4-FFF2-40B4-BE49-F238E27FC236}">
                <a16:creationId xmlns:a16="http://schemas.microsoft.com/office/drawing/2014/main" id="{B7374D75-9A48-456B-B437-CB7C32BC5BD1}"/>
              </a:ext>
            </a:extLst>
          </p:cNvPr>
          <p:cNvGrpSpPr/>
          <p:nvPr/>
        </p:nvGrpSpPr>
        <p:grpSpPr>
          <a:xfrm>
            <a:off x="742384" y="642796"/>
            <a:ext cx="7921782" cy="5564297"/>
            <a:chOff x="742384" y="642796"/>
            <a:chExt cx="7921782" cy="5564297"/>
          </a:xfrm>
        </p:grpSpPr>
        <p:pic>
          <p:nvPicPr>
            <p:cNvPr id="23" name="図 22">
              <a:extLst>
                <a:ext uri="{FF2B5EF4-FFF2-40B4-BE49-F238E27FC236}">
                  <a16:creationId xmlns:a16="http://schemas.microsoft.com/office/drawing/2014/main" id="{F86C51EF-D96C-4F4B-8FBD-4FBED4E0AA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14034" y="786334"/>
              <a:ext cx="3557966" cy="2668474"/>
            </a:xfrm>
            <a:prstGeom prst="rect">
              <a:avLst/>
            </a:prstGeom>
          </p:spPr>
        </p:pic>
        <p:pic>
          <p:nvPicPr>
            <p:cNvPr id="24" name="図 23">
              <a:extLst>
                <a:ext uri="{FF2B5EF4-FFF2-40B4-BE49-F238E27FC236}">
                  <a16:creationId xmlns:a16="http://schemas.microsoft.com/office/drawing/2014/main" id="{1CF04BC6-AEE4-461E-B410-941D7E91E19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683219" y="780891"/>
              <a:ext cx="3530814" cy="2648110"/>
            </a:xfrm>
            <a:prstGeom prst="rect">
              <a:avLst/>
            </a:prstGeom>
          </p:spPr>
        </p:pic>
        <p:pic>
          <p:nvPicPr>
            <p:cNvPr id="25" name="図 24">
              <a:extLst>
                <a:ext uri="{FF2B5EF4-FFF2-40B4-BE49-F238E27FC236}">
                  <a16:creationId xmlns:a16="http://schemas.microsoft.com/office/drawing/2014/main" id="{DF9E5048-709F-4974-AB9A-64F48462C98B}"/>
                </a:ext>
              </a:extLst>
            </p:cNvPr>
            <p:cNvPicPr>
              <a:picLocks/>
            </p:cNvPicPr>
            <p:nvPr/>
          </p:nvPicPr>
          <p:blipFill>
            <a:blip r:embed="rId11" cstate="screen">
              <a:extLst>
                <a:ext uri="{28A0092B-C50C-407E-A947-70E740481C1C}">
                  <a14:useLocalDpi xmlns:a14="http://schemas.microsoft.com/office/drawing/2010/main"/>
                </a:ext>
              </a:extLst>
            </a:blip>
            <a:stretch>
              <a:fillRect/>
            </a:stretch>
          </p:blipFill>
          <p:spPr>
            <a:xfrm>
              <a:off x="1014032" y="3501374"/>
              <a:ext cx="3557966" cy="2682000"/>
            </a:xfrm>
            <a:prstGeom prst="rect">
              <a:avLst/>
            </a:prstGeom>
          </p:spPr>
        </p:pic>
        <p:pic>
          <p:nvPicPr>
            <p:cNvPr id="26" name="図 25">
              <a:extLst>
                <a:ext uri="{FF2B5EF4-FFF2-40B4-BE49-F238E27FC236}">
                  <a16:creationId xmlns:a16="http://schemas.microsoft.com/office/drawing/2014/main" id="{3FDF8FFC-5AE7-4CCE-B221-0FC13E05EB3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4683219" y="3493267"/>
              <a:ext cx="3530813" cy="2693464"/>
            </a:xfrm>
            <a:prstGeom prst="rect">
              <a:avLst/>
            </a:prstGeom>
          </p:spPr>
        </p:pic>
        <p:cxnSp>
          <p:nvCxnSpPr>
            <p:cNvPr id="27" name="直線コネクタ 26">
              <a:extLst>
                <a:ext uri="{FF2B5EF4-FFF2-40B4-BE49-F238E27FC236}">
                  <a16:creationId xmlns:a16="http://schemas.microsoft.com/office/drawing/2014/main" id="{C74F84DA-2B22-41E0-80F9-563E2E22E1FB}"/>
                </a:ext>
              </a:extLst>
            </p:cNvPr>
            <p:cNvCxnSpPr>
              <a:cxnSpLocks/>
            </p:cNvCxnSpPr>
            <p:nvPr/>
          </p:nvCxnSpPr>
          <p:spPr>
            <a:xfrm>
              <a:off x="4614035" y="642796"/>
              <a:ext cx="0" cy="5564297"/>
            </a:xfrm>
            <a:prstGeom prst="line">
              <a:avLst/>
            </a:prstGeom>
            <a:ln w="1143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F393F8B3-DA7D-400C-A9CE-A3A05361C0F1}"/>
                </a:ext>
              </a:extLst>
            </p:cNvPr>
            <p:cNvCxnSpPr>
              <a:cxnSpLocks/>
            </p:cNvCxnSpPr>
            <p:nvPr/>
          </p:nvCxnSpPr>
          <p:spPr>
            <a:xfrm flipH="1">
              <a:off x="742384" y="3436702"/>
              <a:ext cx="7921782" cy="0"/>
            </a:xfrm>
            <a:prstGeom prst="line">
              <a:avLst/>
            </a:prstGeom>
            <a:ln w="1143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BA0C4023-7712-44BB-846E-E1C9E8DDD99D}"/>
                </a:ext>
              </a:extLst>
            </p:cNvPr>
            <p:cNvSpPr txBox="1"/>
            <p:nvPr/>
          </p:nvSpPr>
          <p:spPr>
            <a:xfrm>
              <a:off x="1014032" y="2797988"/>
              <a:ext cx="2100395" cy="338554"/>
            </a:xfrm>
            <a:prstGeom prst="rect">
              <a:avLst/>
            </a:prstGeom>
            <a:noFill/>
          </p:spPr>
          <p:txBody>
            <a:bodyPr wrap="square" rtlCol="0">
              <a:spAutoFit/>
            </a:bodyPr>
            <a:lstStyle/>
            <a:p>
              <a:r>
                <a:rPr kumimoji="1" lang="ja-JP" altLang="en-US" sz="1600" dirty="0">
                  <a:solidFill>
                    <a:schemeClr val="bg1"/>
                  </a:solidFill>
                  <a:latin typeface="Meiryo UI" panose="020B0604030504040204" pitchFamily="50" charset="-128"/>
                  <a:ea typeface="Meiryo UI" panose="020B0604030504040204" pitchFamily="50" charset="-128"/>
                </a:rPr>
                <a:t>階段の滑り止め</a:t>
              </a:r>
            </a:p>
          </p:txBody>
        </p:sp>
        <p:sp>
          <p:nvSpPr>
            <p:cNvPr id="30" name="テキスト ボックス 29">
              <a:extLst>
                <a:ext uri="{FF2B5EF4-FFF2-40B4-BE49-F238E27FC236}">
                  <a16:creationId xmlns:a16="http://schemas.microsoft.com/office/drawing/2014/main" id="{96F20700-49F2-45B1-A276-A5B0953F4733}"/>
                </a:ext>
              </a:extLst>
            </p:cNvPr>
            <p:cNvSpPr txBox="1"/>
            <p:nvPr/>
          </p:nvSpPr>
          <p:spPr>
            <a:xfrm>
              <a:off x="1014032" y="3520857"/>
              <a:ext cx="2100395" cy="584775"/>
            </a:xfrm>
            <a:prstGeom prst="rect">
              <a:avLst/>
            </a:prstGeom>
            <a:noFill/>
          </p:spPr>
          <p:txBody>
            <a:bodyPr wrap="square" rtlCol="0">
              <a:spAutoFit/>
            </a:bodyPr>
            <a:lstStyle/>
            <a:p>
              <a:r>
                <a:rPr kumimoji="1" lang="ja-JP" altLang="en-US" sz="1600" dirty="0">
                  <a:solidFill>
                    <a:schemeClr val="bg1"/>
                  </a:solidFill>
                  <a:latin typeface="Meiryo UI" panose="020B0604030504040204" pitchFamily="50" charset="-128"/>
                  <a:ea typeface="Meiryo UI" panose="020B0604030504040204" pitchFamily="50" charset="-128"/>
                </a:rPr>
                <a:t>ナビゲーションの</a:t>
              </a:r>
              <a:endParaRPr kumimoji="1" lang="en-US" altLang="ja-JP" sz="1600" dirty="0">
                <a:solidFill>
                  <a:schemeClr val="bg1"/>
                </a:solidFill>
                <a:latin typeface="Meiryo UI" panose="020B0604030504040204" pitchFamily="50" charset="-128"/>
                <a:ea typeface="Meiryo UI" panose="020B0604030504040204" pitchFamily="50" charset="-128"/>
              </a:endParaRPr>
            </a:p>
            <a:p>
              <a:r>
                <a:rPr lang="ja-JP" altLang="en-US" sz="1600" dirty="0">
                  <a:solidFill>
                    <a:schemeClr val="bg1"/>
                  </a:solidFill>
                  <a:latin typeface="Meiryo UI" panose="020B0604030504040204" pitchFamily="50" charset="-128"/>
                  <a:ea typeface="Meiryo UI" panose="020B0604030504040204" pitchFamily="50" charset="-128"/>
                </a:rPr>
                <a:t>目印設置</a:t>
              </a:r>
              <a:endParaRPr kumimoji="1" lang="ja-JP" altLang="en-US" sz="1600" dirty="0">
                <a:solidFill>
                  <a:schemeClr val="bg1"/>
                </a:solidFill>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760F518A-B9CE-475D-9C8F-B8A4EE8FF157}"/>
                </a:ext>
              </a:extLst>
            </p:cNvPr>
            <p:cNvSpPr txBox="1"/>
            <p:nvPr/>
          </p:nvSpPr>
          <p:spPr>
            <a:xfrm>
              <a:off x="5975293" y="2770397"/>
              <a:ext cx="2227139" cy="338554"/>
            </a:xfrm>
            <a:prstGeom prst="rect">
              <a:avLst/>
            </a:prstGeom>
            <a:noFill/>
          </p:spPr>
          <p:txBody>
            <a:bodyPr wrap="square" rtlCol="0">
              <a:spAutoFit/>
            </a:bodyPr>
            <a:lstStyle/>
            <a:p>
              <a:r>
                <a:rPr lang="ja-JP" altLang="en-US" sz="1600" dirty="0">
                  <a:solidFill>
                    <a:schemeClr val="bg1"/>
                  </a:solidFill>
                  <a:latin typeface="Meiryo UI" panose="020B0604030504040204" pitchFamily="50" charset="-128"/>
                  <a:ea typeface="Meiryo UI" panose="020B0604030504040204" pitchFamily="50" charset="-128"/>
                </a:rPr>
                <a:t>ロボットの躓き防止</a:t>
              </a:r>
              <a:r>
                <a:rPr lang="en-US" altLang="ja-JP" sz="1600" dirty="0">
                  <a:solidFill>
                    <a:schemeClr val="bg1"/>
                  </a:solidFill>
                  <a:latin typeface="Meiryo UI" panose="020B0604030504040204" pitchFamily="50" charset="-128"/>
                  <a:ea typeface="Meiryo UI" panose="020B0604030504040204" pitchFamily="50" charset="-128"/>
                </a:rPr>
                <a:t> </a:t>
              </a:r>
              <a:endParaRPr kumimoji="1" lang="ja-JP" altLang="en-US" sz="1600" dirty="0">
                <a:solidFill>
                  <a:schemeClr val="bg1"/>
                </a:solidFill>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B82AD663-0109-4653-8671-2ACE3C6ED87B}"/>
                </a:ext>
              </a:extLst>
            </p:cNvPr>
            <p:cNvSpPr txBox="1"/>
            <p:nvPr/>
          </p:nvSpPr>
          <p:spPr>
            <a:xfrm>
              <a:off x="5975294" y="3493266"/>
              <a:ext cx="2176294" cy="338554"/>
            </a:xfrm>
            <a:prstGeom prst="rect">
              <a:avLst/>
            </a:prstGeom>
            <a:noFill/>
          </p:spPr>
          <p:txBody>
            <a:bodyPr wrap="square" rtlCol="0">
              <a:spAutoFit/>
            </a:bodyPr>
            <a:lstStyle/>
            <a:p>
              <a:r>
                <a:rPr kumimoji="1" lang="ja-JP" altLang="en-US" sz="1600" dirty="0">
                  <a:solidFill>
                    <a:schemeClr val="bg1"/>
                  </a:solidFill>
                  <a:latin typeface="Meiryo UI" panose="020B0604030504040204" pitchFamily="50" charset="-128"/>
                  <a:ea typeface="Meiryo UI" panose="020B0604030504040204" pitchFamily="50" charset="-128"/>
                </a:rPr>
                <a:t>ロボットの落下防止</a:t>
              </a:r>
            </a:p>
          </p:txBody>
        </p:sp>
      </p:grpSp>
      <p:pic>
        <p:nvPicPr>
          <p:cNvPr id="2" name="DM200096">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13"/>
          <a:stretch>
            <a:fillRect/>
          </a:stretch>
        </p:blipFill>
        <p:spPr>
          <a:xfrm>
            <a:off x="-845975" y="3617"/>
            <a:ext cx="609600" cy="609600"/>
          </a:xfrm>
          <a:prstGeom prst="rect">
            <a:avLst/>
          </a:prstGeom>
        </p:spPr>
      </p:pic>
      <p:sp>
        <p:nvSpPr>
          <p:cNvPr id="18"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485477664"/>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5" name="2sec_NM.wav"/>
          </p:stSnd>
        </p:sndAc>
      </p:transition>
    </mc:Choice>
    <mc:Fallback xmlns="">
      <p:transition spd="med" advTm="0">
        <p:fade/>
        <p:sndAc>
          <p:stSnd>
            <p:snd r:embed="rId14"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770" fill="hold"/>
                                        <p:tgtEl>
                                          <p:spTgt spid="2"/>
                                        </p:tgtEl>
                                      </p:cBhvr>
                                    </p:cmd>
                                  </p:childTnLst>
                                </p:cTn>
                              </p:par>
                              <p:par>
                                <p:cTn id="7" presetID="10" presetClass="entr" presetSubtype="0" fill="hold" nodeType="withEffect">
                                  <p:stCondLst>
                                    <p:cond delay="3500"/>
                                  </p:stCondLst>
                                  <p:childTnLst>
                                    <p:set>
                                      <p:cBhvr>
                                        <p:cTn id="8" dur="1" fill="hold">
                                          <p:stCondLst>
                                            <p:cond delay="0"/>
                                          </p:stCondLst>
                                        </p:cTn>
                                        <p:tgtEl>
                                          <p:spTgt spid="20"/>
                                        </p:tgtEl>
                                        <p:attrNameLst>
                                          <p:attrName>style.visibility</p:attrName>
                                        </p:attrNameLst>
                                      </p:cBhvr>
                                      <p:to>
                                        <p:strVal val="visible"/>
                                      </p:to>
                                    </p:set>
                                    <p:animEffect transition="in" filter="fade">
                                      <p:cBhvr>
                                        <p:cTn id="9" dur="500"/>
                                        <p:tgtEl>
                                          <p:spTgt spid="20"/>
                                        </p:tgtEl>
                                      </p:cBhvr>
                                    </p:animEffect>
                                  </p:childTnLst>
                                </p:cTn>
                              </p:par>
                              <p:par>
                                <p:cTn id="10" presetID="10" presetClass="entr" presetSubtype="0" fill="hold" nodeType="withEffect">
                                  <p:stCondLst>
                                    <p:cond delay="50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600"/>
                                        <p:tgtEl>
                                          <p:spTgt spid="21"/>
                                        </p:tgtEl>
                                      </p:cBhvr>
                                    </p:animEffect>
                                  </p:childTnLst>
                                </p:cTn>
                              </p:par>
                              <p:par>
                                <p:cTn id="13" presetID="10" presetClass="entr" presetSubtype="0" fill="hold" nodeType="withEffect">
                                  <p:stCondLst>
                                    <p:cond delay="80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2770"/>
                            </p:stCondLst>
                            <p:childTnLst>
                              <p:par>
                                <p:cTn id="17" presetID="1" presetClass="entr" presetSubtype="0" fill="hold" grpId="0" nodeType="afterEffect">
                                  <p:stCondLst>
                                    <p:cond delay="150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2"/>
                </p:tgtEl>
              </p:cMediaNode>
            </p:audio>
          </p:childTnLst>
        </p:cTn>
      </p:par>
    </p:tnLst>
    <p:bldLst>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B4CC6542-58C2-44D6-8FB7-4F93339DE561}"/>
              </a:ext>
            </a:extLst>
          </p:cNvPr>
          <p:cNvSpPr>
            <a:spLocks noGrp="1"/>
          </p:cNvSpPr>
          <p:nvPr>
            <p:ph type="title"/>
          </p:nvPr>
        </p:nvSpPr>
        <p:spPr>
          <a:xfrm>
            <a:off x="135802" y="136983"/>
            <a:ext cx="7493680" cy="349961"/>
          </a:xfrm>
        </p:spPr>
        <p:txBody>
          <a:bodyPr/>
          <a:lstStyle/>
          <a:p>
            <a:pPr lvl="0" defTabSz="914400">
              <a:lnSpc>
                <a:spcPct val="100000"/>
              </a:lnSpc>
              <a:spcBef>
                <a:spcPts val="0"/>
              </a:spcBef>
            </a:pPr>
            <a:r>
              <a:rPr lang="ja-JP" altLang="en-US" sz="2000" dirty="0">
                <a:latin typeface="Meiryo UI" panose="020B0604030504040204" pitchFamily="50" charset="-128"/>
                <a:ea typeface="Meiryo UI" panose="020B0604030504040204" pitchFamily="50" charset="-128"/>
              </a:rPr>
              <a:t>次に、遠隔操作で巡回するエリアの地図を作成。　複数階層は別々に</a:t>
            </a:r>
            <a:endParaRPr lang="ja-JP" altLang="en-US" sz="2000" b="0" dirty="0">
              <a:solidFill>
                <a:srgbClr val="000000"/>
              </a:solidFill>
              <a:latin typeface="Calibri" panose="020F0502020204030204" pitchFamily="34" charset="0"/>
              <a:cs typeface="Calibri" panose="020F0502020204030204" pitchFamily="34" charset="0"/>
            </a:endParaRPr>
          </a:p>
        </p:txBody>
      </p:sp>
      <p:pic>
        <p:nvPicPr>
          <p:cNvPr id="4" name="map_making.wmv">
            <a:hlinkClick r:id="" action="ppaction://media"/>
            <a:extLst>
              <a:ext uri="{FF2B5EF4-FFF2-40B4-BE49-F238E27FC236}">
                <a16:creationId xmlns:a16="http://schemas.microsoft.com/office/drawing/2014/main" id="{8927A4F2-CB0C-4D98-8F76-62CA74888161}"/>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337045" y="1324854"/>
            <a:ext cx="8518640" cy="4788000"/>
          </a:xfrm>
          <a:prstGeom prst="rect">
            <a:avLst/>
          </a:prstGeom>
        </p:spPr>
      </p:pic>
      <p:pic>
        <p:nvPicPr>
          <p:cNvPr id="5" name="RVIZ_map_making">
            <a:hlinkClick r:id="" action="ppaction://media"/>
            <a:extLst>
              <a:ext uri="{FF2B5EF4-FFF2-40B4-BE49-F238E27FC236}">
                <a16:creationId xmlns:a16="http://schemas.microsoft.com/office/drawing/2014/main" id="{BA921EE8-1CFD-4714-81B3-3A2DFD156B07}"/>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11"/>
          <a:srcRect l="52053" t="37102" r="25789" b="24244"/>
          <a:stretch/>
        </p:blipFill>
        <p:spPr>
          <a:xfrm rot="16200000">
            <a:off x="606669" y="2923430"/>
            <a:ext cx="2971800" cy="2913814"/>
          </a:xfrm>
          <a:prstGeom prst="rect">
            <a:avLst/>
          </a:prstGeom>
          <a:effectLst>
            <a:glow rad="355600">
              <a:schemeClr val="accent1">
                <a:lumMod val="25000"/>
                <a:lumOff val="75000"/>
                <a:alpha val="49000"/>
              </a:schemeClr>
            </a:glow>
          </a:effectLst>
        </p:spPr>
      </p:pic>
      <p:grpSp>
        <p:nvGrpSpPr>
          <p:cNvPr id="6" name="グループ化 5">
            <a:extLst>
              <a:ext uri="{FF2B5EF4-FFF2-40B4-BE49-F238E27FC236}">
                <a16:creationId xmlns:a16="http://schemas.microsoft.com/office/drawing/2014/main" id="{849872BD-4FCF-4E10-97BC-2098B96CAEC2}"/>
              </a:ext>
            </a:extLst>
          </p:cNvPr>
          <p:cNvGrpSpPr/>
          <p:nvPr/>
        </p:nvGrpSpPr>
        <p:grpSpPr>
          <a:xfrm>
            <a:off x="297205" y="987966"/>
            <a:ext cx="8516748" cy="5071936"/>
            <a:chOff x="338937" y="993699"/>
            <a:chExt cx="8516748" cy="5071936"/>
          </a:xfrm>
        </p:grpSpPr>
        <p:pic>
          <p:nvPicPr>
            <p:cNvPr id="7" name="Picture 2" descr="C:\Users\M126424\Desktop\大西さんへ\de_1f_map.png">
              <a:extLst>
                <a:ext uri="{FF2B5EF4-FFF2-40B4-BE49-F238E27FC236}">
                  <a16:creationId xmlns:a16="http://schemas.microsoft.com/office/drawing/2014/main" id="{32019A0C-EB46-42A9-91F9-666A35E7C40B}"/>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338937" y="993699"/>
              <a:ext cx="7270255" cy="5071936"/>
            </a:xfrm>
            <a:prstGeom prst="rect">
              <a:avLst/>
            </a:prstGeom>
            <a:noFill/>
            <a:extLst>
              <a:ext uri="{909E8E84-426E-40DD-AFC4-6F175D3DCCD1}">
                <a14:hiddenFill xmlns:a14="http://schemas.microsoft.com/office/drawing/2010/main">
                  <a:solidFill>
                    <a:srgbClr val="FFFFFF"/>
                  </a:solidFill>
                </a14:hiddenFill>
              </a:ext>
            </a:extLst>
          </p:spPr>
        </p:pic>
        <p:sp>
          <p:nvSpPr>
            <p:cNvPr id="8" name="タイトル 1">
              <a:extLst>
                <a:ext uri="{FF2B5EF4-FFF2-40B4-BE49-F238E27FC236}">
                  <a16:creationId xmlns:a16="http://schemas.microsoft.com/office/drawing/2014/main" id="{C2007992-2546-47BB-AD12-7DAD38AEDFA9}"/>
                </a:ext>
              </a:extLst>
            </p:cNvPr>
            <p:cNvSpPr txBox="1">
              <a:spLocks/>
            </p:cNvSpPr>
            <p:nvPr/>
          </p:nvSpPr>
          <p:spPr>
            <a:xfrm>
              <a:off x="533806" y="1166562"/>
              <a:ext cx="8321879"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Map of 1</a:t>
              </a:r>
              <a:r>
                <a:rPr kumimoji="1" lang="en-US" altLang="ja-JP" sz="2000" b="1" i="0" u="none" strike="noStrike" kern="1200" cap="none" spc="0" normalizeH="0" baseline="30000" noProof="0" dirty="0">
                  <a:ln>
                    <a:noFill/>
                  </a:ln>
                  <a:solidFill>
                    <a:srgbClr val="FFFFFF"/>
                  </a:solidFill>
                  <a:effectLst/>
                  <a:uLnTx/>
                  <a:uFillTx/>
                  <a:latin typeface="Meiryo UI" panose="020B0604030504040204" pitchFamily="50" charset="-128"/>
                  <a:ea typeface="Meiryo UI" panose="020B0604030504040204" pitchFamily="50" charset="-128"/>
                  <a:cs typeface="+mj-cs"/>
                </a:rPr>
                <a:t>st</a:t>
              </a:r>
              <a:r>
                <a:rPr kumimoji="1" lang="en-US" altLang="ja-JP" sz="20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 Floor</a:t>
              </a:r>
              <a:endParaRPr kumimoji="1" lang="ja-JP" altLang="en-US" sz="20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endParaRPr>
            </a:p>
          </p:txBody>
        </p:sp>
      </p:grpSp>
      <p:grpSp>
        <p:nvGrpSpPr>
          <p:cNvPr id="9" name="グループ化 8">
            <a:extLst>
              <a:ext uri="{FF2B5EF4-FFF2-40B4-BE49-F238E27FC236}">
                <a16:creationId xmlns:a16="http://schemas.microsoft.com/office/drawing/2014/main" id="{7109EC60-39AC-44D8-AB9D-0C5EB61794A8}"/>
              </a:ext>
            </a:extLst>
          </p:cNvPr>
          <p:cNvGrpSpPr/>
          <p:nvPr/>
        </p:nvGrpSpPr>
        <p:grpSpPr>
          <a:xfrm>
            <a:off x="6320967" y="3677266"/>
            <a:ext cx="2644517" cy="2580199"/>
            <a:chOff x="6362699" y="3682999"/>
            <a:chExt cx="2644517" cy="2580199"/>
          </a:xfrm>
        </p:grpSpPr>
        <p:pic>
          <p:nvPicPr>
            <p:cNvPr id="10" name="Picture 2">
              <a:extLst>
                <a:ext uri="{FF2B5EF4-FFF2-40B4-BE49-F238E27FC236}">
                  <a16:creationId xmlns:a16="http://schemas.microsoft.com/office/drawing/2014/main" id="{8ED37233-383B-4A2B-A1D5-789A3E180560}"/>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6857" t="29597" r="31099" b="26343"/>
            <a:stretch/>
          </p:blipFill>
          <p:spPr bwMode="auto">
            <a:xfrm>
              <a:off x="6362699" y="3682999"/>
              <a:ext cx="2644517" cy="258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タイトル 1">
              <a:extLst>
                <a:ext uri="{FF2B5EF4-FFF2-40B4-BE49-F238E27FC236}">
                  <a16:creationId xmlns:a16="http://schemas.microsoft.com/office/drawing/2014/main" id="{D7161FEE-18E3-435C-A671-A4F2F3BAFF39}"/>
                </a:ext>
              </a:extLst>
            </p:cNvPr>
            <p:cNvSpPr txBox="1">
              <a:spLocks/>
            </p:cNvSpPr>
            <p:nvPr/>
          </p:nvSpPr>
          <p:spPr>
            <a:xfrm>
              <a:off x="6423861" y="3777957"/>
              <a:ext cx="1554070"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2</a:t>
              </a:r>
              <a:r>
                <a:rPr kumimoji="1" lang="en-US" altLang="ja-JP" sz="2000" b="1" i="0" u="none" strike="noStrike" kern="1200" cap="none" spc="0" normalizeH="0" baseline="30000" noProof="0" dirty="0">
                  <a:ln>
                    <a:noFill/>
                  </a:ln>
                  <a:solidFill>
                    <a:srgbClr val="FFFFFF"/>
                  </a:solidFill>
                  <a:effectLst/>
                  <a:uLnTx/>
                  <a:uFillTx/>
                  <a:latin typeface="Meiryo UI" panose="020B0604030504040204" pitchFamily="50" charset="-128"/>
                  <a:ea typeface="Meiryo UI" panose="020B0604030504040204" pitchFamily="50" charset="-128"/>
                  <a:cs typeface="+mj-cs"/>
                </a:rPr>
                <a:t>nd</a:t>
              </a:r>
              <a:r>
                <a:rPr kumimoji="1" lang="en-US" altLang="ja-JP" sz="20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rPr>
                <a:t> Floor</a:t>
              </a:r>
              <a:endParaRPr kumimoji="1" lang="ja-JP" altLang="en-US" sz="2000" b="1"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j-cs"/>
              </a:endParaRPr>
            </a:p>
          </p:txBody>
        </p:sp>
      </p:grpSp>
      <p:grpSp>
        <p:nvGrpSpPr>
          <p:cNvPr id="30" name="グループ化 29">
            <a:extLst>
              <a:ext uri="{FF2B5EF4-FFF2-40B4-BE49-F238E27FC236}">
                <a16:creationId xmlns:a16="http://schemas.microsoft.com/office/drawing/2014/main" id="{B50EB4CC-C3B8-4EA1-AFB0-81C8BE920829}"/>
              </a:ext>
            </a:extLst>
          </p:cNvPr>
          <p:cNvGrpSpPr/>
          <p:nvPr/>
        </p:nvGrpSpPr>
        <p:grpSpPr>
          <a:xfrm>
            <a:off x="3830663" y="639522"/>
            <a:ext cx="2753256" cy="2874416"/>
            <a:chOff x="3830663" y="639522"/>
            <a:chExt cx="2753256" cy="2874416"/>
          </a:xfrm>
        </p:grpSpPr>
        <p:sp>
          <p:nvSpPr>
            <p:cNvPr id="2" name="フリーフォーム: 図形 1">
              <a:extLst>
                <a:ext uri="{FF2B5EF4-FFF2-40B4-BE49-F238E27FC236}">
                  <a16:creationId xmlns:a16="http://schemas.microsoft.com/office/drawing/2014/main" id="{B2F825C9-C9C0-4F0A-9194-8433DFDFC554}"/>
                </a:ext>
              </a:extLst>
            </p:cNvPr>
            <p:cNvSpPr/>
            <p:nvPr/>
          </p:nvSpPr>
          <p:spPr>
            <a:xfrm rot="2643581">
              <a:off x="5786214" y="1417156"/>
              <a:ext cx="797705" cy="247748"/>
            </a:xfrm>
            <a:custGeom>
              <a:avLst/>
              <a:gdLst>
                <a:gd name="connsiteX0" fmla="*/ 0 w 2581275"/>
                <a:gd name="connsiteY0" fmla="*/ 323850 h 723900"/>
                <a:gd name="connsiteX1" fmla="*/ 1181100 w 2581275"/>
                <a:gd name="connsiteY1" fmla="*/ 333375 h 723900"/>
                <a:gd name="connsiteX2" fmla="*/ 1133475 w 2581275"/>
                <a:gd name="connsiteY2" fmla="*/ 723900 h 723900"/>
                <a:gd name="connsiteX3" fmla="*/ 2581275 w 2581275"/>
                <a:gd name="connsiteY3" fmla="*/ 228600 h 723900"/>
                <a:gd name="connsiteX4" fmla="*/ 1581150 w 2581275"/>
                <a:gd name="connsiteY4" fmla="*/ 276225 h 723900"/>
                <a:gd name="connsiteX5" fmla="*/ 1590675 w 2581275"/>
                <a:gd name="connsiteY5" fmla="*/ 0 h 723900"/>
                <a:gd name="connsiteX6" fmla="*/ 228600 w 2581275"/>
                <a:gd name="connsiteY6" fmla="*/ 342900 h 723900"/>
                <a:gd name="connsiteX0" fmla="*/ 0 w 2581275"/>
                <a:gd name="connsiteY0" fmla="*/ 323850 h 723900"/>
                <a:gd name="connsiteX1" fmla="*/ 1181100 w 2581275"/>
                <a:gd name="connsiteY1" fmla="*/ 333375 h 723900"/>
                <a:gd name="connsiteX2" fmla="*/ 1133475 w 2581275"/>
                <a:gd name="connsiteY2" fmla="*/ 723900 h 723900"/>
                <a:gd name="connsiteX3" fmla="*/ 2581275 w 2581275"/>
                <a:gd name="connsiteY3" fmla="*/ 228600 h 723900"/>
                <a:gd name="connsiteX4" fmla="*/ 1581150 w 2581275"/>
                <a:gd name="connsiteY4" fmla="*/ 276225 h 723900"/>
                <a:gd name="connsiteX5" fmla="*/ 1590675 w 2581275"/>
                <a:gd name="connsiteY5" fmla="*/ 0 h 723900"/>
                <a:gd name="connsiteX6" fmla="*/ 9525 w 2581275"/>
                <a:gd name="connsiteY6" fmla="*/ 323850 h 723900"/>
                <a:gd name="connsiteX0" fmla="*/ 0 w 2581275"/>
                <a:gd name="connsiteY0" fmla="*/ 323850 h 695325"/>
                <a:gd name="connsiteX1" fmla="*/ 1181100 w 2581275"/>
                <a:gd name="connsiteY1" fmla="*/ 333375 h 695325"/>
                <a:gd name="connsiteX2" fmla="*/ 1190625 w 2581275"/>
                <a:gd name="connsiteY2" fmla="*/ 695325 h 695325"/>
                <a:gd name="connsiteX3" fmla="*/ 2581275 w 2581275"/>
                <a:gd name="connsiteY3" fmla="*/ 228600 h 695325"/>
                <a:gd name="connsiteX4" fmla="*/ 1581150 w 2581275"/>
                <a:gd name="connsiteY4" fmla="*/ 276225 h 695325"/>
                <a:gd name="connsiteX5" fmla="*/ 1590675 w 2581275"/>
                <a:gd name="connsiteY5" fmla="*/ 0 h 695325"/>
                <a:gd name="connsiteX6" fmla="*/ 9525 w 2581275"/>
                <a:gd name="connsiteY6" fmla="*/ 323850 h 695325"/>
                <a:gd name="connsiteX0" fmla="*/ 0 w 2581275"/>
                <a:gd name="connsiteY0" fmla="*/ 323850 h 647700"/>
                <a:gd name="connsiteX1" fmla="*/ 1181100 w 2581275"/>
                <a:gd name="connsiteY1" fmla="*/ 333375 h 647700"/>
                <a:gd name="connsiteX2" fmla="*/ 1104900 w 2581275"/>
                <a:gd name="connsiteY2" fmla="*/ 647700 h 647700"/>
                <a:gd name="connsiteX3" fmla="*/ 2581275 w 2581275"/>
                <a:gd name="connsiteY3" fmla="*/ 228600 h 647700"/>
                <a:gd name="connsiteX4" fmla="*/ 1581150 w 2581275"/>
                <a:gd name="connsiteY4" fmla="*/ 276225 h 647700"/>
                <a:gd name="connsiteX5" fmla="*/ 1590675 w 2581275"/>
                <a:gd name="connsiteY5" fmla="*/ 0 h 647700"/>
                <a:gd name="connsiteX6" fmla="*/ 9525 w 2581275"/>
                <a:gd name="connsiteY6" fmla="*/ 323850 h 647700"/>
                <a:gd name="connsiteX0" fmla="*/ 0 w 2581275"/>
                <a:gd name="connsiteY0" fmla="*/ 323850 h 647700"/>
                <a:gd name="connsiteX1" fmla="*/ 1181100 w 2581275"/>
                <a:gd name="connsiteY1" fmla="*/ 333375 h 647700"/>
                <a:gd name="connsiteX2" fmla="*/ 1104900 w 2581275"/>
                <a:gd name="connsiteY2" fmla="*/ 647700 h 647700"/>
                <a:gd name="connsiteX3" fmla="*/ 2581275 w 2581275"/>
                <a:gd name="connsiteY3" fmla="*/ 228600 h 647700"/>
                <a:gd name="connsiteX4" fmla="*/ 1485900 w 2581275"/>
                <a:gd name="connsiteY4" fmla="*/ 314325 h 647700"/>
                <a:gd name="connsiteX5" fmla="*/ 1590675 w 2581275"/>
                <a:gd name="connsiteY5" fmla="*/ 0 h 647700"/>
                <a:gd name="connsiteX6" fmla="*/ 9525 w 2581275"/>
                <a:gd name="connsiteY6" fmla="*/ 3238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1275" h="647700">
                  <a:moveTo>
                    <a:pt x="0" y="323850"/>
                  </a:moveTo>
                  <a:lnTo>
                    <a:pt x="1181100" y="333375"/>
                  </a:lnTo>
                  <a:lnTo>
                    <a:pt x="1104900" y="647700"/>
                  </a:lnTo>
                  <a:lnTo>
                    <a:pt x="2581275" y="228600"/>
                  </a:lnTo>
                  <a:lnTo>
                    <a:pt x="1485900" y="314325"/>
                  </a:lnTo>
                  <a:lnTo>
                    <a:pt x="1590675" y="0"/>
                  </a:lnTo>
                  <a:cubicBezTo>
                    <a:pt x="1136650" y="114300"/>
                    <a:pt x="463550" y="209550"/>
                    <a:pt x="9525" y="323850"/>
                  </a:cubicBezTo>
                </a:path>
              </a:pathLst>
            </a:custGeom>
            <a:solidFill>
              <a:schemeClr val="bg1"/>
            </a:solidFill>
            <a:ln>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cs typeface="+mn-cs"/>
              </a:endParaRPr>
            </a:p>
          </p:txBody>
        </p:sp>
        <p:sp>
          <p:nvSpPr>
            <p:cNvPr id="14" name="フリーフォーム: 図形 13">
              <a:extLst>
                <a:ext uri="{FF2B5EF4-FFF2-40B4-BE49-F238E27FC236}">
                  <a16:creationId xmlns:a16="http://schemas.microsoft.com/office/drawing/2014/main" id="{FE4F5B86-B85F-4AF1-9F0D-9D198DCFD67E}"/>
                </a:ext>
              </a:extLst>
            </p:cNvPr>
            <p:cNvSpPr/>
            <p:nvPr/>
          </p:nvSpPr>
          <p:spPr>
            <a:xfrm rot="17902314">
              <a:off x="2784540" y="2163023"/>
              <a:ext cx="2397038" cy="304792"/>
            </a:xfrm>
            <a:custGeom>
              <a:avLst/>
              <a:gdLst>
                <a:gd name="connsiteX0" fmla="*/ 0 w 2581275"/>
                <a:gd name="connsiteY0" fmla="*/ 323850 h 723900"/>
                <a:gd name="connsiteX1" fmla="*/ 1181100 w 2581275"/>
                <a:gd name="connsiteY1" fmla="*/ 333375 h 723900"/>
                <a:gd name="connsiteX2" fmla="*/ 1133475 w 2581275"/>
                <a:gd name="connsiteY2" fmla="*/ 723900 h 723900"/>
                <a:gd name="connsiteX3" fmla="*/ 2581275 w 2581275"/>
                <a:gd name="connsiteY3" fmla="*/ 228600 h 723900"/>
                <a:gd name="connsiteX4" fmla="*/ 1581150 w 2581275"/>
                <a:gd name="connsiteY4" fmla="*/ 276225 h 723900"/>
                <a:gd name="connsiteX5" fmla="*/ 1590675 w 2581275"/>
                <a:gd name="connsiteY5" fmla="*/ 0 h 723900"/>
                <a:gd name="connsiteX6" fmla="*/ 228600 w 2581275"/>
                <a:gd name="connsiteY6" fmla="*/ 342900 h 723900"/>
                <a:gd name="connsiteX0" fmla="*/ 0 w 2581275"/>
                <a:gd name="connsiteY0" fmla="*/ 323850 h 723900"/>
                <a:gd name="connsiteX1" fmla="*/ 1181100 w 2581275"/>
                <a:gd name="connsiteY1" fmla="*/ 333375 h 723900"/>
                <a:gd name="connsiteX2" fmla="*/ 1133475 w 2581275"/>
                <a:gd name="connsiteY2" fmla="*/ 723900 h 723900"/>
                <a:gd name="connsiteX3" fmla="*/ 2581275 w 2581275"/>
                <a:gd name="connsiteY3" fmla="*/ 228600 h 723900"/>
                <a:gd name="connsiteX4" fmla="*/ 1581150 w 2581275"/>
                <a:gd name="connsiteY4" fmla="*/ 276225 h 723900"/>
                <a:gd name="connsiteX5" fmla="*/ 1590675 w 2581275"/>
                <a:gd name="connsiteY5" fmla="*/ 0 h 723900"/>
                <a:gd name="connsiteX6" fmla="*/ 9525 w 2581275"/>
                <a:gd name="connsiteY6" fmla="*/ 323850 h 723900"/>
                <a:gd name="connsiteX0" fmla="*/ 0 w 2581275"/>
                <a:gd name="connsiteY0" fmla="*/ 323850 h 695325"/>
                <a:gd name="connsiteX1" fmla="*/ 1181100 w 2581275"/>
                <a:gd name="connsiteY1" fmla="*/ 333375 h 695325"/>
                <a:gd name="connsiteX2" fmla="*/ 1190625 w 2581275"/>
                <a:gd name="connsiteY2" fmla="*/ 695325 h 695325"/>
                <a:gd name="connsiteX3" fmla="*/ 2581275 w 2581275"/>
                <a:gd name="connsiteY3" fmla="*/ 228600 h 695325"/>
                <a:gd name="connsiteX4" fmla="*/ 1581150 w 2581275"/>
                <a:gd name="connsiteY4" fmla="*/ 276225 h 695325"/>
                <a:gd name="connsiteX5" fmla="*/ 1590675 w 2581275"/>
                <a:gd name="connsiteY5" fmla="*/ 0 h 695325"/>
                <a:gd name="connsiteX6" fmla="*/ 9525 w 2581275"/>
                <a:gd name="connsiteY6" fmla="*/ 323850 h 695325"/>
                <a:gd name="connsiteX0" fmla="*/ 0 w 2581275"/>
                <a:gd name="connsiteY0" fmla="*/ 323850 h 647700"/>
                <a:gd name="connsiteX1" fmla="*/ 1181100 w 2581275"/>
                <a:gd name="connsiteY1" fmla="*/ 333375 h 647700"/>
                <a:gd name="connsiteX2" fmla="*/ 1104900 w 2581275"/>
                <a:gd name="connsiteY2" fmla="*/ 647700 h 647700"/>
                <a:gd name="connsiteX3" fmla="*/ 2581275 w 2581275"/>
                <a:gd name="connsiteY3" fmla="*/ 228600 h 647700"/>
                <a:gd name="connsiteX4" fmla="*/ 1581150 w 2581275"/>
                <a:gd name="connsiteY4" fmla="*/ 276225 h 647700"/>
                <a:gd name="connsiteX5" fmla="*/ 1590675 w 2581275"/>
                <a:gd name="connsiteY5" fmla="*/ 0 h 647700"/>
                <a:gd name="connsiteX6" fmla="*/ 9525 w 2581275"/>
                <a:gd name="connsiteY6" fmla="*/ 323850 h 647700"/>
                <a:gd name="connsiteX0" fmla="*/ 0 w 2581275"/>
                <a:gd name="connsiteY0" fmla="*/ 323850 h 647700"/>
                <a:gd name="connsiteX1" fmla="*/ 1181100 w 2581275"/>
                <a:gd name="connsiteY1" fmla="*/ 333375 h 647700"/>
                <a:gd name="connsiteX2" fmla="*/ 1104900 w 2581275"/>
                <a:gd name="connsiteY2" fmla="*/ 647700 h 647700"/>
                <a:gd name="connsiteX3" fmla="*/ 2581275 w 2581275"/>
                <a:gd name="connsiteY3" fmla="*/ 228600 h 647700"/>
                <a:gd name="connsiteX4" fmla="*/ 1485900 w 2581275"/>
                <a:gd name="connsiteY4" fmla="*/ 314325 h 647700"/>
                <a:gd name="connsiteX5" fmla="*/ 1590675 w 2581275"/>
                <a:gd name="connsiteY5" fmla="*/ 0 h 647700"/>
                <a:gd name="connsiteX6" fmla="*/ 9525 w 2581275"/>
                <a:gd name="connsiteY6" fmla="*/ 3238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1275" h="647700">
                  <a:moveTo>
                    <a:pt x="0" y="323850"/>
                  </a:moveTo>
                  <a:lnTo>
                    <a:pt x="1181100" y="333375"/>
                  </a:lnTo>
                  <a:lnTo>
                    <a:pt x="1104900" y="647700"/>
                  </a:lnTo>
                  <a:lnTo>
                    <a:pt x="2581275" y="228600"/>
                  </a:lnTo>
                  <a:lnTo>
                    <a:pt x="1485900" y="314325"/>
                  </a:lnTo>
                  <a:lnTo>
                    <a:pt x="1590675" y="0"/>
                  </a:lnTo>
                  <a:cubicBezTo>
                    <a:pt x="1136650" y="114300"/>
                    <a:pt x="463550" y="209550"/>
                    <a:pt x="9525" y="323850"/>
                  </a:cubicBezTo>
                </a:path>
              </a:pathLst>
            </a:custGeom>
            <a:solidFill>
              <a:schemeClr val="bg1"/>
            </a:solidFill>
            <a:ln>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cs typeface="+mn-cs"/>
              </a:endParaRPr>
            </a:p>
          </p:txBody>
        </p:sp>
        <p:cxnSp>
          <p:nvCxnSpPr>
            <p:cNvPr id="16" name="直線矢印コネクタ 15">
              <a:extLst>
                <a:ext uri="{FF2B5EF4-FFF2-40B4-BE49-F238E27FC236}">
                  <a16:creationId xmlns:a16="http://schemas.microsoft.com/office/drawing/2014/main" id="{7B9C6455-C8AE-4D50-9274-BA6129BE7411}"/>
                </a:ext>
              </a:extLst>
            </p:cNvPr>
            <p:cNvCxnSpPr>
              <a:cxnSpLocks/>
              <a:stCxn id="20" idx="3"/>
              <a:endCxn id="21" idx="1"/>
            </p:cNvCxnSpPr>
            <p:nvPr/>
          </p:nvCxnSpPr>
          <p:spPr>
            <a:xfrm flipV="1">
              <a:off x="4892146" y="999522"/>
              <a:ext cx="611924" cy="8922"/>
            </a:xfrm>
            <a:prstGeom prst="straightConnector1">
              <a:avLst/>
            </a:prstGeom>
            <a:ln w="28575">
              <a:solidFill>
                <a:schemeClr val="accent2">
                  <a:lumMod val="60000"/>
                  <a:lumOff val="40000"/>
                </a:schemeClr>
              </a:solidFill>
              <a:headEnd type="stealth" w="lg" len="lg"/>
              <a:tailEnd type="stealth" w="lg" len="lg"/>
            </a:ln>
          </p:spPr>
          <p:style>
            <a:lnRef idx="1">
              <a:schemeClr val="accent1"/>
            </a:lnRef>
            <a:fillRef idx="0">
              <a:schemeClr val="accent1"/>
            </a:fillRef>
            <a:effectRef idx="0">
              <a:schemeClr val="accent1"/>
            </a:effectRef>
            <a:fontRef idx="minor">
              <a:schemeClr val="tx1"/>
            </a:fontRef>
          </p:style>
        </p:cxnSp>
        <p:pic>
          <p:nvPicPr>
            <p:cNvPr id="20" name="Picture 67">
              <a:extLst>
                <a:ext uri="{FF2B5EF4-FFF2-40B4-BE49-F238E27FC236}">
                  <a16:creationId xmlns:a16="http://schemas.microsoft.com/office/drawing/2014/main" id="{09355EE3-1322-4B0F-984B-2ECEE2F5C69A}"/>
                </a:ext>
              </a:extLst>
            </p:cNvPr>
            <p:cNvPicPr>
              <a:picLocks noChangeAspect="1"/>
            </p:cNvPicPr>
            <p:nvPr/>
          </p:nvPicPr>
          <p:blipFill>
            <a:blip r:embed="rId14" cstate="print">
              <a:duotone>
                <a:prstClr val="black"/>
                <a:srgbClr val="0070C0">
                  <a:tint val="45000"/>
                  <a:satMod val="400000"/>
                </a:srgbClr>
              </a:duotone>
              <a:extLst>
                <a:ext uri="{28A0092B-C50C-407E-A947-70E740481C1C}">
                  <a14:useLocalDpi xmlns:a14="http://schemas.microsoft.com/office/drawing/2010/main" val="0"/>
                </a:ext>
              </a:extLst>
            </a:blip>
            <a:stretch>
              <a:fillRect/>
            </a:stretch>
          </p:blipFill>
          <p:spPr>
            <a:xfrm>
              <a:off x="4172146" y="648444"/>
              <a:ext cx="720000" cy="720000"/>
            </a:xfrm>
            <a:prstGeom prst="rect">
              <a:avLst/>
            </a:prstGeom>
          </p:spPr>
        </p:pic>
        <p:pic>
          <p:nvPicPr>
            <p:cNvPr id="21" name="Picture 67">
              <a:extLst>
                <a:ext uri="{FF2B5EF4-FFF2-40B4-BE49-F238E27FC236}">
                  <a16:creationId xmlns:a16="http://schemas.microsoft.com/office/drawing/2014/main" id="{25CE05DD-C307-47F5-995D-DD1FE5FEA6CE}"/>
                </a:ext>
              </a:extLst>
            </p:cNvPr>
            <p:cNvPicPr>
              <a:picLocks noChangeAspect="1"/>
            </p:cNvPicPr>
            <p:nvPr/>
          </p:nvPicPr>
          <p:blipFill>
            <a:blip r:embed="rId14" cstate="print">
              <a:duotone>
                <a:prstClr val="black"/>
                <a:srgbClr val="0070C0">
                  <a:tint val="45000"/>
                  <a:satMod val="400000"/>
                </a:srgbClr>
              </a:duotone>
              <a:extLst>
                <a:ext uri="{28A0092B-C50C-407E-A947-70E740481C1C}">
                  <a14:useLocalDpi xmlns:a14="http://schemas.microsoft.com/office/drawing/2010/main" val="0"/>
                </a:ext>
              </a:extLst>
            </a:blip>
            <a:stretch>
              <a:fillRect/>
            </a:stretch>
          </p:blipFill>
          <p:spPr>
            <a:xfrm>
              <a:off x="5504070" y="639522"/>
              <a:ext cx="720000" cy="720000"/>
            </a:xfrm>
            <a:prstGeom prst="rect">
              <a:avLst/>
            </a:prstGeom>
          </p:spPr>
        </p:pic>
      </p:grpSp>
      <p:grpSp>
        <p:nvGrpSpPr>
          <p:cNvPr id="55" name="グループ化 54">
            <a:extLst>
              <a:ext uri="{FF2B5EF4-FFF2-40B4-BE49-F238E27FC236}">
                <a16:creationId xmlns:a16="http://schemas.microsoft.com/office/drawing/2014/main" id="{0FD632D1-E2D2-49DA-8F3D-8FB9B25CFFA5}"/>
              </a:ext>
            </a:extLst>
          </p:cNvPr>
          <p:cNvGrpSpPr/>
          <p:nvPr/>
        </p:nvGrpSpPr>
        <p:grpSpPr>
          <a:xfrm>
            <a:off x="5491287" y="2774679"/>
            <a:ext cx="6840000" cy="6840000"/>
            <a:chOff x="5491287" y="2774679"/>
            <a:chExt cx="6840000" cy="6840000"/>
          </a:xfrm>
        </p:grpSpPr>
        <p:sp>
          <p:nvSpPr>
            <p:cNvPr id="31" name="部分円 30">
              <a:extLst>
                <a:ext uri="{FF2B5EF4-FFF2-40B4-BE49-F238E27FC236}">
                  <a16:creationId xmlns:a16="http://schemas.microsoft.com/office/drawing/2014/main" id="{778084A9-CAE3-4D12-9613-D0DAB840159D}"/>
                </a:ext>
              </a:extLst>
            </p:cNvPr>
            <p:cNvSpPr/>
            <p:nvPr/>
          </p:nvSpPr>
          <p:spPr>
            <a:xfrm>
              <a:off x="5491287" y="2774679"/>
              <a:ext cx="6840000" cy="6840000"/>
            </a:xfrm>
            <a:prstGeom prst="pie">
              <a:avLst>
                <a:gd name="adj1" fmla="val 10821286"/>
                <a:gd name="adj2" fmla="val 16200000"/>
              </a:avLst>
            </a:prstGeom>
            <a:gradFill flip="none" rotWithShape="1">
              <a:gsLst>
                <a:gs pos="0">
                  <a:schemeClr val="bg1">
                    <a:lumMod val="85000"/>
                  </a:schemeClr>
                </a:gs>
                <a:gs pos="34000">
                  <a:schemeClr val="bg1">
                    <a:lumMod val="95000"/>
                  </a:schemeClr>
                </a:gs>
                <a:gs pos="100000">
                  <a:schemeClr val="bg1"/>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Arial"/>
                <a:cs typeface="+mn-cs"/>
              </a:endParaRPr>
            </a:p>
          </p:txBody>
        </p:sp>
        <p:pic>
          <p:nvPicPr>
            <p:cNvPr id="32" name="Picture 170">
              <a:extLst>
                <a:ext uri="{FF2B5EF4-FFF2-40B4-BE49-F238E27FC236}">
                  <a16:creationId xmlns:a16="http://schemas.microsoft.com/office/drawing/2014/main" id="{9E7C0E4D-1CBD-4A56-A9D0-6D9FF093B0F3}"/>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709162" y="4745815"/>
              <a:ext cx="944294" cy="944294"/>
            </a:xfrm>
            <a:prstGeom prst="rect">
              <a:avLst/>
            </a:prstGeom>
          </p:spPr>
        </p:pic>
        <p:pic>
          <p:nvPicPr>
            <p:cNvPr id="33" name="Picture 166">
              <a:extLst>
                <a:ext uri="{FF2B5EF4-FFF2-40B4-BE49-F238E27FC236}">
                  <a16:creationId xmlns:a16="http://schemas.microsoft.com/office/drawing/2014/main" id="{B2065E32-2216-4D0B-8EEB-45F318D3D7FA}"/>
                </a:ext>
              </a:extLst>
            </p:cNvPr>
            <p:cNvPicPr>
              <a:picLocks noChangeAspect="1"/>
            </p:cNvPicPr>
            <p:nvPr/>
          </p:nvPicPr>
          <p:blipFill>
            <a:blip r:embed="rId16"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776196" y="4463785"/>
              <a:ext cx="720000" cy="720000"/>
            </a:xfrm>
            <a:prstGeom prst="rect">
              <a:avLst/>
            </a:prstGeom>
          </p:spPr>
        </p:pic>
        <p:pic>
          <p:nvPicPr>
            <p:cNvPr id="34" name="Picture 2">
              <a:extLst>
                <a:ext uri="{FF2B5EF4-FFF2-40B4-BE49-F238E27FC236}">
                  <a16:creationId xmlns:a16="http://schemas.microsoft.com/office/drawing/2014/main" id="{34CEB3B3-042F-4995-94B7-117ABC6C6C78}"/>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rot="16200000" flipH="1">
              <a:off x="7854799" y="4487445"/>
              <a:ext cx="269367" cy="720000"/>
            </a:xfrm>
            <a:prstGeom prst="rect">
              <a:avLst/>
            </a:prstGeom>
          </p:spPr>
        </p:pic>
        <p:pic>
          <p:nvPicPr>
            <p:cNvPr id="35" name="Picture 166">
              <a:extLst>
                <a:ext uri="{FF2B5EF4-FFF2-40B4-BE49-F238E27FC236}">
                  <a16:creationId xmlns:a16="http://schemas.microsoft.com/office/drawing/2014/main" id="{93B1A9A3-3737-4402-AF80-C6A0F588972A}"/>
                </a:ext>
              </a:extLst>
            </p:cNvPr>
            <p:cNvPicPr>
              <a:picLocks noChangeAspect="1"/>
            </p:cNvPicPr>
            <p:nvPr/>
          </p:nvPicPr>
          <p:blipFill>
            <a:blip r:embed="rId16"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164628" y="3098949"/>
              <a:ext cx="720000" cy="720000"/>
            </a:xfrm>
            <a:prstGeom prst="rect">
              <a:avLst/>
            </a:prstGeom>
          </p:spPr>
        </p:pic>
        <p:pic>
          <p:nvPicPr>
            <p:cNvPr id="36" name="Picture 65">
              <a:extLst>
                <a:ext uri="{FF2B5EF4-FFF2-40B4-BE49-F238E27FC236}">
                  <a16:creationId xmlns:a16="http://schemas.microsoft.com/office/drawing/2014/main" id="{5569487D-4160-441F-BC03-ED476DFA484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377995" y="3534716"/>
              <a:ext cx="967366" cy="967366"/>
            </a:xfrm>
            <a:prstGeom prst="rect">
              <a:avLst/>
            </a:prstGeom>
          </p:spPr>
        </p:pic>
        <p:cxnSp>
          <p:nvCxnSpPr>
            <p:cNvPr id="38" name="直線コネクタ 146">
              <a:extLst>
                <a:ext uri="{FF2B5EF4-FFF2-40B4-BE49-F238E27FC236}">
                  <a16:creationId xmlns:a16="http://schemas.microsoft.com/office/drawing/2014/main" id="{B5827565-7369-472B-9BD7-73E87D02AD9F}"/>
                </a:ext>
              </a:extLst>
            </p:cNvPr>
            <p:cNvCxnSpPr>
              <a:cxnSpLocks/>
            </p:cNvCxnSpPr>
            <p:nvPr/>
          </p:nvCxnSpPr>
          <p:spPr>
            <a:xfrm flipH="1">
              <a:off x="7164628" y="3662751"/>
              <a:ext cx="341114" cy="254145"/>
            </a:xfrm>
            <a:prstGeom prst="line">
              <a:avLst/>
            </a:prstGeom>
            <a:ln w="28575">
              <a:solidFill>
                <a:schemeClr val="accent2">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直線コネクタ 148">
              <a:extLst>
                <a:ext uri="{FF2B5EF4-FFF2-40B4-BE49-F238E27FC236}">
                  <a16:creationId xmlns:a16="http://schemas.microsoft.com/office/drawing/2014/main" id="{56453A33-9E55-4FD2-B1D2-1C6E60BEF8AF}"/>
                </a:ext>
              </a:extLst>
            </p:cNvPr>
            <p:cNvCxnSpPr>
              <a:cxnSpLocks/>
            </p:cNvCxnSpPr>
            <p:nvPr/>
          </p:nvCxnSpPr>
          <p:spPr>
            <a:xfrm flipH="1" flipV="1">
              <a:off x="7078692" y="4277404"/>
              <a:ext cx="57504" cy="328985"/>
            </a:xfrm>
            <a:prstGeom prst="line">
              <a:avLst/>
            </a:prstGeom>
            <a:ln w="28575">
              <a:solidFill>
                <a:schemeClr val="accent2">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1" name="正方形/長方形 177">
              <a:extLst>
                <a:ext uri="{FF2B5EF4-FFF2-40B4-BE49-F238E27FC236}">
                  <a16:creationId xmlns:a16="http://schemas.microsoft.com/office/drawing/2014/main" id="{0F6552F8-927F-49DA-ADCC-16BA9EB29635}"/>
                </a:ext>
              </a:extLst>
            </p:cNvPr>
            <p:cNvSpPr/>
            <p:nvPr/>
          </p:nvSpPr>
          <p:spPr>
            <a:xfrm>
              <a:off x="7405955" y="5385440"/>
              <a:ext cx="156485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Calibri" panose="020F0502020204030204" pitchFamily="34" charset="0"/>
                  <a:ea typeface="Meiryo UI" panose="020B0604030504040204" pitchFamily="50" charset="-128"/>
                  <a:cs typeface="Calibri" panose="020F0502020204030204" pitchFamily="34" charset="0"/>
                </a:rPr>
                <a:t>Remote Control PC</a:t>
              </a:r>
              <a:endParaRPr kumimoji="1" lang="ja-JP" altLang="en-US" sz="1400" b="0" i="0" u="none" strike="noStrike" kern="1200" cap="none" spc="0" normalizeH="0" baseline="0" noProof="0" dirty="0">
                <a:ln>
                  <a:noFill/>
                </a:ln>
                <a:solidFill>
                  <a:srgbClr val="000000"/>
                </a:solidFill>
                <a:effectLst/>
                <a:uLnTx/>
                <a:uFillTx/>
                <a:latin typeface="Calibri" panose="020F0502020204030204" pitchFamily="34" charset="0"/>
                <a:ea typeface="Meiryo UI" panose="020B0604030504040204" pitchFamily="50" charset="-128"/>
                <a:cs typeface="Calibri" panose="020F0502020204030204" pitchFamily="34" charset="0"/>
              </a:endParaRPr>
            </a:p>
          </p:txBody>
        </p:sp>
        <p:pic>
          <p:nvPicPr>
            <p:cNvPr id="42" name="Picture 189">
              <a:extLst>
                <a:ext uri="{FF2B5EF4-FFF2-40B4-BE49-F238E27FC236}">
                  <a16:creationId xmlns:a16="http://schemas.microsoft.com/office/drawing/2014/main" id="{2C1E1916-B7C7-412D-B791-E0BC9F2F1D5C}"/>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828381" y="5509180"/>
              <a:ext cx="720000" cy="720000"/>
            </a:xfrm>
            <a:prstGeom prst="rect">
              <a:avLst/>
            </a:prstGeom>
          </p:spPr>
        </p:pic>
        <p:sp>
          <p:nvSpPr>
            <p:cNvPr id="53" name="フリーフォーム: 図形 52">
              <a:extLst>
                <a:ext uri="{FF2B5EF4-FFF2-40B4-BE49-F238E27FC236}">
                  <a16:creationId xmlns:a16="http://schemas.microsoft.com/office/drawing/2014/main" id="{A011C91F-6B30-47C7-B136-E9708A80D320}"/>
                </a:ext>
              </a:extLst>
            </p:cNvPr>
            <p:cNvSpPr/>
            <p:nvPr/>
          </p:nvSpPr>
          <p:spPr>
            <a:xfrm rot="2052133">
              <a:off x="6364013" y="3004672"/>
              <a:ext cx="958484" cy="289038"/>
            </a:xfrm>
            <a:custGeom>
              <a:avLst/>
              <a:gdLst>
                <a:gd name="connsiteX0" fmla="*/ 0 w 2581275"/>
                <a:gd name="connsiteY0" fmla="*/ 323850 h 723900"/>
                <a:gd name="connsiteX1" fmla="*/ 1181100 w 2581275"/>
                <a:gd name="connsiteY1" fmla="*/ 333375 h 723900"/>
                <a:gd name="connsiteX2" fmla="*/ 1133475 w 2581275"/>
                <a:gd name="connsiteY2" fmla="*/ 723900 h 723900"/>
                <a:gd name="connsiteX3" fmla="*/ 2581275 w 2581275"/>
                <a:gd name="connsiteY3" fmla="*/ 228600 h 723900"/>
                <a:gd name="connsiteX4" fmla="*/ 1581150 w 2581275"/>
                <a:gd name="connsiteY4" fmla="*/ 276225 h 723900"/>
                <a:gd name="connsiteX5" fmla="*/ 1590675 w 2581275"/>
                <a:gd name="connsiteY5" fmla="*/ 0 h 723900"/>
                <a:gd name="connsiteX6" fmla="*/ 228600 w 2581275"/>
                <a:gd name="connsiteY6" fmla="*/ 342900 h 723900"/>
                <a:gd name="connsiteX0" fmla="*/ 0 w 2581275"/>
                <a:gd name="connsiteY0" fmla="*/ 323850 h 723900"/>
                <a:gd name="connsiteX1" fmla="*/ 1181100 w 2581275"/>
                <a:gd name="connsiteY1" fmla="*/ 333375 h 723900"/>
                <a:gd name="connsiteX2" fmla="*/ 1133475 w 2581275"/>
                <a:gd name="connsiteY2" fmla="*/ 723900 h 723900"/>
                <a:gd name="connsiteX3" fmla="*/ 2581275 w 2581275"/>
                <a:gd name="connsiteY3" fmla="*/ 228600 h 723900"/>
                <a:gd name="connsiteX4" fmla="*/ 1581150 w 2581275"/>
                <a:gd name="connsiteY4" fmla="*/ 276225 h 723900"/>
                <a:gd name="connsiteX5" fmla="*/ 1590675 w 2581275"/>
                <a:gd name="connsiteY5" fmla="*/ 0 h 723900"/>
                <a:gd name="connsiteX6" fmla="*/ 9525 w 2581275"/>
                <a:gd name="connsiteY6" fmla="*/ 323850 h 723900"/>
                <a:gd name="connsiteX0" fmla="*/ 0 w 2581275"/>
                <a:gd name="connsiteY0" fmla="*/ 323850 h 695325"/>
                <a:gd name="connsiteX1" fmla="*/ 1181100 w 2581275"/>
                <a:gd name="connsiteY1" fmla="*/ 333375 h 695325"/>
                <a:gd name="connsiteX2" fmla="*/ 1190625 w 2581275"/>
                <a:gd name="connsiteY2" fmla="*/ 695325 h 695325"/>
                <a:gd name="connsiteX3" fmla="*/ 2581275 w 2581275"/>
                <a:gd name="connsiteY3" fmla="*/ 228600 h 695325"/>
                <a:gd name="connsiteX4" fmla="*/ 1581150 w 2581275"/>
                <a:gd name="connsiteY4" fmla="*/ 276225 h 695325"/>
                <a:gd name="connsiteX5" fmla="*/ 1590675 w 2581275"/>
                <a:gd name="connsiteY5" fmla="*/ 0 h 695325"/>
                <a:gd name="connsiteX6" fmla="*/ 9525 w 2581275"/>
                <a:gd name="connsiteY6" fmla="*/ 323850 h 695325"/>
                <a:gd name="connsiteX0" fmla="*/ 0 w 2581275"/>
                <a:gd name="connsiteY0" fmla="*/ 323850 h 647700"/>
                <a:gd name="connsiteX1" fmla="*/ 1181100 w 2581275"/>
                <a:gd name="connsiteY1" fmla="*/ 333375 h 647700"/>
                <a:gd name="connsiteX2" fmla="*/ 1104900 w 2581275"/>
                <a:gd name="connsiteY2" fmla="*/ 647700 h 647700"/>
                <a:gd name="connsiteX3" fmla="*/ 2581275 w 2581275"/>
                <a:gd name="connsiteY3" fmla="*/ 228600 h 647700"/>
                <a:gd name="connsiteX4" fmla="*/ 1581150 w 2581275"/>
                <a:gd name="connsiteY4" fmla="*/ 276225 h 647700"/>
                <a:gd name="connsiteX5" fmla="*/ 1590675 w 2581275"/>
                <a:gd name="connsiteY5" fmla="*/ 0 h 647700"/>
                <a:gd name="connsiteX6" fmla="*/ 9525 w 2581275"/>
                <a:gd name="connsiteY6" fmla="*/ 323850 h 647700"/>
                <a:gd name="connsiteX0" fmla="*/ 0 w 2581275"/>
                <a:gd name="connsiteY0" fmla="*/ 323850 h 647700"/>
                <a:gd name="connsiteX1" fmla="*/ 1181100 w 2581275"/>
                <a:gd name="connsiteY1" fmla="*/ 333375 h 647700"/>
                <a:gd name="connsiteX2" fmla="*/ 1104900 w 2581275"/>
                <a:gd name="connsiteY2" fmla="*/ 647700 h 647700"/>
                <a:gd name="connsiteX3" fmla="*/ 2581275 w 2581275"/>
                <a:gd name="connsiteY3" fmla="*/ 228600 h 647700"/>
                <a:gd name="connsiteX4" fmla="*/ 1485900 w 2581275"/>
                <a:gd name="connsiteY4" fmla="*/ 314325 h 647700"/>
                <a:gd name="connsiteX5" fmla="*/ 1590675 w 2581275"/>
                <a:gd name="connsiteY5" fmla="*/ 0 h 647700"/>
                <a:gd name="connsiteX6" fmla="*/ 9525 w 2581275"/>
                <a:gd name="connsiteY6" fmla="*/ 3238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1275" h="647700">
                  <a:moveTo>
                    <a:pt x="0" y="323850"/>
                  </a:moveTo>
                  <a:lnTo>
                    <a:pt x="1181100" y="333375"/>
                  </a:lnTo>
                  <a:lnTo>
                    <a:pt x="1104900" y="647700"/>
                  </a:lnTo>
                  <a:lnTo>
                    <a:pt x="2581275" y="228600"/>
                  </a:lnTo>
                  <a:lnTo>
                    <a:pt x="1485900" y="314325"/>
                  </a:lnTo>
                  <a:lnTo>
                    <a:pt x="1590675" y="0"/>
                  </a:lnTo>
                  <a:cubicBezTo>
                    <a:pt x="1136650" y="114300"/>
                    <a:pt x="463550" y="209550"/>
                    <a:pt x="9525" y="323850"/>
                  </a:cubicBezTo>
                </a:path>
              </a:pathLst>
            </a:custGeom>
            <a:solidFill>
              <a:schemeClr val="bg1"/>
            </a:solidFill>
            <a:ln>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cs typeface="+mn-cs"/>
              </a:endParaRPr>
            </a:p>
          </p:txBody>
        </p:sp>
        <p:sp>
          <p:nvSpPr>
            <p:cNvPr id="54" name="フリーフォーム: 図形 53">
              <a:extLst>
                <a:ext uri="{FF2B5EF4-FFF2-40B4-BE49-F238E27FC236}">
                  <a16:creationId xmlns:a16="http://schemas.microsoft.com/office/drawing/2014/main" id="{B63E13A3-5764-45D3-9A9B-8170CCC0481F}"/>
                </a:ext>
              </a:extLst>
            </p:cNvPr>
            <p:cNvSpPr/>
            <p:nvPr/>
          </p:nvSpPr>
          <p:spPr>
            <a:xfrm rot="1590291">
              <a:off x="7290923" y="4916473"/>
              <a:ext cx="653254" cy="247748"/>
            </a:xfrm>
            <a:custGeom>
              <a:avLst/>
              <a:gdLst>
                <a:gd name="connsiteX0" fmla="*/ 0 w 2581275"/>
                <a:gd name="connsiteY0" fmla="*/ 323850 h 723900"/>
                <a:gd name="connsiteX1" fmla="*/ 1181100 w 2581275"/>
                <a:gd name="connsiteY1" fmla="*/ 333375 h 723900"/>
                <a:gd name="connsiteX2" fmla="*/ 1133475 w 2581275"/>
                <a:gd name="connsiteY2" fmla="*/ 723900 h 723900"/>
                <a:gd name="connsiteX3" fmla="*/ 2581275 w 2581275"/>
                <a:gd name="connsiteY3" fmla="*/ 228600 h 723900"/>
                <a:gd name="connsiteX4" fmla="*/ 1581150 w 2581275"/>
                <a:gd name="connsiteY4" fmla="*/ 276225 h 723900"/>
                <a:gd name="connsiteX5" fmla="*/ 1590675 w 2581275"/>
                <a:gd name="connsiteY5" fmla="*/ 0 h 723900"/>
                <a:gd name="connsiteX6" fmla="*/ 228600 w 2581275"/>
                <a:gd name="connsiteY6" fmla="*/ 342900 h 723900"/>
                <a:gd name="connsiteX0" fmla="*/ 0 w 2581275"/>
                <a:gd name="connsiteY0" fmla="*/ 323850 h 723900"/>
                <a:gd name="connsiteX1" fmla="*/ 1181100 w 2581275"/>
                <a:gd name="connsiteY1" fmla="*/ 333375 h 723900"/>
                <a:gd name="connsiteX2" fmla="*/ 1133475 w 2581275"/>
                <a:gd name="connsiteY2" fmla="*/ 723900 h 723900"/>
                <a:gd name="connsiteX3" fmla="*/ 2581275 w 2581275"/>
                <a:gd name="connsiteY3" fmla="*/ 228600 h 723900"/>
                <a:gd name="connsiteX4" fmla="*/ 1581150 w 2581275"/>
                <a:gd name="connsiteY4" fmla="*/ 276225 h 723900"/>
                <a:gd name="connsiteX5" fmla="*/ 1590675 w 2581275"/>
                <a:gd name="connsiteY5" fmla="*/ 0 h 723900"/>
                <a:gd name="connsiteX6" fmla="*/ 9525 w 2581275"/>
                <a:gd name="connsiteY6" fmla="*/ 323850 h 723900"/>
                <a:gd name="connsiteX0" fmla="*/ 0 w 2581275"/>
                <a:gd name="connsiteY0" fmla="*/ 323850 h 695325"/>
                <a:gd name="connsiteX1" fmla="*/ 1181100 w 2581275"/>
                <a:gd name="connsiteY1" fmla="*/ 333375 h 695325"/>
                <a:gd name="connsiteX2" fmla="*/ 1190625 w 2581275"/>
                <a:gd name="connsiteY2" fmla="*/ 695325 h 695325"/>
                <a:gd name="connsiteX3" fmla="*/ 2581275 w 2581275"/>
                <a:gd name="connsiteY3" fmla="*/ 228600 h 695325"/>
                <a:gd name="connsiteX4" fmla="*/ 1581150 w 2581275"/>
                <a:gd name="connsiteY4" fmla="*/ 276225 h 695325"/>
                <a:gd name="connsiteX5" fmla="*/ 1590675 w 2581275"/>
                <a:gd name="connsiteY5" fmla="*/ 0 h 695325"/>
                <a:gd name="connsiteX6" fmla="*/ 9525 w 2581275"/>
                <a:gd name="connsiteY6" fmla="*/ 323850 h 695325"/>
                <a:gd name="connsiteX0" fmla="*/ 0 w 2581275"/>
                <a:gd name="connsiteY0" fmla="*/ 323850 h 647700"/>
                <a:gd name="connsiteX1" fmla="*/ 1181100 w 2581275"/>
                <a:gd name="connsiteY1" fmla="*/ 333375 h 647700"/>
                <a:gd name="connsiteX2" fmla="*/ 1104900 w 2581275"/>
                <a:gd name="connsiteY2" fmla="*/ 647700 h 647700"/>
                <a:gd name="connsiteX3" fmla="*/ 2581275 w 2581275"/>
                <a:gd name="connsiteY3" fmla="*/ 228600 h 647700"/>
                <a:gd name="connsiteX4" fmla="*/ 1581150 w 2581275"/>
                <a:gd name="connsiteY4" fmla="*/ 276225 h 647700"/>
                <a:gd name="connsiteX5" fmla="*/ 1590675 w 2581275"/>
                <a:gd name="connsiteY5" fmla="*/ 0 h 647700"/>
                <a:gd name="connsiteX6" fmla="*/ 9525 w 2581275"/>
                <a:gd name="connsiteY6" fmla="*/ 323850 h 647700"/>
                <a:gd name="connsiteX0" fmla="*/ 0 w 2581275"/>
                <a:gd name="connsiteY0" fmla="*/ 323850 h 647700"/>
                <a:gd name="connsiteX1" fmla="*/ 1181100 w 2581275"/>
                <a:gd name="connsiteY1" fmla="*/ 333375 h 647700"/>
                <a:gd name="connsiteX2" fmla="*/ 1104900 w 2581275"/>
                <a:gd name="connsiteY2" fmla="*/ 647700 h 647700"/>
                <a:gd name="connsiteX3" fmla="*/ 2581275 w 2581275"/>
                <a:gd name="connsiteY3" fmla="*/ 228600 h 647700"/>
                <a:gd name="connsiteX4" fmla="*/ 1485900 w 2581275"/>
                <a:gd name="connsiteY4" fmla="*/ 314325 h 647700"/>
                <a:gd name="connsiteX5" fmla="*/ 1590675 w 2581275"/>
                <a:gd name="connsiteY5" fmla="*/ 0 h 647700"/>
                <a:gd name="connsiteX6" fmla="*/ 9525 w 2581275"/>
                <a:gd name="connsiteY6" fmla="*/ 3238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1275" h="647700">
                  <a:moveTo>
                    <a:pt x="0" y="323850"/>
                  </a:moveTo>
                  <a:lnTo>
                    <a:pt x="1181100" y="333375"/>
                  </a:lnTo>
                  <a:lnTo>
                    <a:pt x="1104900" y="647700"/>
                  </a:lnTo>
                  <a:lnTo>
                    <a:pt x="2581275" y="228600"/>
                  </a:lnTo>
                  <a:lnTo>
                    <a:pt x="1485900" y="314325"/>
                  </a:lnTo>
                  <a:lnTo>
                    <a:pt x="1590675" y="0"/>
                  </a:lnTo>
                  <a:cubicBezTo>
                    <a:pt x="1136650" y="114300"/>
                    <a:pt x="463550" y="209550"/>
                    <a:pt x="9525" y="323850"/>
                  </a:cubicBezTo>
                </a:path>
              </a:pathLst>
            </a:custGeom>
            <a:solidFill>
              <a:schemeClr val="bg1"/>
            </a:solidFill>
            <a:ln>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cs typeface="+mn-cs"/>
              </a:endParaRPr>
            </a:p>
          </p:txBody>
        </p:sp>
      </p:grpSp>
      <p:pic>
        <p:nvPicPr>
          <p:cNvPr id="13" name="DM200119">
            <a:hlinkClick r:id="" action="ppaction://media"/>
          </p:cNvPr>
          <p:cNvPicPr>
            <a:picLocks noChangeAspect="1"/>
          </p:cNvPicPr>
          <p:nvPr>
            <a:audioFile r:link="rId6"/>
            <p:extLst>
              <p:ext uri="{DAA4B4D4-6D71-4841-9C94-3DE7FCFB9230}">
                <p14:media xmlns:p14="http://schemas.microsoft.com/office/powerpoint/2010/main" r:embed="rId5">
                  <p14:fade in="500" out="500"/>
                </p14:media>
              </p:ext>
            </p:extLst>
          </p:nvPr>
        </p:nvPicPr>
        <p:blipFill>
          <a:blip r:embed="rId20"/>
          <a:stretch>
            <a:fillRect/>
          </a:stretch>
        </p:blipFill>
        <p:spPr>
          <a:xfrm>
            <a:off x="-609600" y="-167817"/>
            <a:ext cx="609600" cy="609600"/>
          </a:xfrm>
          <a:prstGeom prst="rect">
            <a:avLst/>
          </a:prstGeom>
        </p:spPr>
      </p:pic>
      <p:sp>
        <p:nvSpPr>
          <p:cNvPr id="39"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2440144458"/>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9" name="2sec_NM.wav"/>
          </p:stSnd>
        </p:sndAc>
      </p:transition>
    </mc:Choice>
    <mc:Fallback xmlns="">
      <p:transition spd="med" advTm="0">
        <p:fade/>
        <p:sndAc>
          <p:stSnd>
            <p:snd r:embed="rId21"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72887" fill="hold"/>
                                        <p:tgtEl>
                                          <p:spTgt spid="13"/>
                                        </p:tgtEl>
                                      </p:cBhvr>
                                    </p:cmd>
                                  </p:childTnLst>
                                </p:cTn>
                              </p:par>
                              <p:par>
                                <p:cTn id="7" presetID="1" presetClass="mediacall" presetSubtype="0" fill="hold" nodeType="withEffect">
                                  <p:stCondLst>
                                    <p:cond delay="0"/>
                                  </p:stCondLst>
                                  <p:childTnLst>
                                    <p:cmd type="call" cmd="playFrom(0.0)">
                                      <p:cBhvr>
                                        <p:cTn id="8" dur="60074" fill="hold"/>
                                        <p:tgtEl>
                                          <p:spTgt spid="4"/>
                                        </p:tgtEl>
                                      </p:cBhvr>
                                    </p:cmd>
                                  </p:childTnLst>
                                </p:cTn>
                              </p:par>
                              <p:par>
                                <p:cTn id="9" presetID="42" presetClass="entr" presetSubtype="0" fill="hold" nodeType="withEffect">
                                  <p:stCondLst>
                                    <p:cond delay="1000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par>
                                <p:cTn id="14" presetID="10" presetClass="exit" presetSubtype="0" fill="hold" nodeType="withEffect">
                                  <p:stCondLst>
                                    <p:cond delay="33000"/>
                                  </p:stCondLst>
                                  <p:childTnLst>
                                    <p:animEffect transition="out" filter="fade">
                                      <p:cBhvr>
                                        <p:cTn id="15" dur="500"/>
                                        <p:tgtEl>
                                          <p:spTgt spid="30"/>
                                        </p:tgtEl>
                                      </p:cBhvr>
                                    </p:animEffect>
                                    <p:set>
                                      <p:cBhvr>
                                        <p:cTn id="16" dur="1" fill="hold">
                                          <p:stCondLst>
                                            <p:cond delay="499"/>
                                          </p:stCondLst>
                                        </p:cTn>
                                        <p:tgtEl>
                                          <p:spTgt spid="30"/>
                                        </p:tgtEl>
                                        <p:attrNameLst>
                                          <p:attrName>style.visibility</p:attrName>
                                        </p:attrNameLst>
                                      </p:cBhvr>
                                      <p:to>
                                        <p:strVal val="hidden"/>
                                      </p:to>
                                    </p:set>
                                  </p:childTnLst>
                                </p:cTn>
                              </p:par>
                              <p:par>
                                <p:cTn id="17" presetID="53" presetClass="entr" presetSubtype="16" fill="hold" nodeType="withEffect">
                                  <p:stCondLst>
                                    <p:cond delay="3700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1" presetClass="mediacall" presetSubtype="0" fill="hold" nodeType="withEffect">
                                  <p:stCondLst>
                                    <p:cond delay="37500"/>
                                  </p:stCondLst>
                                  <p:childTnLst>
                                    <p:cmd type="call" cmd="playFrom(0.0)">
                                      <p:cBhvr>
                                        <p:cTn id="23" dur="24020" fill="hold"/>
                                        <p:tgtEl>
                                          <p:spTgt spid="5"/>
                                        </p:tgtEl>
                                      </p:cBhvr>
                                    </p:cmd>
                                  </p:childTnLst>
                                </p:cTn>
                              </p:par>
                              <p:par>
                                <p:cTn id="24" presetID="14" presetClass="entr" presetSubtype="10" fill="hold" nodeType="withEffect">
                                  <p:stCondLst>
                                    <p:cond delay="45500"/>
                                  </p:stCondLst>
                                  <p:childTnLst>
                                    <p:set>
                                      <p:cBhvr>
                                        <p:cTn id="25" dur="1" fill="hold">
                                          <p:stCondLst>
                                            <p:cond delay="0"/>
                                          </p:stCondLst>
                                        </p:cTn>
                                        <p:tgtEl>
                                          <p:spTgt spid="55"/>
                                        </p:tgtEl>
                                        <p:attrNameLst>
                                          <p:attrName>style.visibility</p:attrName>
                                        </p:attrNameLst>
                                      </p:cBhvr>
                                      <p:to>
                                        <p:strVal val="visible"/>
                                      </p:to>
                                    </p:set>
                                    <p:animEffect transition="in" filter="randombar(horizontal)">
                                      <p:cBhvr>
                                        <p:cTn id="26" dur="1500"/>
                                        <p:tgtEl>
                                          <p:spTgt spid="55"/>
                                        </p:tgtEl>
                                      </p:cBhvr>
                                    </p:animEffect>
                                  </p:childTnLst>
                                </p:cTn>
                              </p:par>
                              <p:par>
                                <p:cTn id="27" presetID="1" presetClass="exit" presetSubtype="0" fill="hold" nodeType="withEffect">
                                  <p:stCondLst>
                                    <p:cond delay="61500"/>
                                  </p:stCondLst>
                                  <p:childTnLst>
                                    <p:set>
                                      <p:cBhvr>
                                        <p:cTn id="28" dur="1" fill="hold">
                                          <p:stCondLst>
                                            <p:cond delay="0"/>
                                          </p:stCondLst>
                                        </p:cTn>
                                        <p:tgtEl>
                                          <p:spTgt spid="55"/>
                                        </p:tgtEl>
                                        <p:attrNameLst>
                                          <p:attrName>style.visibility</p:attrName>
                                        </p:attrNameLst>
                                      </p:cBhvr>
                                      <p:to>
                                        <p:strVal val="hidden"/>
                                      </p:to>
                                    </p:set>
                                  </p:childTnLst>
                                </p:cTn>
                              </p:par>
                              <p:par>
                                <p:cTn id="29" presetID="1" presetClass="exit" presetSubtype="0" fill="hold" nodeType="withEffect">
                                  <p:stCondLst>
                                    <p:cond delay="61500"/>
                                  </p:stCondLst>
                                  <p:childTnLst>
                                    <p:set>
                                      <p:cBhvr>
                                        <p:cTn id="30" dur="1" fill="hold">
                                          <p:stCondLst>
                                            <p:cond delay="0"/>
                                          </p:stCondLst>
                                        </p:cTn>
                                        <p:tgtEl>
                                          <p:spTgt spid="4"/>
                                        </p:tgtEl>
                                        <p:attrNameLst>
                                          <p:attrName>style.visibility</p:attrName>
                                        </p:attrNameLst>
                                      </p:cBhvr>
                                      <p:to>
                                        <p:strVal val="hidden"/>
                                      </p:to>
                                    </p:set>
                                    <p:cmd type="call" cmd="stop">
                                      <p:cBhvr>
                                        <p:cTn id="31" dur="1">
                                          <p:stCondLst>
                                            <p:cond delay="0"/>
                                          </p:stCondLst>
                                        </p:cTn>
                                        <p:tgtEl>
                                          <p:spTgt spid="4"/>
                                        </p:tgtEl>
                                      </p:cBhvr>
                                    </p:cmd>
                                  </p:childTnLst>
                                </p:cTn>
                              </p:par>
                              <p:par>
                                <p:cTn id="32" presetID="1" presetClass="exit" presetSubtype="0" fill="hold" nodeType="withEffect">
                                  <p:stCondLst>
                                    <p:cond delay="61500"/>
                                  </p:stCondLst>
                                  <p:childTnLst>
                                    <p:set>
                                      <p:cBhvr>
                                        <p:cTn id="33" dur="1" fill="hold">
                                          <p:stCondLst>
                                            <p:cond delay="0"/>
                                          </p:stCondLst>
                                        </p:cTn>
                                        <p:tgtEl>
                                          <p:spTgt spid="5"/>
                                        </p:tgtEl>
                                        <p:attrNameLst>
                                          <p:attrName>style.visibility</p:attrName>
                                        </p:attrNameLst>
                                      </p:cBhvr>
                                      <p:to>
                                        <p:strVal val="hidden"/>
                                      </p:to>
                                    </p:set>
                                    <p:cmd type="call" cmd="stop">
                                      <p:cBhvr>
                                        <p:cTn id="34" dur="1">
                                          <p:stCondLst>
                                            <p:cond delay="0"/>
                                          </p:stCondLst>
                                        </p:cTn>
                                        <p:tgtEl>
                                          <p:spTgt spid="5"/>
                                        </p:tgtEl>
                                      </p:cBhvr>
                                    </p:cmd>
                                  </p:childTnLst>
                                </p:cTn>
                              </p:par>
                              <p:par>
                                <p:cTn id="35" presetID="10" presetClass="entr" presetSubtype="0" fill="hold" nodeType="withEffect">
                                  <p:stCondLst>
                                    <p:cond delay="625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nodeType="withEffect">
                                  <p:stCondLst>
                                    <p:cond delay="64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20"/>
                                        <p:tgtEl>
                                          <p:spTgt spid="9"/>
                                        </p:tgtEl>
                                      </p:cBhvr>
                                    </p:animEffect>
                                  </p:childTnLst>
                                </p:cTn>
                              </p:par>
                            </p:childTnLst>
                          </p:cTn>
                        </p:par>
                        <p:par>
                          <p:cTn id="41" fill="hold">
                            <p:stCondLst>
                              <p:cond delay="73387"/>
                            </p:stCondLst>
                            <p:childTnLst>
                              <p:par>
                                <p:cTn id="42" presetID="1" presetClass="entr" presetSubtype="0" fill="hold" grpId="0" nodeType="afterEffect">
                                  <p:stCondLst>
                                    <p:cond delay="1000"/>
                                  </p:stCondLst>
                                  <p:childTnLst>
                                    <p:set>
                                      <p:cBhvr>
                                        <p:cTn id="43"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4" fill="hold" display="0">
                  <p:stCondLst>
                    <p:cond delay="indefinite"/>
                  </p:stCondLst>
                </p:cTn>
                <p:tgtEl>
                  <p:spTgt spid="4"/>
                </p:tgtEl>
              </p:cMediaNode>
            </p:video>
            <p:video>
              <p:cMediaNode vol="80000">
                <p:cTn id="45" fill="remove" display="0">
                  <p:stCondLst>
                    <p:cond delay="indefinite"/>
                  </p:stCondLst>
                </p:cTn>
                <p:tgtEl>
                  <p:spTgt spid="5"/>
                </p:tgtEl>
              </p:cMediaNode>
            </p:video>
            <p:audio>
              <p:cMediaNode vol="80000">
                <p:cTn id="46" fill="hold" display="0">
                  <p:stCondLst>
                    <p:cond delay="indefinite"/>
                  </p:stCondLst>
                  <p:endCondLst>
                    <p:cond evt="onStopAudio" delay="0">
                      <p:tgtEl>
                        <p:sldTgt/>
                      </p:tgtEl>
                    </p:cond>
                  </p:endCondLst>
                </p:cTn>
                <p:tgtEl>
                  <p:spTgt spid="13"/>
                </p:tgtEl>
              </p:cMediaNode>
            </p:audio>
          </p:childTnLst>
        </p:cTn>
      </p:par>
    </p:tnLst>
    <p:bldLst>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C2C99298-CF09-4AFA-BB37-0BC60063079A}"/>
              </a:ext>
            </a:extLst>
          </p:cNvPr>
          <p:cNvSpPr>
            <a:spLocks noGrp="1"/>
          </p:cNvSpPr>
          <p:nvPr>
            <p:ph type="title"/>
          </p:nvPr>
        </p:nvSpPr>
        <p:spPr>
          <a:xfrm>
            <a:off x="213741" y="103426"/>
            <a:ext cx="7342207" cy="349961"/>
          </a:xfrm>
        </p:spPr>
        <p:txBody>
          <a:bodyPr/>
          <a:lstStyle/>
          <a:p>
            <a:r>
              <a:rPr kumimoji="1" lang="ja-JP" altLang="en-US" sz="2000" dirty="0"/>
              <a:t>巡回ルートと点検項目のシナリオを作成。シナリオ数は無制限</a:t>
            </a:r>
          </a:p>
        </p:txBody>
      </p:sp>
      <p:pic>
        <p:nvPicPr>
          <p:cNvPr id="4" name="teach path.wmv">
            <a:hlinkClick r:id="" action="ppaction://media"/>
            <a:extLst>
              <a:ext uri="{FF2B5EF4-FFF2-40B4-BE49-F238E27FC236}">
                <a16:creationId xmlns:a16="http://schemas.microsoft.com/office/drawing/2014/main" id="{F1C98C1B-45BD-42E2-9AB0-EB29D6779560}"/>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53531" y="931289"/>
            <a:ext cx="6643555" cy="3734083"/>
          </a:xfrm>
          <a:prstGeom prst="rect">
            <a:avLst/>
          </a:prstGeom>
        </p:spPr>
      </p:pic>
      <p:pic>
        <p:nvPicPr>
          <p:cNvPr id="5" name="fffffff.wmv">
            <a:hlinkClick r:id="" action="ppaction://media"/>
            <a:extLst>
              <a:ext uri="{FF2B5EF4-FFF2-40B4-BE49-F238E27FC236}">
                <a16:creationId xmlns:a16="http://schemas.microsoft.com/office/drawing/2014/main" id="{897BAA9B-24D5-4481-9C19-5FD5635BFD91}"/>
              </a:ext>
            </a:extLst>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449015" y="926214"/>
            <a:ext cx="6652586" cy="3739158"/>
          </a:xfrm>
          <a:prstGeom prst="rect">
            <a:avLst/>
          </a:prstGeom>
        </p:spPr>
      </p:pic>
      <p:sp>
        <p:nvSpPr>
          <p:cNvPr id="6" name="タイトル 1">
            <a:extLst>
              <a:ext uri="{FF2B5EF4-FFF2-40B4-BE49-F238E27FC236}">
                <a16:creationId xmlns:a16="http://schemas.microsoft.com/office/drawing/2014/main" id="{67E2EABA-8CA5-4AEB-B285-038987A9A517}"/>
              </a:ext>
            </a:extLst>
          </p:cNvPr>
          <p:cNvSpPr txBox="1">
            <a:spLocks/>
          </p:cNvSpPr>
          <p:nvPr/>
        </p:nvSpPr>
        <p:spPr>
          <a:xfrm>
            <a:off x="7293190" y="929135"/>
            <a:ext cx="1714513"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algn="ctr"/>
            <a:r>
              <a:rPr lang="ja-JP" altLang="en-US" sz="1600" b="0" dirty="0">
                <a:latin typeface="Meiryo UI" panose="020B0604030504040204" pitchFamily="50" charset="-128"/>
                <a:ea typeface="Meiryo UI" panose="020B0604030504040204" pitchFamily="50" charset="-128"/>
              </a:rPr>
              <a:t>シナリオ</a:t>
            </a:r>
            <a:r>
              <a:rPr lang="en-US" altLang="ja-JP" sz="1600" b="0" dirty="0">
                <a:latin typeface="Meiryo UI" panose="020B0604030504040204" pitchFamily="50" charset="-128"/>
                <a:ea typeface="Meiryo UI" panose="020B0604030504040204" pitchFamily="50" charset="-128"/>
              </a:rPr>
              <a:t>A</a:t>
            </a:r>
          </a:p>
          <a:p>
            <a:pPr algn="ctr"/>
            <a:r>
              <a:rPr lang="ja-JP" altLang="en-US" sz="1600" b="0" dirty="0">
                <a:latin typeface="Meiryo UI" panose="020B0604030504040204" pitchFamily="50" charset="-128"/>
                <a:ea typeface="Meiryo UI" panose="020B0604030504040204" pitchFamily="50" charset="-128"/>
              </a:rPr>
              <a:t>作成スタート</a:t>
            </a:r>
          </a:p>
        </p:txBody>
      </p:sp>
      <p:sp>
        <p:nvSpPr>
          <p:cNvPr id="7" name="タイトル 1">
            <a:extLst>
              <a:ext uri="{FF2B5EF4-FFF2-40B4-BE49-F238E27FC236}">
                <a16:creationId xmlns:a16="http://schemas.microsoft.com/office/drawing/2014/main" id="{E5F43D9E-D9C6-4FC8-AA26-83FBF67267D0}"/>
              </a:ext>
            </a:extLst>
          </p:cNvPr>
          <p:cNvSpPr txBox="1">
            <a:spLocks/>
          </p:cNvSpPr>
          <p:nvPr/>
        </p:nvSpPr>
        <p:spPr>
          <a:xfrm>
            <a:off x="7293190" y="1429242"/>
            <a:ext cx="1714513"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algn="ctr"/>
            <a:r>
              <a:rPr lang="ja-JP" altLang="en-US" sz="1600" b="0" dirty="0">
                <a:latin typeface="Meiryo UI" panose="020B0604030504040204" pitchFamily="50" charset="-128"/>
                <a:ea typeface="Meiryo UI" panose="020B0604030504040204" pitchFamily="50" charset="-128"/>
              </a:rPr>
              <a:t>↓</a:t>
            </a:r>
            <a:endParaRPr lang="en-US" altLang="ja-JP" sz="1600" b="0" dirty="0">
              <a:latin typeface="Meiryo UI" panose="020B0604030504040204" pitchFamily="50" charset="-128"/>
              <a:ea typeface="Meiryo UI" panose="020B0604030504040204" pitchFamily="50" charset="-128"/>
            </a:endParaRPr>
          </a:p>
          <a:p>
            <a:pPr algn="ctr"/>
            <a:r>
              <a:rPr lang="ja-JP" altLang="en-US" sz="1600" b="0" dirty="0">
                <a:latin typeface="Meiryo UI" panose="020B0604030504040204" pitchFamily="50" charset="-128"/>
                <a:ea typeface="Meiryo UI" panose="020B0604030504040204" pitchFamily="50" charset="-128"/>
              </a:rPr>
              <a:t>出庫</a:t>
            </a:r>
          </a:p>
        </p:txBody>
      </p:sp>
      <p:sp>
        <p:nvSpPr>
          <p:cNvPr id="8" name="タイトル 1">
            <a:extLst>
              <a:ext uri="{FF2B5EF4-FFF2-40B4-BE49-F238E27FC236}">
                <a16:creationId xmlns:a16="http://schemas.microsoft.com/office/drawing/2014/main" id="{6672C3AB-9C45-402B-AD55-D5DBA71862CD}"/>
              </a:ext>
            </a:extLst>
          </p:cNvPr>
          <p:cNvSpPr txBox="1">
            <a:spLocks/>
          </p:cNvSpPr>
          <p:nvPr/>
        </p:nvSpPr>
        <p:spPr>
          <a:xfrm>
            <a:off x="7293190" y="1956112"/>
            <a:ext cx="1714513"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algn="ctr"/>
            <a:r>
              <a:rPr lang="ja-JP" altLang="en-US" sz="1600" b="0" dirty="0">
                <a:latin typeface="Meiryo UI" panose="020B0604030504040204" pitchFamily="50" charset="-128"/>
                <a:ea typeface="Meiryo UI" panose="020B0604030504040204" pitchFamily="50" charset="-128"/>
              </a:rPr>
              <a:t>↓</a:t>
            </a:r>
            <a:endParaRPr lang="en-US" altLang="ja-JP" sz="1600" b="0" dirty="0">
              <a:latin typeface="Meiryo UI" panose="020B0604030504040204" pitchFamily="50" charset="-128"/>
              <a:ea typeface="Meiryo UI" panose="020B0604030504040204" pitchFamily="50" charset="-128"/>
            </a:endParaRPr>
          </a:p>
          <a:p>
            <a:pPr algn="ctr"/>
            <a:r>
              <a:rPr lang="ja-JP" altLang="en-US" sz="1600" b="0" dirty="0">
                <a:latin typeface="Meiryo UI" panose="020B0604030504040204" pitchFamily="50" charset="-128"/>
                <a:ea typeface="Meiryo UI" panose="020B0604030504040204" pitchFamily="50" charset="-128"/>
              </a:rPr>
              <a:t>計器</a:t>
            </a:r>
            <a:r>
              <a:rPr lang="en-US" altLang="ja-JP" sz="1600" b="0" dirty="0">
                <a:latin typeface="Meiryo UI" panose="020B0604030504040204" pitchFamily="50" charset="-128"/>
                <a:ea typeface="Meiryo UI" panose="020B0604030504040204" pitchFamily="50" charset="-128"/>
              </a:rPr>
              <a:t>#4B</a:t>
            </a:r>
            <a:r>
              <a:rPr lang="ja-JP" altLang="en-US" sz="1600" b="0" dirty="0">
                <a:latin typeface="Meiryo UI" panose="020B0604030504040204" pitchFamily="50" charset="-128"/>
                <a:ea typeface="Meiryo UI" panose="020B0604030504040204" pitchFamily="50" charset="-128"/>
              </a:rPr>
              <a:t>撮影</a:t>
            </a:r>
          </a:p>
        </p:txBody>
      </p:sp>
      <p:sp>
        <p:nvSpPr>
          <p:cNvPr id="9" name="タイトル 1">
            <a:extLst>
              <a:ext uri="{FF2B5EF4-FFF2-40B4-BE49-F238E27FC236}">
                <a16:creationId xmlns:a16="http://schemas.microsoft.com/office/drawing/2014/main" id="{658B1796-3C09-4E24-80DE-6F1097415059}"/>
              </a:ext>
            </a:extLst>
          </p:cNvPr>
          <p:cNvSpPr txBox="1">
            <a:spLocks/>
          </p:cNvSpPr>
          <p:nvPr/>
        </p:nvSpPr>
        <p:spPr>
          <a:xfrm>
            <a:off x="7293190" y="2450908"/>
            <a:ext cx="1714513"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algn="ctr"/>
            <a:r>
              <a:rPr lang="ja-JP" altLang="en-US" sz="1600" b="0" dirty="0">
                <a:latin typeface="Meiryo UI" panose="020B0604030504040204" pitchFamily="50" charset="-128"/>
                <a:ea typeface="Meiryo UI" panose="020B0604030504040204" pitchFamily="50" charset="-128"/>
              </a:rPr>
              <a:t>↓</a:t>
            </a:r>
            <a:endParaRPr lang="en-US" altLang="ja-JP" sz="1600" b="0" dirty="0">
              <a:latin typeface="Meiryo UI" panose="020B0604030504040204" pitchFamily="50" charset="-128"/>
              <a:ea typeface="Meiryo UI" panose="020B0604030504040204" pitchFamily="50" charset="-128"/>
            </a:endParaRPr>
          </a:p>
          <a:p>
            <a:pPr algn="ctr"/>
            <a:r>
              <a:rPr lang="ja-JP" altLang="en-US" sz="1600" b="0" dirty="0">
                <a:latin typeface="Meiryo UI" panose="020B0604030504040204" pitchFamily="50" charset="-128"/>
                <a:ea typeface="Meiryo UI" panose="020B0604030504040204" pitchFamily="50" charset="-128"/>
              </a:rPr>
              <a:t>階段上り</a:t>
            </a:r>
          </a:p>
        </p:txBody>
      </p:sp>
      <p:sp>
        <p:nvSpPr>
          <p:cNvPr id="10" name="タイトル 1">
            <a:extLst>
              <a:ext uri="{FF2B5EF4-FFF2-40B4-BE49-F238E27FC236}">
                <a16:creationId xmlns:a16="http://schemas.microsoft.com/office/drawing/2014/main" id="{A9F0E444-CBC2-4C1F-94CF-45CAD45FD3F4}"/>
              </a:ext>
            </a:extLst>
          </p:cNvPr>
          <p:cNvSpPr txBox="1">
            <a:spLocks/>
          </p:cNvSpPr>
          <p:nvPr/>
        </p:nvSpPr>
        <p:spPr>
          <a:xfrm>
            <a:off x="7293190" y="2973274"/>
            <a:ext cx="1714513" cy="349961"/>
          </a:xfrm>
          <a:prstGeom prst="rect">
            <a:avLst/>
          </a:prstGeom>
        </p:spPr>
        <p:txBody>
          <a:bodyPr/>
          <a:lstStyle>
            <a:lvl1pPr algn="l" defTabSz="685800" rtl="0" eaLnBrk="1" latinLnBrk="0" hangingPunct="1">
              <a:lnSpc>
                <a:spcPct val="90000"/>
              </a:lnSpc>
              <a:spcBef>
                <a:spcPct val="0"/>
              </a:spcBef>
              <a:buNone/>
              <a:defRPr kumimoji="1" sz="2200" b="1" kern="1200">
                <a:solidFill>
                  <a:schemeClr val="tx1"/>
                </a:solidFill>
                <a:latin typeface="+mj-lt"/>
                <a:ea typeface="+mj-ea"/>
                <a:cs typeface="+mj-cs"/>
              </a:defRPr>
            </a:lvl1pPr>
          </a:lstStyle>
          <a:p>
            <a:pPr algn="ctr"/>
            <a:r>
              <a:rPr lang="ja-JP" altLang="en-US" sz="1600" b="0" dirty="0">
                <a:latin typeface="Meiryo UI" panose="020B0604030504040204" pitchFamily="50" charset="-128"/>
                <a:ea typeface="Meiryo UI" panose="020B0604030504040204" pitchFamily="50" charset="-128"/>
              </a:rPr>
              <a:t>↓</a:t>
            </a:r>
            <a:endParaRPr lang="en-US" altLang="ja-JP" sz="1600" b="0" dirty="0">
              <a:latin typeface="Meiryo UI" panose="020B0604030504040204" pitchFamily="50" charset="-128"/>
              <a:ea typeface="Meiryo UI" panose="020B0604030504040204" pitchFamily="50" charset="-128"/>
            </a:endParaRPr>
          </a:p>
          <a:p>
            <a:pPr algn="ctr"/>
            <a:r>
              <a:rPr lang="ja-JP" altLang="en-US" sz="1600" b="0" dirty="0">
                <a:latin typeface="Meiryo UI" panose="020B0604030504040204" pitchFamily="50" charset="-128"/>
                <a:ea typeface="Meiryo UI" panose="020B0604030504040204" pitchFamily="50" charset="-128"/>
              </a:rPr>
              <a:t>・</a:t>
            </a:r>
            <a:endParaRPr lang="en-US" altLang="ja-JP" sz="1600" b="0" dirty="0">
              <a:latin typeface="Meiryo UI" panose="020B0604030504040204" pitchFamily="50" charset="-128"/>
              <a:ea typeface="Meiryo UI" panose="020B0604030504040204" pitchFamily="50" charset="-128"/>
            </a:endParaRPr>
          </a:p>
          <a:p>
            <a:pPr algn="ctr"/>
            <a:r>
              <a:rPr lang="ja-JP" altLang="en-US" sz="1600" b="0" dirty="0">
                <a:latin typeface="Meiryo UI" panose="020B0604030504040204" pitchFamily="50" charset="-128"/>
                <a:ea typeface="Meiryo UI" panose="020B0604030504040204" pitchFamily="50" charset="-128"/>
              </a:rPr>
              <a:t>・</a:t>
            </a:r>
            <a:endParaRPr lang="en-US" altLang="ja-JP" sz="1600" b="0" dirty="0">
              <a:latin typeface="Meiryo UI" panose="020B0604030504040204" pitchFamily="50" charset="-128"/>
              <a:ea typeface="Meiryo UI" panose="020B0604030504040204" pitchFamily="50" charset="-128"/>
            </a:endParaRPr>
          </a:p>
          <a:p>
            <a:pPr algn="ctr"/>
            <a:r>
              <a:rPr lang="ja-JP" altLang="en-US" sz="1600" b="0" dirty="0">
                <a:latin typeface="Meiryo UI" panose="020B0604030504040204" pitchFamily="50" charset="-128"/>
                <a:ea typeface="Meiryo UI" panose="020B0604030504040204" pitchFamily="50" charset="-128"/>
              </a:rPr>
              <a:t>・</a:t>
            </a:r>
          </a:p>
        </p:txBody>
      </p:sp>
      <p:grpSp>
        <p:nvGrpSpPr>
          <p:cNvPr id="11" name="グループ化 10">
            <a:extLst>
              <a:ext uri="{FF2B5EF4-FFF2-40B4-BE49-F238E27FC236}">
                <a16:creationId xmlns:a16="http://schemas.microsoft.com/office/drawing/2014/main" id="{D8D25C12-C113-4765-AED6-84CCF4BCBBA9}"/>
              </a:ext>
            </a:extLst>
          </p:cNvPr>
          <p:cNvGrpSpPr/>
          <p:nvPr/>
        </p:nvGrpSpPr>
        <p:grpSpPr>
          <a:xfrm>
            <a:off x="446748" y="907303"/>
            <a:ext cx="8497437" cy="5342630"/>
            <a:chOff x="571368" y="941785"/>
            <a:chExt cx="8497437" cy="5342630"/>
          </a:xfrm>
        </p:grpSpPr>
        <p:grpSp>
          <p:nvGrpSpPr>
            <p:cNvPr id="12" name="グループ化 11">
              <a:extLst>
                <a:ext uri="{FF2B5EF4-FFF2-40B4-BE49-F238E27FC236}">
                  <a16:creationId xmlns:a16="http://schemas.microsoft.com/office/drawing/2014/main" id="{B862A95F-8371-4FBC-B0ED-EE4C9CB64FA8}"/>
                </a:ext>
              </a:extLst>
            </p:cNvPr>
            <p:cNvGrpSpPr/>
            <p:nvPr/>
          </p:nvGrpSpPr>
          <p:grpSpPr>
            <a:xfrm>
              <a:off x="5351203" y="3446943"/>
              <a:ext cx="1380185" cy="1160838"/>
              <a:chOff x="610529" y="1576977"/>
              <a:chExt cx="1409272" cy="1119870"/>
            </a:xfrm>
          </p:grpSpPr>
          <p:sp>
            <p:nvSpPr>
              <p:cNvPr id="30" name="正方形/長方形 29">
                <a:extLst>
                  <a:ext uri="{FF2B5EF4-FFF2-40B4-BE49-F238E27FC236}">
                    <a16:creationId xmlns:a16="http://schemas.microsoft.com/office/drawing/2014/main" id="{B9A06B51-3DC0-4764-B714-5E3A653B3B37}"/>
                  </a:ext>
                </a:extLst>
              </p:cNvPr>
              <p:cNvSpPr/>
              <p:nvPr/>
            </p:nvSpPr>
            <p:spPr bwMode="auto">
              <a:xfrm flipH="1">
                <a:off x="1042935" y="2340149"/>
                <a:ext cx="517959" cy="60079"/>
              </a:xfrm>
              <a:prstGeom prst="rect">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片側の 2 つの角を切り取った四角形 14">
                <a:extLst>
                  <a:ext uri="{FF2B5EF4-FFF2-40B4-BE49-F238E27FC236}">
                    <a16:creationId xmlns:a16="http://schemas.microsoft.com/office/drawing/2014/main" id="{C7518B7A-8869-4329-94A6-83162B7F600D}"/>
                  </a:ext>
                </a:extLst>
              </p:cNvPr>
              <p:cNvSpPr/>
              <p:nvPr/>
            </p:nvSpPr>
            <p:spPr bwMode="auto">
              <a:xfrm flipH="1" flipV="1">
                <a:off x="920543" y="2080464"/>
                <a:ext cx="780539" cy="269803"/>
              </a:xfrm>
              <a:prstGeom prst="snip2SameRect">
                <a:avLst>
                  <a:gd name="adj1" fmla="val 50000"/>
                  <a:gd name="adj2" fmla="val 0"/>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弦 31">
                <a:extLst>
                  <a:ext uri="{FF2B5EF4-FFF2-40B4-BE49-F238E27FC236}">
                    <a16:creationId xmlns:a16="http://schemas.microsoft.com/office/drawing/2014/main" id="{91F2F6F5-4AD1-4946-8690-2F766777D903}"/>
                  </a:ext>
                </a:extLst>
              </p:cNvPr>
              <p:cNvSpPr/>
              <p:nvPr/>
            </p:nvSpPr>
            <p:spPr bwMode="auto">
              <a:xfrm flipH="1">
                <a:off x="912227" y="2041138"/>
                <a:ext cx="130318" cy="127959"/>
              </a:xfrm>
              <a:prstGeom prst="chord">
                <a:avLst>
                  <a:gd name="adj1" fmla="val 9956643"/>
                  <a:gd name="adj2" fmla="val 865991"/>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角丸四角形 17">
                <a:extLst>
                  <a:ext uri="{FF2B5EF4-FFF2-40B4-BE49-F238E27FC236}">
                    <a16:creationId xmlns:a16="http://schemas.microsoft.com/office/drawing/2014/main" id="{01A9FCE9-3E92-4721-B797-907E7B64009B}"/>
                  </a:ext>
                </a:extLst>
              </p:cNvPr>
              <p:cNvSpPr/>
              <p:nvPr/>
            </p:nvSpPr>
            <p:spPr bwMode="auto">
              <a:xfrm flipH="1">
                <a:off x="723270" y="2396926"/>
                <a:ext cx="1136982" cy="294153"/>
              </a:xfrm>
              <a:prstGeom prst="roundRect">
                <a:avLst>
                  <a:gd name="adj" fmla="val 50000"/>
                </a:avLst>
              </a:prstGeom>
              <a:solidFill>
                <a:srgbClr val="FFFFFF">
                  <a:lumMod val="75000"/>
                </a:srgbClr>
              </a:solidFill>
              <a:ln w="19050"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角丸四角形 19">
                <a:extLst>
                  <a:ext uri="{FF2B5EF4-FFF2-40B4-BE49-F238E27FC236}">
                    <a16:creationId xmlns:a16="http://schemas.microsoft.com/office/drawing/2014/main" id="{5315C85D-2F77-45B6-B1D3-095C2D22DE25}"/>
                  </a:ext>
                </a:extLst>
              </p:cNvPr>
              <p:cNvSpPr/>
              <p:nvPr/>
            </p:nvSpPr>
            <p:spPr bwMode="auto">
              <a:xfrm rot="18749988" flipH="1">
                <a:off x="1560846" y="2237892"/>
                <a:ext cx="623757" cy="294153"/>
              </a:xfrm>
              <a:prstGeom prst="roundRect">
                <a:avLst>
                  <a:gd name="adj" fmla="val 50000"/>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角丸四角形 20">
                <a:extLst>
                  <a:ext uri="{FF2B5EF4-FFF2-40B4-BE49-F238E27FC236}">
                    <a16:creationId xmlns:a16="http://schemas.microsoft.com/office/drawing/2014/main" id="{F3052347-BD09-429F-A729-8BC9FE8BA837}"/>
                  </a:ext>
                </a:extLst>
              </p:cNvPr>
              <p:cNvSpPr/>
              <p:nvPr/>
            </p:nvSpPr>
            <p:spPr bwMode="auto">
              <a:xfrm rot="3571161">
                <a:off x="445727" y="2216589"/>
                <a:ext cx="623757" cy="294153"/>
              </a:xfrm>
              <a:prstGeom prst="roundRect">
                <a:avLst>
                  <a:gd name="adj" fmla="val 50000"/>
                </a:avLst>
              </a:prstGeom>
              <a:solidFill>
                <a:srgbClr val="FFFFFF">
                  <a:lumMod val="75000"/>
                </a:srgbClr>
              </a:solidFill>
              <a:ln w="9525" cap="flat" cmpd="sng" algn="ctr">
                <a:solidFill>
                  <a:srgbClr val="FFFFFF">
                    <a:lumMod val="75000"/>
                  </a:srgb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弦 35">
                <a:extLst>
                  <a:ext uri="{FF2B5EF4-FFF2-40B4-BE49-F238E27FC236}">
                    <a16:creationId xmlns:a16="http://schemas.microsoft.com/office/drawing/2014/main" id="{DE77ACE6-DF3F-4EBB-BD12-E7B6B2B4F5B4}"/>
                  </a:ext>
                </a:extLst>
              </p:cNvPr>
              <p:cNvSpPr/>
              <p:nvPr/>
            </p:nvSpPr>
            <p:spPr bwMode="auto">
              <a:xfrm flipH="1">
                <a:off x="1100599" y="2041138"/>
                <a:ext cx="130318" cy="127959"/>
              </a:xfrm>
              <a:prstGeom prst="chord">
                <a:avLst>
                  <a:gd name="adj1" fmla="val 9956643"/>
                  <a:gd name="adj2" fmla="val 865991"/>
                </a:avLst>
              </a:prstGeom>
              <a:solidFill>
                <a:srgbClr val="FFFFFF">
                  <a:lumMod val="75000"/>
                </a:srgbClr>
              </a:solidFill>
              <a:ln w="952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円/楕円 22">
                <a:extLst>
                  <a:ext uri="{FF2B5EF4-FFF2-40B4-BE49-F238E27FC236}">
                    <a16:creationId xmlns:a16="http://schemas.microsoft.com/office/drawing/2014/main" id="{497C3FA2-5662-4FC1-8ECB-4A129ACE4414}"/>
                  </a:ext>
                </a:extLst>
              </p:cNvPr>
              <p:cNvSpPr/>
              <p:nvPr/>
            </p:nvSpPr>
            <p:spPr>
              <a:xfrm flipH="1">
                <a:off x="1122300" y="1576977"/>
                <a:ext cx="108000" cy="108000"/>
              </a:xfrm>
              <a:prstGeom prst="ellipse">
                <a:avLst/>
              </a:prstGeom>
              <a:solidFill>
                <a:srgbClr val="FFFFFF">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フリーフォーム 23">
                <a:extLst>
                  <a:ext uri="{FF2B5EF4-FFF2-40B4-BE49-F238E27FC236}">
                    <a16:creationId xmlns:a16="http://schemas.microsoft.com/office/drawing/2014/main" id="{6FB1CDC5-EED3-4E61-A9ED-03F46E9E8808}"/>
                  </a:ext>
                </a:extLst>
              </p:cNvPr>
              <p:cNvSpPr/>
              <p:nvPr/>
            </p:nvSpPr>
            <p:spPr>
              <a:xfrm flipH="1">
                <a:off x="989380" y="1587952"/>
                <a:ext cx="147637" cy="38100"/>
              </a:xfrm>
              <a:custGeom>
                <a:avLst/>
                <a:gdLst>
                  <a:gd name="connsiteX0" fmla="*/ 0 w 133350"/>
                  <a:gd name="connsiteY0" fmla="*/ 38100 h 38100"/>
                  <a:gd name="connsiteX1" fmla="*/ 50006 w 133350"/>
                  <a:gd name="connsiteY1" fmla="*/ 38100 h 38100"/>
                  <a:gd name="connsiteX2" fmla="*/ 69056 w 133350"/>
                  <a:gd name="connsiteY2" fmla="*/ 0 h 38100"/>
                  <a:gd name="connsiteX3" fmla="*/ 133350 w 133350"/>
                  <a:gd name="connsiteY3" fmla="*/ 0 h 38100"/>
                  <a:gd name="connsiteX4" fmla="*/ 133350 w 133350"/>
                  <a:gd name="connsiteY4" fmla="*/ 2381 h 38100"/>
                  <a:gd name="connsiteX0" fmla="*/ 0 w 147637"/>
                  <a:gd name="connsiteY0" fmla="*/ 38100 h 38100"/>
                  <a:gd name="connsiteX1" fmla="*/ 50006 w 147637"/>
                  <a:gd name="connsiteY1" fmla="*/ 38100 h 38100"/>
                  <a:gd name="connsiteX2" fmla="*/ 69056 w 147637"/>
                  <a:gd name="connsiteY2" fmla="*/ 0 h 38100"/>
                  <a:gd name="connsiteX3" fmla="*/ 133350 w 147637"/>
                  <a:gd name="connsiteY3" fmla="*/ 0 h 38100"/>
                  <a:gd name="connsiteX4" fmla="*/ 147637 w 147637"/>
                  <a:gd name="connsiteY4" fmla="*/ 0 h 38100"/>
                  <a:gd name="connsiteX0" fmla="*/ 0 w 147637"/>
                  <a:gd name="connsiteY0" fmla="*/ 38100 h 38100"/>
                  <a:gd name="connsiteX1" fmla="*/ 50006 w 147637"/>
                  <a:gd name="connsiteY1" fmla="*/ 38100 h 38100"/>
                  <a:gd name="connsiteX2" fmla="*/ 69056 w 147637"/>
                  <a:gd name="connsiteY2" fmla="*/ 0 h 38100"/>
                  <a:gd name="connsiteX3" fmla="*/ 147637 w 147637"/>
                  <a:gd name="connsiteY3" fmla="*/ 0 h 38100"/>
                </a:gdLst>
                <a:ahLst/>
                <a:cxnLst>
                  <a:cxn ang="0">
                    <a:pos x="connsiteX0" y="connsiteY0"/>
                  </a:cxn>
                  <a:cxn ang="0">
                    <a:pos x="connsiteX1" y="connsiteY1"/>
                  </a:cxn>
                  <a:cxn ang="0">
                    <a:pos x="connsiteX2" y="connsiteY2"/>
                  </a:cxn>
                  <a:cxn ang="0">
                    <a:pos x="connsiteX3" y="connsiteY3"/>
                  </a:cxn>
                </a:cxnLst>
                <a:rect l="l" t="t" r="r" b="b"/>
                <a:pathLst>
                  <a:path w="147637" h="38100">
                    <a:moveTo>
                      <a:pt x="0" y="38100"/>
                    </a:moveTo>
                    <a:lnTo>
                      <a:pt x="50006" y="38100"/>
                    </a:lnTo>
                    <a:lnTo>
                      <a:pt x="69056" y="0"/>
                    </a:lnTo>
                    <a:lnTo>
                      <a:pt x="147637" y="0"/>
                    </a:lnTo>
                  </a:path>
                </a:pathLst>
              </a:custGeom>
              <a:noFill/>
              <a:ln w="285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フリーフォーム 24">
                <a:extLst>
                  <a:ext uri="{FF2B5EF4-FFF2-40B4-BE49-F238E27FC236}">
                    <a16:creationId xmlns:a16="http://schemas.microsoft.com/office/drawing/2014/main" id="{A165D0F1-9BBF-4619-B367-DBAF8CB60B7D}"/>
                  </a:ext>
                </a:extLst>
              </p:cNvPr>
              <p:cNvSpPr/>
              <p:nvPr/>
            </p:nvSpPr>
            <p:spPr>
              <a:xfrm flipH="1">
                <a:off x="1028832" y="1619138"/>
                <a:ext cx="88106" cy="78581"/>
              </a:xfrm>
              <a:custGeom>
                <a:avLst/>
                <a:gdLst>
                  <a:gd name="connsiteX0" fmla="*/ 0 w 133350"/>
                  <a:gd name="connsiteY0" fmla="*/ 38100 h 38100"/>
                  <a:gd name="connsiteX1" fmla="*/ 50006 w 133350"/>
                  <a:gd name="connsiteY1" fmla="*/ 38100 h 38100"/>
                  <a:gd name="connsiteX2" fmla="*/ 69056 w 133350"/>
                  <a:gd name="connsiteY2" fmla="*/ 0 h 38100"/>
                  <a:gd name="connsiteX3" fmla="*/ 133350 w 133350"/>
                  <a:gd name="connsiteY3" fmla="*/ 0 h 38100"/>
                  <a:gd name="connsiteX4" fmla="*/ 133350 w 133350"/>
                  <a:gd name="connsiteY4" fmla="*/ 2381 h 38100"/>
                  <a:gd name="connsiteX0" fmla="*/ 0 w 147637"/>
                  <a:gd name="connsiteY0" fmla="*/ 38100 h 38100"/>
                  <a:gd name="connsiteX1" fmla="*/ 50006 w 147637"/>
                  <a:gd name="connsiteY1" fmla="*/ 38100 h 38100"/>
                  <a:gd name="connsiteX2" fmla="*/ 69056 w 147637"/>
                  <a:gd name="connsiteY2" fmla="*/ 0 h 38100"/>
                  <a:gd name="connsiteX3" fmla="*/ 133350 w 147637"/>
                  <a:gd name="connsiteY3" fmla="*/ 0 h 38100"/>
                  <a:gd name="connsiteX4" fmla="*/ 147637 w 147637"/>
                  <a:gd name="connsiteY4" fmla="*/ 0 h 38100"/>
                  <a:gd name="connsiteX0" fmla="*/ 0 w 133350"/>
                  <a:gd name="connsiteY0" fmla="*/ 38100 h 38100"/>
                  <a:gd name="connsiteX1" fmla="*/ 50006 w 133350"/>
                  <a:gd name="connsiteY1" fmla="*/ 38100 h 38100"/>
                  <a:gd name="connsiteX2" fmla="*/ 69056 w 133350"/>
                  <a:gd name="connsiteY2" fmla="*/ 0 h 38100"/>
                  <a:gd name="connsiteX3" fmla="*/ 133350 w 133350"/>
                  <a:gd name="connsiteY3" fmla="*/ 0 h 38100"/>
                  <a:gd name="connsiteX0" fmla="*/ 0 w 83344"/>
                  <a:gd name="connsiteY0" fmla="*/ 38100 h 38100"/>
                  <a:gd name="connsiteX1" fmla="*/ 19050 w 83344"/>
                  <a:gd name="connsiteY1" fmla="*/ 0 h 38100"/>
                  <a:gd name="connsiteX2" fmla="*/ 83344 w 83344"/>
                  <a:gd name="connsiteY2" fmla="*/ 0 h 38100"/>
                  <a:gd name="connsiteX0" fmla="*/ 9525 w 64294"/>
                  <a:gd name="connsiteY0" fmla="*/ 0 h 76200"/>
                  <a:gd name="connsiteX1" fmla="*/ 0 w 64294"/>
                  <a:gd name="connsiteY1" fmla="*/ 76200 h 76200"/>
                  <a:gd name="connsiteX2" fmla="*/ 64294 w 64294"/>
                  <a:gd name="connsiteY2" fmla="*/ 76200 h 76200"/>
                  <a:gd name="connsiteX0" fmla="*/ 33337 w 88106"/>
                  <a:gd name="connsiteY0" fmla="*/ 0 h 78581"/>
                  <a:gd name="connsiteX1" fmla="*/ 0 w 88106"/>
                  <a:gd name="connsiteY1" fmla="*/ 78581 h 78581"/>
                  <a:gd name="connsiteX2" fmla="*/ 88106 w 88106"/>
                  <a:gd name="connsiteY2" fmla="*/ 76200 h 78581"/>
                </a:gdLst>
                <a:ahLst/>
                <a:cxnLst>
                  <a:cxn ang="0">
                    <a:pos x="connsiteX0" y="connsiteY0"/>
                  </a:cxn>
                  <a:cxn ang="0">
                    <a:pos x="connsiteX1" y="connsiteY1"/>
                  </a:cxn>
                  <a:cxn ang="0">
                    <a:pos x="connsiteX2" y="connsiteY2"/>
                  </a:cxn>
                </a:cxnLst>
                <a:rect l="l" t="t" r="r" b="b"/>
                <a:pathLst>
                  <a:path w="88106" h="78581">
                    <a:moveTo>
                      <a:pt x="33337" y="0"/>
                    </a:moveTo>
                    <a:lnTo>
                      <a:pt x="0" y="78581"/>
                    </a:lnTo>
                    <a:lnTo>
                      <a:pt x="88106" y="76200"/>
                    </a:lnTo>
                  </a:path>
                </a:pathLst>
              </a:custGeom>
              <a:noFill/>
              <a:ln w="285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正方形/長方形 39">
                <a:extLst>
                  <a:ext uri="{FF2B5EF4-FFF2-40B4-BE49-F238E27FC236}">
                    <a16:creationId xmlns:a16="http://schemas.microsoft.com/office/drawing/2014/main" id="{68C4F99E-B9EC-4D1A-8F6C-6310D1F5DD08}"/>
                  </a:ext>
                </a:extLst>
              </p:cNvPr>
              <p:cNvSpPr/>
              <p:nvPr/>
            </p:nvSpPr>
            <p:spPr bwMode="auto">
              <a:xfrm rot="3780000" flipH="1">
                <a:off x="1334353" y="1729007"/>
                <a:ext cx="45719" cy="504000"/>
              </a:xfrm>
              <a:prstGeom prst="rect">
                <a:avLst/>
              </a:prstGeom>
              <a:solidFill>
                <a:srgbClr val="FFFFFF">
                  <a:lumMod val="75000"/>
                </a:srgbClr>
              </a:solidFill>
              <a:ln w="952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正方形/長方形 40">
                <a:extLst>
                  <a:ext uri="{FF2B5EF4-FFF2-40B4-BE49-F238E27FC236}">
                    <a16:creationId xmlns:a16="http://schemas.microsoft.com/office/drawing/2014/main" id="{92DE21AD-FE97-4565-BDF6-BFCAD9073EE3}"/>
                  </a:ext>
                </a:extLst>
              </p:cNvPr>
              <p:cNvSpPr/>
              <p:nvPr/>
            </p:nvSpPr>
            <p:spPr bwMode="auto">
              <a:xfrm rot="7260000" flipH="1">
                <a:off x="1341485" y="1491830"/>
                <a:ext cx="45719" cy="504000"/>
              </a:xfrm>
              <a:prstGeom prst="rect">
                <a:avLst/>
              </a:prstGeom>
              <a:solidFill>
                <a:srgbClr val="FFFFFF">
                  <a:lumMod val="75000"/>
                </a:srgbClr>
              </a:solidFill>
              <a:ln w="952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457200" eaLnBrk="1" fontAlgn="auto" latinLnBrk="0" hangingPunct="1">
                  <a:lnSpc>
                    <a:spcPct val="90000"/>
                  </a:lnSpc>
                  <a:spcBef>
                    <a:spcPct val="20000"/>
                  </a:spcBef>
                  <a:spcAft>
                    <a:spcPts val="0"/>
                  </a:spcAft>
                  <a:buClrTx/>
                  <a:buSzTx/>
                  <a:buFont typeface="Arial" pitchFamily="34" charset="0"/>
                  <a:buNone/>
                  <a:tabLst/>
                  <a:defRPr/>
                </a:pPr>
                <a:endParaRPr kumimoji="0" lang="ja-JP" altLang="en-US" sz="16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円/楕円 31">
                <a:extLst>
                  <a:ext uri="{FF2B5EF4-FFF2-40B4-BE49-F238E27FC236}">
                    <a16:creationId xmlns:a16="http://schemas.microsoft.com/office/drawing/2014/main" id="{7F2A46D2-5619-4604-8CF4-23FB842FBC9D}"/>
                  </a:ext>
                </a:extLst>
              </p:cNvPr>
              <p:cNvSpPr/>
              <p:nvPr/>
            </p:nvSpPr>
            <p:spPr>
              <a:xfrm flipH="1">
                <a:off x="1495872" y="1800289"/>
                <a:ext cx="108000" cy="108000"/>
              </a:xfrm>
              <a:prstGeom prst="ellipse">
                <a:avLst/>
              </a:prstGeom>
              <a:solidFill>
                <a:srgbClr val="FFFFFF">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3" name="Picture 65">
              <a:extLst>
                <a:ext uri="{FF2B5EF4-FFF2-40B4-BE49-F238E27FC236}">
                  <a16:creationId xmlns:a16="http://schemas.microsoft.com/office/drawing/2014/main" id="{A6FB27D1-B50F-47FA-9739-6CEB984B902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210681" y="4063204"/>
              <a:ext cx="1821101" cy="1821101"/>
            </a:xfrm>
            <a:prstGeom prst="rect">
              <a:avLst/>
            </a:prstGeom>
          </p:spPr>
        </p:pic>
        <p:pic>
          <p:nvPicPr>
            <p:cNvPr id="14" name="Picture 188">
              <a:extLst>
                <a:ext uri="{FF2B5EF4-FFF2-40B4-BE49-F238E27FC236}">
                  <a16:creationId xmlns:a16="http://schemas.microsoft.com/office/drawing/2014/main" id="{5C8867B1-7120-43D2-A24C-F7C048774F3A}"/>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765149" y="4966560"/>
              <a:ext cx="1073458" cy="1073458"/>
            </a:xfrm>
            <a:prstGeom prst="rect">
              <a:avLst/>
            </a:prstGeom>
          </p:spPr>
        </p:pic>
        <p:cxnSp>
          <p:nvCxnSpPr>
            <p:cNvPr id="15" name="直線コネクタ 14">
              <a:extLst>
                <a:ext uri="{FF2B5EF4-FFF2-40B4-BE49-F238E27FC236}">
                  <a16:creationId xmlns:a16="http://schemas.microsoft.com/office/drawing/2014/main" id="{0835D592-5E35-4B37-9A49-8758E4FC2B6F}"/>
                </a:ext>
              </a:extLst>
            </p:cNvPr>
            <p:cNvCxnSpPr>
              <a:cxnSpLocks/>
            </p:cNvCxnSpPr>
            <p:nvPr/>
          </p:nvCxnSpPr>
          <p:spPr>
            <a:xfrm>
              <a:off x="6607806" y="4288229"/>
              <a:ext cx="250595" cy="137817"/>
            </a:xfrm>
            <a:prstGeom prst="line">
              <a:avLst/>
            </a:prstGeom>
            <a:noFill/>
            <a:ln w="28575" cap="flat" cmpd="sng" algn="ctr">
              <a:solidFill>
                <a:srgbClr val="006487">
                  <a:lumMod val="60000"/>
                  <a:lumOff val="40000"/>
                </a:srgbClr>
              </a:solidFill>
              <a:prstDash val="solid"/>
              <a:miter lim="800000"/>
              <a:headEnd type="triangle"/>
              <a:tailEnd type="triangle"/>
            </a:ln>
            <a:effectLst/>
          </p:spPr>
        </p:cxnSp>
        <p:sp>
          <p:nvSpPr>
            <p:cNvPr id="16" name="正方形/長方形 15">
              <a:extLst>
                <a:ext uri="{FF2B5EF4-FFF2-40B4-BE49-F238E27FC236}">
                  <a16:creationId xmlns:a16="http://schemas.microsoft.com/office/drawing/2014/main" id="{4EC6D139-48AA-4511-B01F-0C11C3105C76}"/>
                </a:ext>
              </a:extLst>
            </p:cNvPr>
            <p:cNvSpPr/>
            <p:nvPr/>
          </p:nvSpPr>
          <p:spPr>
            <a:xfrm>
              <a:off x="7726037" y="5884305"/>
              <a:ext cx="1342768" cy="400110"/>
            </a:xfrm>
            <a:prstGeom prst="rect">
              <a:avLst/>
            </a:prstGeom>
          </p:spPr>
          <p:txBody>
            <a:bodyPr wrap="square">
              <a:spAutoFit/>
            </a:bodyPr>
            <a:lstStyle/>
            <a:p>
              <a:pPr algn="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シナリオデータ　＆</a:t>
              </a:r>
              <a:endPar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ロボット動作管理アプリ</a:t>
              </a:r>
            </a:p>
          </p:txBody>
        </p:sp>
        <p:pic>
          <p:nvPicPr>
            <p:cNvPr id="17" name="Picture 191">
              <a:extLst>
                <a:ext uri="{FF2B5EF4-FFF2-40B4-BE49-F238E27FC236}">
                  <a16:creationId xmlns:a16="http://schemas.microsoft.com/office/drawing/2014/main" id="{FCB0FFB0-CCBF-485F-91C6-928320EB3D42}"/>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498401" y="4476282"/>
              <a:ext cx="360000" cy="360000"/>
            </a:xfrm>
            <a:prstGeom prst="rect">
              <a:avLst/>
            </a:prstGeom>
          </p:spPr>
        </p:pic>
        <p:sp>
          <p:nvSpPr>
            <p:cNvPr id="18" name="正方形/長方形 17">
              <a:extLst>
                <a:ext uri="{FF2B5EF4-FFF2-40B4-BE49-F238E27FC236}">
                  <a16:creationId xmlns:a16="http://schemas.microsoft.com/office/drawing/2014/main" id="{C1DBF9FB-8FF2-4DC8-A161-4F4F18DA4BD6}"/>
                </a:ext>
              </a:extLst>
            </p:cNvPr>
            <p:cNvSpPr/>
            <p:nvPr/>
          </p:nvSpPr>
          <p:spPr>
            <a:xfrm>
              <a:off x="7555949" y="4776464"/>
              <a:ext cx="1172372" cy="461665"/>
            </a:xfrm>
            <a:prstGeom prst="rect">
              <a:avLst/>
            </a:prstGeom>
          </p:spPr>
          <p:txBody>
            <a:bodyPr wrap="none">
              <a:spAutoFit/>
            </a:bodyPr>
            <a:lstStyle/>
            <a:p>
              <a:r>
                <a:rPr lang="ja-JP" altLang="en-US" sz="12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Virtual</a:t>
              </a:r>
            </a:p>
            <a:p>
              <a:r>
                <a:rPr lang="en-US" altLang="ja-JP" sz="12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Private Cloud</a:t>
              </a:r>
              <a:endParaRPr lang="ja-JP" altLang="en-US" sz="12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9" name="Picture 166">
              <a:extLst>
                <a:ext uri="{FF2B5EF4-FFF2-40B4-BE49-F238E27FC236}">
                  <a16:creationId xmlns:a16="http://schemas.microsoft.com/office/drawing/2014/main" id="{424279FF-D0AD-44B9-A829-28DF410FD0A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756715" y="4250934"/>
              <a:ext cx="720000" cy="720000"/>
            </a:xfrm>
            <a:prstGeom prst="rect">
              <a:avLst/>
            </a:prstGeom>
          </p:spPr>
        </p:pic>
        <p:sp>
          <p:nvSpPr>
            <p:cNvPr id="20" name="正方形/長方形 19">
              <a:extLst>
                <a:ext uri="{FF2B5EF4-FFF2-40B4-BE49-F238E27FC236}">
                  <a16:creationId xmlns:a16="http://schemas.microsoft.com/office/drawing/2014/main" id="{57896512-2D05-489C-A52B-263EFE8AF2A8}"/>
                </a:ext>
              </a:extLst>
            </p:cNvPr>
            <p:cNvSpPr/>
            <p:nvPr/>
          </p:nvSpPr>
          <p:spPr>
            <a:xfrm>
              <a:off x="6797730" y="4796283"/>
              <a:ext cx="647933" cy="246221"/>
            </a:xfrm>
            <a:prstGeom prst="rect">
              <a:avLst/>
            </a:prstGeom>
          </p:spPr>
          <p:txBody>
            <a:bodyPr wrap="none">
              <a:spAutoFit/>
            </a:bodyPr>
            <a:lstStyle/>
            <a:p>
              <a:pPr algn="ctr"/>
              <a:r>
                <a:rPr lang="en-US" altLang="ja-JP"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4G/LTE</a:t>
              </a:r>
              <a:endParaRPr lang="ja-JP" altLang="en-US" sz="1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1" name="直線コネクタ 20">
              <a:extLst>
                <a:ext uri="{FF2B5EF4-FFF2-40B4-BE49-F238E27FC236}">
                  <a16:creationId xmlns:a16="http://schemas.microsoft.com/office/drawing/2014/main" id="{A4B084EA-B8EA-4C24-8B9F-6368917EAE92}"/>
                </a:ext>
              </a:extLst>
            </p:cNvPr>
            <p:cNvCxnSpPr>
              <a:cxnSpLocks/>
            </p:cNvCxnSpPr>
            <p:nvPr/>
          </p:nvCxnSpPr>
          <p:spPr>
            <a:xfrm>
              <a:off x="7255852" y="4656282"/>
              <a:ext cx="300097" cy="178482"/>
            </a:xfrm>
            <a:prstGeom prst="line">
              <a:avLst/>
            </a:prstGeom>
            <a:noFill/>
            <a:ln w="28575" cap="flat" cmpd="sng" algn="ctr">
              <a:solidFill>
                <a:srgbClr val="006487">
                  <a:lumMod val="60000"/>
                  <a:lumOff val="40000"/>
                </a:srgbClr>
              </a:solidFill>
              <a:prstDash val="solid"/>
              <a:miter lim="800000"/>
              <a:headEnd type="triangle"/>
              <a:tailEnd type="triangle"/>
            </a:ln>
            <a:effectLst/>
          </p:spPr>
        </p:cxnSp>
        <p:sp>
          <p:nvSpPr>
            <p:cNvPr id="22" name="四角形吹き出し 32">
              <a:extLst>
                <a:ext uri="{FF2B5EF4-FFF2-40B4-BE49-F238E27FC236}">
                  <a16:creationId xmlns:a16="http://schemas.microsoft.com/office/drawing/2014/main" id="{30143335-D6A8-49AE-A7E0-C88F5E8AF471}"/>
                </a:ext>
              </a:extLst>
            </p:cNvPr>
            <p:cNvSpPr/>
            <p:nvPr/>
          </p:nvSpPr>
          <p:spPr>
            <a:xfrm>
              <a:off x="4655525" y="1256788"/>
              <a:ext cx="1089660" cy="3084489"/>
            </a:xfrm>
            <a:prstGeom prst="foldedCorne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a:solidFill>
                    <a:schemeClr val="tx1"/>
                  </a:solidFill>
                  <a:latin typeface="Meiryo UI" panose="020B0604030504040204" pitchFamily="50" charset="-128"/>
                  <a:ea typeface="Meiryo UI" panose="020B0604030504040204" pitchFamily="50" charset="-128"/>
                </a:rPr>
                <a:t>C</a:t>
              </a:r>
              <a:r>
                <a:rPr lang="ja-JP" altLang="en-US" sz="900" dirty="0">
                  <a:solidFill>
                    <a:schemeClr val="tx1"/>
                  </a:solidFill>
                  <a:latin typeface="Meiryo UI" panose="020B0604030504040204" pitchFamily="50" charset="-128"/>
                  <a:ea typeface="Meiryo UI" panose="020B0604030504040204" pitchFamily="50" charset="-128"/>
                </a:rPr>
                <a:t>コースデータ</a:t>
              </a:r>
              <a:r>
                <a:rPr lang="en-US" altLang="ja-JP" sz="900" dirty="0">
                  <a:solidFill>
                    <a:schemeClr val="tx1"/>
                  </a:solidFill>
                  <a:latin typeface="Meiryo UI" panose="020B0604030504040204" pitchFamily="50" charset="-128"/>
                  <a:ea typeface="Meiryo UI" panose="020B0604030504040204" pitchFamily="50" charset="-128"/>
                </a:rPr>
                <a:t>DL</a:t>
              </a: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出庫</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計器</a:t>
              </a:r>
              <a:r>
                <a:rPr lang="en-US" altLang="ja-JP" sz="900" dirty="0">
                  <a:solidFill>
                    <a:schemeClr val="tx1"/>
                  </a:solidFill>
                  <a:latin typeface="Meiryo UI" panose="020B0604030504040204" pitchFamily="50" charset="-128"/>
                  <a:ea typeface="Meiryo UI" panose="020B0604030504040204" pitchFamily="50" charset="-128"/>
                </a:rPr>
                <a:t>#4B</a:t>
              </a:r>
              <a:r>
                <a:rPr lang="ja-JP" altLang="en-US" sz="900" dirty="0">
                  <a:solidFill>
                    <a:schemeClr val="tx1"/>
                  </a:solidFill>
                  <a:latin typeface="Meiryo UI" panose="020B0604030504040204" pitchFamily="50" charset="-128"/>
                  <a:ea typeface="Meiryo UI" panose="020B0604030504040204" pitchFamily="50" charset="-128"/>
                </a:rPr>
                <a:t>撮影</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en-US" altLang="ja-JP" sz="900" dirty="0">
                  <a:solidFill>
                    <a:schemeClr val="tx1"/>
                  </a:solidFill>
                  <a:latin typeface="Meiryo UI" panose="020B0604030504040204" pitchFamily="50" charset="-128"/>
                  <a:ea typeface="Meiryo UI" panose="020B0604030504040204" pitchFamily="50" charset="-128"/>
                </a:rPr>
                <a:t>#13</a:t>
              </a:r>
              <a:r>
                <a:rPr lang="ja-JP" altLang="en-US" sz="900" dirty="0">
                  <a:solidFill>
                    <a:schemeClr val="tx1"/>
                  </a:solidFill>
                  <a:latin typeface="Meiryo UI" panose="020B0604030504040204" pitchFamily="50" charset="-128"/>
                  <a:ea typeface="Meiryo UI" panose="020B0604030504040204" pitchFamily="50" charset="-128"/>
                </a:rPr>
                <a:t>階段上り</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en-US" altLang="ja-JP" sz="900" dirty="0">
                  <a:solidFill>
                    <a:schemeClr val="tx1"/>
                  </a:solidFill>
                  <a:latin typeface="Meiryo UI" panose="020B0604030504040204" pitchFamily="50" charset="-128"/>
                  <a:ea typeface="Meiryo UI" panose="020B0604030504040204" pitchFamily="50" charset="-128"/>
                </a:rPr>
                <a:t>#14</a:t>
              </a:r>
              <a:r>
                <a:rPr lang="ja-JP" altLang="en-US" sz="900" dirty="0">
                  <a:solidFill>
                    <a:schemeClr val="tx1"/>
                  </a:solidFill>
                  <a:latin typeface="Meiryo UI" panose="020B0604030504040204" pitchFamily="50" charset="-128"/>
                  <a:ea typeface="Meiryo UI" panose="020B0604030504040204" pitchFamily="50" charset="-128"/>
                </a:rPr>
                <a:t>階段下り</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計器</a:t>
              </a:r>
              <a:r>
                <a:rPr lang="en-US" altLang="ja-JP" sz="900" dirty="0">
                  <a:solidFill>
                    <a:schemeClr val="tx1"/>
                  </a:solidFill>
                  <a:latin typeface="Meiryo UI" panose="020B0604030504040204" pitchFamily="50" charset="-128"/>
                  <a:ea typeface="Meiryo UI" panose="020B0604030504040204" pitchFamily="50" charset="-128"/>
                </a:rPr>
                <a:t>#9B</a:t>
              </a:r>
              <a:r>
                <a:rPr lang="ja-JP" altLang="en-US" sz="900" dirty="0">
                  <a:solidFill>
                    <a:schemeClr val="tx1"/>
                  </a:solidFill>
                  <a:latin typeface="Meiryo UI" panose="020B0604030504040204" pitchFamily="50" charset="-128"/>
                  <a:ea typeface="Meiryo UI" panose="020B0604030504040204" pitchFamily="50" charset="-128"/>
                </a:rPr>
                <a:t>熱画像</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rPr>
                <a:t>↓</a:t>
              </a:r>
              <a:endParaRPr lang="en-US" altLang="ja-JP" sz="900" dirty="0">
                <a:solidFill>
                  <a:schemeClr val="tx1"/>
                </a:solidFill>
                <a:latin typeface="Meiryo UI" panose="020B0604030504040204" pitchFamily="50" charset="-128"/>
                <a:ea typeface="Meiryo UI" panose="020B0604030504040204" pitchFamily="50" charset="-128"/>
              </a:endParaRPr>
            </a:p>
            <a:p>
              <a:pPr algn="ctr"/>
              <a:r>
                <a:rPr kumimoji="1" lang="ja-JP" altLang="en-US" sz="900" dirty="0">
                  <a:solidFill>
                    <a:schemeClr val="tx1"/>
                  </a:solidFill>
                  <a:latin typeface="Meiryo UI" panose="020B0604030504040204" pitchFamily="50" charset="-128"/>
                  <a:ea typeface="Meiryo UI" panose="020B0604030504040204" pitchFamily="50" charset="-128"/>
                </a:rPr>
                <a:t>入庫</a:t>
              </a: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endParaRPr kumimoji="1" lang="en-US" altLang="ja-JP" sz="900" dirty="0">
                <a:solidFill>
                  <a:schemeClr val="tx1"/>
                </a:solidFill>
                <a:latin typeface="Meiryo UI" panose="020B0604030504040204" pitchFamily="50" charset="-128"/>
                <a:ea typeface="Meiryo UI" panose="020B0604030504040204" pitchFamily="50" charset="-128"/>
              </a:endParaRPr>
            </a:p>
            <a:p>
              <a:pPr algn="ctr"/>
              <a:r>
                <a:rPr lang="en-US" altLang="ja-JP" sz="900" dirty="0">
                  <a:solidFill>
                    <a:schemeClr val="tx1"/>
                  </a:solidFill>
                  <a:latin typeface="Meiryo UI" panose="020B0604030504040204" pitchFamily="50" charset="-128"/>
                  <a:ea typeface="Meiryo UI" panose="020B0604030504040204" pitchFamily="50" charset="-128"/>
                </a:rPr>
                <a:t>18:30</a:t>
              </a:r>
              <a:r>
                <a:rPr lang="ja-JP" altLang="en-US" sz="900" dirty="0">
                  <a:solidFill>
                    <a:schemeClr val="tx1"/>
                  </a:solidFill>
                  <a:latin typeface="Meiryo UI" panose="020B0604030504040204" pitchFamily="50" charset="-128"/>
                  <a:ea typeface="Meiryo UI" panose="020B0604030504040204" pitchFamily="50" charset="-128"/>
                </a:rPr>
                <a:t>　開始予定</a:t>
              </a:r>
              <a:endParaRPr kumimoji="1" lang="ja-JP" altLang="en-US" sz="900" dirty="0">
                <a:solidFill>
                  <a:schemeClr val="tx1"/>
                </a:solidFill>
                <a:latin typeface="Meiryo UI" panose="020B0604030504040204" pitchFamily="50" charset="-128"/>
                <a:ea typeface="Meiryo UI" panose="020B0604030504040204" pitchFamily="50" charset="-128"/>
              </a:endParaRPr>
            </a:p>
          </p:txBody>
        </p:sp>
        <p:pic>
          <p:nvPicPr>
            <p:cNvPr id="23" name="図 22">
              <a:extLst>
                <a:ext uri="{FF2B5EF4-FFF2-40B4-BE49-F238E27FC236}">
                  <a16:creationId xmlns:a16="http://schemas.microsoft.com/office/drawing/2014/main" id="{63E93808-0F77-424A-B496-6F56888B7C66}"/>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571368" y="941785"/>
              <a:ext cx="3832154" cy="3714497"/>
            </a:xfrm>
            <a:prstGeom prst="rect">
              <a:avLst/>
            </a:prstGeom>
          </p:spPr>
        </p:pic>
        <p:cxnSp>
          <p:nvCxnSpPr>
            <p:cNvPr id="24" name="直線矢印コネクタ 23">
              <a:extLst>
                <a:ext uri="{FF2B5EF4-FFF2-40B4-BE49-F238E27FC236}">
                  <a16:creationId xmlns:a16="http://schemas.microsoft.com/office/drawing/2014/main" id="{CD955CC9-95CB-40CB-B824-A7BB68C9FAF5}"/>
                </a:ext>
              </a:extLst>
            </p:cNvPr>
            <p:cNvCxnSpPr/>
            <p:nvPr/>
          </p:nvCxnSpPr>
          <p:spPr>
            <a:xfrm flipH="1" flipV="1">
              <a:off x="1960606" y="1696996"/>
              <a:ext cx="2833816" cy="131804"/>
            </a:xfrm>
            <a:prstGeom prst="straightConnector1">
              <a:avLst/>
            </a:prstGeom>
            <a:ln w="12700">
              <a:solidFill>
                <a:schemeClr val="accent1">
                  <a:lumMod val="50000"/>
                  <a:lumOff val="50000"/>
                </a:schemeClr>
              </a:solidFill>
              <a:headEnd type="diamond"/>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15A45383-EC47-4986-9A88-B5C8253030F8}"/>
                </a:ext>
              </a:extLst>
            </p:cNvPr>
            <p:cNvCxnSpPr/>
            <p:nvPr/>
          </p:nvCxnSpPr>
          <p:spPr>
            <a:xfrm flipH="1">
              <a:off x="2248930" y="2100648"/>
              <a:ext cx="2545492" cy="1178011"/>
            </a:xfrm>
            <a:prstGeom prst="straightConnector1">
              <a:avLst/>
            </a:prstGeom>
            <a:ln w="12700">
              <a:solidFill>
                <a:schemeClr val="accent1">
                  <a:lumMod val="50000"/>
                  <a:lumOff val="50000"/>
                </a:schemeClr>
              </a:solidFill>
              <a:headEnd type="diamond"/>
              <a:tailEnd type="triangle" w="lg" len="lg"/>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008352DD-3CA1-40F1-9639-B1144B30B68B}"/>
                </a:ext>
              </a:extLst>
            </p:cNvPr>
            <p:cNvCxnSpPr/>
            <p:nvPr/>
          </p:nvCxnSpPr>
          <p:spPr>
            <a:xfrm flipH="1">
              <a:off x="3113903" y="2372188"/>
              <a:ext cx="1680519" cy="659336"/>
            </a:xfrm>
            <a:prstGeom prst="straightConnector1">
              <a:avLst/>
            </a:prstGeom>
            <a:ln w="12700">
              <a:solidFill>
                <a:schemeClr val="accent1">
                  <a:lumMod val="50000"/>
                  <a:lumOff val="50000"/>
                </a:schemeClr>
              </a:solidFill>
              <a:headEnd type="diamond"/>
              <a:tailEnd type="triangle" w="lg" len="lg"/>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BA81960D-690B-43A2-B685-62615BE75F94}"/>
                </a:ext>
              </a:extLst>
            </p:cNvPr>
            <p:cNvCxnSpPr/>
            <p:nvPr/>
          </p:nvCxnSpPr>
          <p:spPr>
            <a:xfrm flipH="1" flipV="1">
              <a:off x="2503920" y="1828800"/>
              <a:ext cx="2248930" cy="1234344"/>
            </a:xfrm>
            <a:prstGeom prst="straightConnector1">
              <a:avLst/>
            </a:prstGeom>
            <a:ln w="12700">
              <a:solidFill>
                <a:srgbClr val="CC99FF"/>
              </a:solidFill>
              <a:headEnd type="diamond"/>
              <a:tailEnd type="triangle" w="lg" len="lg"/>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A4B0BC59-914C-4465-A795-D83DBBB2C34A}"/>
                </a:ext>
              </a:extLst>
            </p:cNvPr>
            <p:cNvCxnSpPr/>
            <p:nvPr/>
          </p:nvCxnSpPr>
          <p:spPr>
            <a:xfrm flipH="1" flipV="1">
              <a:off x="2051222" y="2932670"/>
              <a:ext cx="2701628" cy="402322"/>
            </a:xfrm>
            <a:prstGeom prst="straightConnector1">
              <a:avLst/>
            </a:prstGeom>
            <a:ln w="12700">
              <a:solidFill>
                <a:srgbClr val="CC99FF"/>
              </a:solidFill>
              <a:headEnd type="diamond"/>
              <a:tailEnd type="triangle" w="lg" len="lg"/>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0FD1CBCA-0B26-473C-BA85-FAE0F22EC38C}"/>
                </a:ext>
              </a:extLst>
            </p:cNvPr>
            <p:cNvCxnSpPr/>
            <p:nvPr/>
          </p:nvCxnSpPr>
          <p:spPr>
            <a:xfrm flipH="1" flipV="1">
              <a:off x="1828800" y="1919416"/>
              <a:ext cx="2899527" cy="1942531"/>
            </a:xfrm>
            <a:prstGeom prst="straightConnector1">
              <a:avLst/>
            </a:prstGeom>
            <a:ln w="12700">
              <a:solidFill>
                <a:srgbClr val="CC99FF"/>
              </a:solidFill>
              <a:headEnd type="diamond"/>
              <a:tailEnd type="triangle" w="lg" len="lg"/>
            </a:ln>
          </p:spPr>
          <p:style>
            <a:lnRef idx="1">
              <a:schemeClr val="accent1"/>
            </a:lnRef>
            <a:fillRef idx="0">
              <a:schemeClr val="accent1"/>
            </a:fillRef>
            <a:effectRef idx="0">
              <a:schemeClr val="accent1"/>
            </a:effectRef>
            <a:fontRef idx="minor">
              <a:schemeClr val="tx1"/>
            </a:fontRef>
          </p:style>
        </p:cxnSp>
      </p:grpSp>
      <p:pic>
        <p:nvPicPr>
          <p:cNvPr id="2" name="DM200121">
            <a:hlinkClick r:id="" action="ppaction://media"/>
          </p:cNvPr>
          <p:cNvPicPr>
            <a:picLocks noChangeAspect="1"/>
          </p:cNvPicPr>
          <p:nvPr>
            <a:audioFile r:link="rId6"/>
            <p:extLst>
              <p:ext uri="{DAA4B4D4-6D71-4841-9C94-3DE7FCFB9230}">
                <p14:media xmlns:p14="http://schemas.microsoft.com/office/powerpoint/2010/main" r:embed="rId5">
                  <p14:fade in="500" out="500"/>
                </p14:media>
              </p:ext>
            </p:extLst>
          </p:nvPr>
        </p:nvPicPr>
        <p:blipFill>
          <a:blip r:embed="rId17"/>
          <a:stretch>
            <a:fillRect/>
          </a:stretch>
        </p:blipFill>
        <p:spPr>
          <a:xfrm>
            <a:off x="-720000" y="0"/>
            <a:ext cx="609600" cy="609600"/>
          </a:xfrm>
          <a:prstGeom prst="rect">
            <a:avLst/>
          </a:prstGeom>
        </p:spPr>
      </p:pic>
      <p:sp>
        <p:nvSpPr>
          <p:cNvPr id="43" name="パンチ"/>
          <p:cNvSpPr/>
          <p:nvPr/>
        </p:nvSpPr>
        <p:spPr>
          <a:xfrm>
            <a:off x="9360000" y="0"/>
            <a:ext cx="360000" cy="360000"/>
          </a:xfrm>
          <a:prstGeom prst="donut">
            <a:avLst>
              <a:gd name="adj" fmla="val 7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971717343"/>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9" name="2sec_NM.wav"/>
          </p:stSnd>
        </p:sndAc>
      </p:transition>
    </mc:Choice>
    <mc:Fallback xmlns="">
      <p:transition spd="med" advTm="0">
        <p:fade/>
        <p:sndAc>
          <p:stSnd>
            <p:snd r:embed="rId18" name="2sec_NM.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5386" fill="hold"/>
                                        <p:tgtEl>
                                          <p:spTgt spid="2"/>
                                        </p:tgtEl>
                                      </p:cBhvr>
                                    </p:cmd>
                                  </p:childTnLst>
                                </p:cTn>
                              </p:par>
                              <p:par>
                                <p:cTn id="7" presetID="1" presetClass="mediacall" presetSubtype="0" fill="hold" nodeType="withEffect">
                                  <p:stCondLst>
                                    <p:cond delay="0"/>
                                  </p:stCondLst>
                                  <p:childTnLst>
                                    <p:cmd type="call" cmd="playFrom(0.0)">
                                      <p:cBhvr>
                                        <p:cTn id="8" dur="25642" fill="hold"/>
                                        <p:tgtEl>
                                          <p:spTgt spid="4"/>
                                        </p:tgtEl>
                                      </p:cBhvr>
                                    </p:cmd>
                                  </p:childTnLst>
                                </p:cTn>
                              </p:par>
                              <p:par>
                                <p:cTn id="9" presetID="2" presetClass="mediacall" presetSubtype="0" fill="hold" nodeType="withEffect">
                                  <p:stCondLst>
                                    <p:cond delay="10500"/>
                                  </p:stCondLst>
                                  <p:childTnLst>
                                    <p:cmd type="call" cmd="togglePause">
                                      <p:cBhvr>
                                        <p:cTn id="10" dur="1" fill="hold"/>
                                        <p:tgtEl>
                                          <p:spTgt spid="4"/>
                                        </p:tgtEl>
                                      </p:cBhvr>
                                    </p:cmd>
                                  </p:childTnLst>
                                </p:cTn>
                              </p:par>
                              <p:par>
                                <p:cTn id="11" presetID="22" presetClass="entr" presetSubtype="1" fill="hold" grpId="0" nodeType="withEffect">
                                  <p:stCondLst>
                                    <p:cond delay="1050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1" presetClass="entr" presetSubtype="0" fill="hold" nodeType="withEffect">
                                  <p:stCondLst>
                                    <p:cond delay="12500"/>
                                  </p:stCondLst>
                                  <p:childTnLst>
                                    <p:set>
                                      <p:cBhvr>
                                        <p:cTn id="15" dur="1" fill="hold">
                                          <p:stCondLst>
                                            <p:cond delay="0"/>
                                          </p:stCondLst>
                                        </p:cTn>
                                        <p:tgtEl>
                                          <p:spTgt spid="5"/>
                                        </p:tgtEl>
                                        <p:attrNameLst>
                                          <p:attrName>style.visibility</p:attrName>
                                        </p:attrNameLst>
                                      </p:cBhvr>
                                      <p:to>
                                        <p:strVal val="visible"/>
                                      </p:to>
                                    </p:set>
                                  </p:childTnLst>
                                </p:cTn>
                              </p:par>
                              <p:par>
                                <p:cTn id="16" presetID="1" presetClass="mediacall" presetSubtype="0" fill="hold" nodeType="withEffect">
                                  <p:stCondLst>
                                    <p:cond delay="12500"/>
                                  </p:stCondLst>
                                  <p:childTnLst>
                                    <p:cmd type="call" cmd="playFrom(0.0)">
                                      <p:cBhvr>
                                        <p:cTn id="17" dur="17621" fill="hold"/>
                                        <p:tgtEl>
                                          <p:spTgt spid="5"/>
                                        </p:tgtEl>
                                      </p:cBhvr>
                                    </p:cmd>
                                  </p:childTnLst>
                                </p:cTn>
                              </p:par>
                              <p:par>
                                <p:cTn id="18" presetID="1" presetClass="exit" presetSubtype="0" fill="hold" nodeType="withEffect">
                                  <p:stCondLst>
                                    <p:cond delay="31100"/>
                                  </p:stCondLst>
                                  <p:childTnLst>
                                    <p:set>
                                      <p:cBhvr>
                                        <p:cTn id="19" dur="1" fill="hold">
                                          <p:stCondLst>
                                            <p:cond delay="0"/>
                                          </p:stCondLst>
                                        </p:cTn>
                                        <p:tgtEl>
                                          <p:spTgt spid="5"/>
                                        </p:tgtEl>
                                        <p:attrNameLst>
                                          <p:attrName>style.visibility</p:attrName>
                                        </p:attrNameLst>
                                      </p:cBhvr>
                                      <p:to>
                                        <p:strVal val="hidden"/>
                                      </p:to>
                                    </p:set>
                                    <p:cmd type="call" cmd="stop">
                                      <p:cBhvr>
                                        <p:cTn id="20" dur="1">
                                          <p:stCondLst>
                                            <p:cond delay="0"/>
                                          </p:stCondLst>
                                        </p:cTn>
                                        <p:tgtEl>
                                          <p:spTgt spid="5"/>
                                        </p:tgtEl>
                                      </p:cBhvr>
                                    </p:cmd>
                                  </p:childTnLst>
                                </p:cTn>
                              </p:par>
                              <p:par>
                                <p:cTn id="21" presetID="2" presetClass="mediacall" presetSubtype="0" fill="hold" nodeType="withEffect">
                                  <p:stCondLst>
                                    <p:cond delay="33100"/>
                                  </p:stCondLst>
                                  <p:childTnLst>
                                    <p:cmd type="call" cmd="togglePause">
                                      <p:cBhvr>
                                        <p:cTn id="22" dur="1" fill="hold"/>
                                        <p:tgtEl>
                                          <p:spTgt spid="4"/>
                                        </p:tgtEl>
                                      </p:cBhvr>
                                    </p:cmd>
                                  </p:childTnLst>
                                </p:cTn>
                              </p:par>
                              <p:par>
                                <p:cTn id="23" presetID="22" presetClass="entr" presetSubtype="1" fill="hold" grpId="0" nodeType="withEffect">
                                  <p:stCondLst>
                                    <p:cond delay="4810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par>
                                <p:cTn id="26" presetID="22" presetClass="entr" presetSubtype="1" fill="hold" grpId="0" nodeType="withEffect">
                                  <p:stCondLst>
                                    <p:cond delay="4860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par>
                                <p:cTn id="29" presetID="1" presetClass="exit" presetSubtype="0" fill="hold" nodeType="withEffect">
                                  <p:stCondLst>
                                    <p:cond delay="50100"/>
                                  </p:stCondLst>
                                  <p:childTnLst>
                                    <p:set>
                                      <p:cBhvr>
                                        <p:cTn id="30" dur="1" fill="hold">
                                          <p:stCondLst>
                                            <p:cond delay="0"/>
                                          </p:stCondLst>
                                        </p:cTn>
                                        <p:tgtEl>
                                          <p:spTgt spid="4"/>
                                        </p:tgtEl>
                                        <p:attrNameLst>
                                          <p:attrName>style.visibility</p:attrName>
                                        </p:attrNameLst>
                                      </p:cBhvr>
                                      <p:to>
                                        <p:strVal val="hidden"/>
                                      </p:to>
                                    </p:set>
                                    <p:cmd type="call" cmd="stop">
                                      <p:cBhvr>
                                        <p:cTn id="31" dur="1">
                                          <p:stCondLst>
                                            <p:cond delay="0"/>
                                          </p:stCondLst>
                                        </p:cTn>
                                        <p:tgtEl>
                                          <p:spTgt spid="4"/>
                                        </p:tgtEl>
                                      </p:cBhvr>
                                    </p:cmd>
                                  </p:childTnLst>
                                </p:cTn>
                              </p:par>
                              <p:par>
                                <p:cTn id="32" presetID="1" presetClass="exit" presetSubtype="0" fill="hold" grpId="1" nodeType="withEffect">
                                  <p:stCondLst>
                                    <p:cond delay="50100"/>
                                  </p:stCondLst>
                                  <p:childTnLst>
                                    <p:set>
                                      <p:cBhvr>
                                        <p:cTn id="33" dur="1" fill="hold">
                                          <p:stCondLst>
                                            <p:cond delay="0"/>
                                          </p:stCondLst>
                                        </p:cTn>
                                        <p:tgtEl>
                                          <p:spTgt spid="8"/>
                                        </p:tgtEl>
                                        <p:attrNameLst>
                                          <p:attrName>style.visibility</p:attrName>
                                        </p:attrNameLst>
                                      </p:cBhvr>
                                      <p:to>
                                        <p:strVal val="hidden"/>
                                      </p:to>
                                    </p:set>
                                  </p:childTnLst>
                                </p:cTn>
                              </p:par>
                              <p:par>
                                <p:cTn id="34" presetID="1" presetClass="exit" presetSubtype="0" fill="hold" grpId="1" nodeType="withEffect">
                                  <p:stCondLst>
                                    <p:cond delay="50100"/>
                                  </p:stCondLst>
                                  <p:childTnLst>
                                    <p:set>
                                      <p:cBhvr>
                                        <p:cTn id="35" dur="1" fill="hold">
                                          <p:stCondLst>
                                            <p:cond delay="0"/>
                                          </p:stCondLst>
                                        </p:cTn>
                                        <p:tgtEl>
                                          <p:spTgt spid="9"/>
                                        </p:tgtEl>
                                        <p:attrNameLst>
                                          <p:attrName>style.visibility</p:attrName>
                                        </p:attrNameLst>
                                      </p:cBhvr>
                                      <p:to>
                                        <p:strVal val="hidden"/>
                                      </p:to>
                                    </p:set>
                                  </p:childTnLst>
                                </p:cTn>
                              </p:par>
                              <p:par>
                                <p:cTn id="36" presetID="1" presetClass="exit" presetSubtype="0" fill="hold" grpId="1" nodeType="withEffect">
                                  <p:stCondLst>
                                    <p:cond delay="50100"/>
                                  </p:stCondLst>
                                  <p:childTnLst>
                                    <p:set>
                                      <p:cBhvr>
                                        <p:cTn id="37" dur="1" fill="hold">
                                          <p:stCondLst>
                                            <p:cond delay="0"/>
                                          </p:stCondLst>
                                        </p:cTn>
                                        <p:tgtEl>
                                          <p:spTgt spid="10"/>
                                        </p:tgtEl>
                                        <p:attrNameLst>
                                          <p:attrName>style.visibility</p:attrName>
                                        </p:attrNameLst>
                                      </p:cBhvr>
                                      <p:to>
                                        <p:strVal val="hidden"/>
                                      </p:to>
                                    </p:set>
                                  </p:childTnLst>
                                </p:cTn>
                              </p:par>
                              <p:par>
                                <p:cTn id="38" presetID="1" presetClass="exit" presetSubtype="0" fill="hold" grpId="0" nodeType="withEffect">
                                  <p:stCondLst>
                                    <p:cond delay="50100"/>
                                  </p:stCondLst>
                                  <p:childTnLst>
                                    <p:set>
                                      <p:cBhvr>
                                        <p:cTn id="39" dur="1" fill="hold">
                                          <p:stCondLst>
                                            <p:cond delay="0"/>
                                          </p:stCondLst>
                                        </p:cTn>
                                        <p:tgtEl>
                                          <p:spTgt spid="6"/>
                                        </p:tgtEl>
                                        <p:attrNameLst>
                                          <p:attrName>style.visibility</p:attrName>
                                        </p:attrNameLst>
                                      </p:cBhvr>
                                      <p:to>
                                        <p:strVal val="hidden"/>
                                      </p:to>
                                    </p:set>
                                  </p:childTnLst>
                                </p:cTn>
                              </p:par>
                              <p:par>
                                <p:cTn id="40" presetID="1" presetClass="exit" presetSubtype="0" fill="hold" grpId="0" nodeType="withEffect">
                                  <p:stCondLst>
                                    <p:cond delay="50100"/>
                                  </p:stCondLst>
                                  <p:childTnLst>
                                    <p:set>
                                      <p:cBhvr>
                                        <p:cTn id="41" dur="1" fill="hold">
                                          <p:stCondLst>
                                            <p:cond delay="0"/>
                                          </p:stCondLst>
                                        </p:cTn>
                                        <p:tgtEl>
                                          <p:spTgt spid="7"/>
                                        </p:tgtEl>
                                        <p:attrNameLst>
                                          <p:attrName>style.visibility</p:attrName>
                                        </p:attrNameLst>
                                      </p:cBhvr>
                                      <p:to>
                                        <p:strVal val="hidden"/>
                                      </p:to>
                                    </p:set>
                                  </p:childTnLst>
                                </p:cTn>
                              </p:par>
                              <p:par>
                                <p:cTn id="42" presetID="10" presetClass="entr" presetSubtype="0" fill="hold" nodeType="withEffect">
                                  <p:stCondLst>
                                    <p:cond delay="506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65386"/>
                            </p:stCondLst>
                            <p:childTnLst>
                              <p:par>
                                <p:cTn id="46" presetID="1" presetClass="entr" presetSubtype="0" fill="hold" grpId="0" nodeType="afterEffect">
                                  <p:stCondLst>
                                    <p:cond delay="1000"/>
                                  </p:stCondLst>
                                  <p:childTnLst>
                                    <p:set>
                                      <p:cBhvr>
                                        <p:cTn id="47"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8" fill="hold" display="0">
                  <p:stCondLst>
                    <p:cond delay="indefinite"/>
                  </p:stCondLst>
                </p:cTn>
                <p:tgtEl>
                  <p:spTgt spid="4"/>
                </p:tgtEl>
              </p:cMediaNode>
            </p:video>
            <p:video>
              <p:cMediaNode vol="80000">
                <p:cTn id="49" fill="hold" display="0">
                  <p:stCondLst>
                    <p:cond delay="indefinite"/>
                  </p:stCondLst>
                </p:cTn>
                <p:tgtEl>
                  <p:spTgt spid="5"/>
                </p:tgtEl>
              </p:cMediaNode>
            </p:video>
            <p:audio>
              <p:cMediaNode vol="80000">
                <p:cTn id="50" fill="hold" display="0">
                  <p:stCondLst>
                    <p:cond delay="indefinite"/>
                  </p:stCondLst>
                  <p:endCondLst>
                    <p:cond evt="onStopAudio" delay="0">
                      <p:tgtEl>
                        <p:sldTgt/>
                      </p:tgtEl>
                    </p:cond>
                  </p:endCondLst>
                </p:cTn>
                <p:tgtEl>
                  <p:spTgt spid="2"/>
                </p:tgtEl>
              </p:cMediaNode>
            </p:audio>
          </p:childTnLst>
        </p:cTn>
      </p:par>
    </p:tnLst>
    <p:bldLst>
      <p:bldP spid="6" grpId="0"/>
      <p:bldP spid="7" grpId="0"/>
      <p:bldP spid="8" grpId="0"/>
      <p:bldP spid="8" grpId="1"/>
      <p:bldP spid="9" grpId="0"/>
      <p:bldP spid="9" grpId="1"/>
      <p:bldP spid="10" grpId="0"/>
      <p:bldP spid="10" grpId="1"/>
      <p:bldP spid="43" grpId="0" animBg="1"/>
    </p:bldLst>
  </p:timing>
</p:sld>
</file>

<file path=ppt/theme/theme1.xml><?xml version="1.0" encoding="utf-8"?>
<a:theme xmlns:a="http://schemas.openxmlformats.org/drawingml/2006/main" name="MHI PPT 4:3_Single Company">
  <a:themeElements>
    <a:clrScheme name="MHI">
      <a:dk1>
        <a:srgbClr val="000000"/>
      </a:dk1>
      <a:lt1>
        <a:srgbClr val="FFFFFF"/>
      </a:lt1>
      <a:dk2>
        <a:srgbClr val="567783"/>
      </a:dk2>
      <a:lt2>
        <a:srgbClr val="82A0AA"/>
      </a:lt2>
      <a:accent1>
        <a:srgbClr val="223F4B"/>
      </a:accent1>
      <a:accent2>
        <a:srgbClr val="006487"/>
      </a:accent2>
      <a:accent3>
        <a:srgbClr val="DC6914"/>
      </a:accent3>
      <a:accent4>
        <a:srgbClr val="647D2D"/>
      </a:accent4>
      <a:accent5>
        <a:srgbClr val="E31F26"/>
      </a:accent5>
      <a:accent6>
        <a:srgbClr val="6E1E4B"/>
      </a:accent6>
      <a:hlink>
        <a:srgbClr val="000000"/>
      </a:hlink>
      <a:folHlink>
        <a:srgbClr val="000000"/>
      </a:folHlink>
    </a:clrScheme>
    <a:fontScheme name="ユーザー定義 1">
      <a:majorFont>
        <a:latin typeface="Arial"/>
        <a:ea typeface="Arial"/>
        <a:cs typeface=""/>
      </a:majorFont>
      <a:minorFont>
        <a:latin typeface="Arial"/>
        <a:ea typeface="Arial"/>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I_ppt_color" id="{8714110F-2F40-4E20-B9EF-82653DE22CAC}" vid="{2E728569-002A-49DD-A6AB-1E30B9D445F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2983</Words>
  <Application>Microsoft Office PowerPoint</Application>
  <PresentationFormat>画面に合わせる (4:3)</PresentationFormat>
  <Paragraphs>441</Paragraphs>
  <Slides>20</Slides>
  <Notes>18</Notes>
  <HiddenSlides>0</HiddenSlides>
  <MMClips>23</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20</vt:i4>
      </vt:variant>
    </vt:vector>
  </HeadingPairs>
  <TitlesOfParts>
    <vt:vector size="27" baseType="lpstr">
      <vt:lpstr>Meiryo UI</vt:lpstr>
      <vt:lpstr>游ゴシック</vt:lpstr>
      <vt:lpstr>Arial</vt:lpstr>
      <vt:lpstr>Calibri</vt:lpstr>
      <vt:lpstr>Segoe UI</vt:lpstr>
      <vt:lpstr>Wingdings</vt:lpstr>
      <vt:lpstr>MHI PPT 4:3_Single Company</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次に、遠隔操作で巡回するエリアの地図を作成。　複数階層は別々に</vt:lpstr>
      <vt:lpstr>巡回ルートと点検項目のシナリオを作成。シナリオ数は無制限</vt:lpstr>
      <vt:lpstr>準備完了。スケジューラの設定に従って巡回点検シナリオを自動実行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2019-10-24T18:50:40Z</dcterms:created>
  <dcterms:modified xsi:type="dcterms:W3CDTF">2020-11-18T14:29:01Z</dcterms:modified>
  <cp:contentStatus>最終版</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